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16" autoAdjust="0"/>
    <p:restoredTop sz="94610"/>
  </p:normalViewPr>
  <p:slideViewPr>
    <p:cSldViewPr snapToGrid="0" snapToObjects="1">
      <p:cViewPr>
        <p:scale>
          <a:sx n="96" d="100"/>
          <a:sy n="96" d="100"/>
        </p:scale>
        <p:origin x="-211" y="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BFC60F-E28C-494B-99E1-D0B2CA4309A3}" type="datetimeFigureOut">
              <a:rPr lang="ru-RU" smtClean="0"/>
              <a:t>28.11.2025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-635000" y="914400"/>
            <a:ext cx="8128000" cy="4572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1580813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11580813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E69AE8-46D3-4346-B39A-72210BBCB7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4470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3">
            <a:alphaModFix amt="88000"/>
            <a:lum/>
          </a:blip>
          <a:srcRect/>
          <a:stretch>
            <a:fillRect b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0"/>
          <p:cNvSpPr/>
          <p:nvPr/>
        </p:nvSpPr>
        <p:spPr>
          <a:xfrm>
            <a:off x="831273" y="4156364"/>
            <a:ext cx="7481455" cy="43226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400" dirty="0"/>
          </a:p>
        </p:txBody>
      </p:sp>
      <p:sp>
        <p:nvSpPr>
          <p:cNvPr id="5" name="Text 1"/>
          <p:cNvSpPr/>
          <p:nvPr/>
        </p:nvSpPr>
        <p:spPr>
          <a:xfrm>
            <a:off x="6206837" y="509516"/>
            <a:ext cx="5985163" cy="98090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Сценарий конкурсного мероприятия празднования Нового года</a:t>
            </a:r>
            <a:endParaRPr 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96069" y="5711899"/>
            <a:ext cx="10368544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Выполнила: преподаватель Пономарёва Наталия Александровна </a:t>
            </a:r>
          </a:p>
          <a:p>
            <a:pPr algn="ctr"/>
            <a:r>
              <a:rPr lang="ru-RU" sz="1600" dirty="0">
                <a:solidFill>
                  <a:schemeClr val="bg1"/>
                </a:solidFill>
                <a:latin typeface="Bookman Old Style" panose="02050604050505020204" pitchFamily="18" charset="0"/>
              </a:rPr>
              <a:t> Областное государственное  автономное  профессиональное  образовательное учреждение</a:t>
            </a:r>
          </a:p>
          <a:p>
            <a:pPr algn="ctr"/>
            <a:r>
              <a:rPr lang="ru-RU" sz="1600" dirty="0">
                <a:solidFill>
                  <a:schemeClr val="bg1"/>
                </a:solidFill>
                <a:latin typeface="Bookman Old Style" panose="02050604050505020204" pitchFamily="18" charset="0"/>
              </a:rPr>
              <a:t>       «Белгородский техникум общественного питания»</a:t>
            </a:r>
            <a:endParaRPr lang="ru-RU" sz="1600" dirty="0">
              <a:solidFill>
                <a:schemeClr val="bg1"/>
              </a:solidFill>
              <a:latin typeface="Bookman Old Style" panose="020506040505050202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blipFill dpi="0" rotWithShape="1">
          <a:blip r:embed="rId3">
            <a:alphaModFix amt="66000"/>
            <a:lum/>
          </a:blip>
          <a:srcRect/>
          <a:stretch>
            <a:fillRect t="-18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1025236" y="316516"/>
            <a:ext cx="10141528" cy="58189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000000"/>
                </a:solidFill>
                <a:latin typeface="Bookman Old Style" panose="02050604050505020204" pitchFamily="18" charset="0"/>
              </a:rPr>
              <a:t>Цели и задачи мероприятия</a:t>
            </a:r>
            <a:endParaRPr lang="en-US" sz="2800" dirty="0">
              <a:latin typeface="Bookman Old Style" panose="02050604050505020204" pitchFamily="18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415636" y="2078182"/>
            <a:ext cx="3325091" cy="142978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2000"/>
              </a:lnSpc>
              <a:buNone/>
            </a:pP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Основная цель мероприятия — </a:t>
            </a:r>
            <a:r>
              <a:rPr lang="en-US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создать атмосферу праздника и веселья, 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подарить участникам незабываемые эмоции и </a:t>
            </a:r>
            <a:r>
              <a:rPr lang="en-US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впечатления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4572000" y="2078182"/>
            <a:ext cx="3325091" cy="192855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2000"/>
              </a:lnSpc>
              <a:buNone/>
            </a:pP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Задачи включают разработку увлекательного сценария, организацию интерактивных конкурсов и игр, а также обеспечение яркого и красочного оформления для создания праздничного </a:t>
            </a:r>
            <a:r>
              <a:rPr lang="en-US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настроения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8728364" y="2078182"/>
            <a:ext cx="3325091" cy="142978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2000"/>
              </a:lnSpc>
              <a:buNone/>
            </a:pP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Мероприятие направлено на сплочение коллектива и укрепление корпоративных связей через совместные активности и </a:t>
            </a:r>
            <a:r>
              <a:rPr lang="en-US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развлечения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blipFill dpi="0" rotWithShape="1">
          <a:blip r:embed="rId3">
            <a:alphaModFix amt="7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1"/>
          <p:cNvSpPr/>
          <p:nvPr/>
        </p:nvSpPr>
        <p:spPr>
          <a:xfrm>
            <a:off x="3103418" y="90176"/>
            <a:ext cx="5985164" cy="58189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Участники конкурса</a:t>
            </a: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360218" y="846995"/>
            <a:ext cx="5818909" cy="931025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Участники </a:t>
            </a:r>
            <a:r>
              <a:rPr lang="en-US" sz="23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конкурса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— это </a:t>
            </a:r>
            <a:r>
              <a:rPr lang="en-US" sz="23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талантливые творческие коллективы и индивидуальные исполнители, представляющие разнообразные жанры </a:t>
            </a:r>
            <a:r>
              <a:rPr 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искусства</a:t>
            </a:r>
            <a:endParaRPr lang="en-U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7" name="Text 3"/>
          <p:cNvSpPr/>
          <p:nvPr/>
        </p:nvSpPr>
        <p:spPr>
          <a:xfrm>
            <a:off x="5843969" y="4138292"/>
            <a:ext cx="6489226" cy="167917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Среди них — вокальные и хореографические ансамбли, цирковые артисты и театральные коллективы, которые подготовили уникальные номера для праздничного мероприятия. Каждый участник стремится удивить зрителей своим мастерством и создать незабываемую атмосферу новогоднего </a:t>
            </a:r>
            <a:r>
              <a:rPr lang="en-U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торжества</a:t>
            </a:r>
            <a:endParaRPr lang="en-US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blipFill dpi="0" rotWithShape="1">
          <a:blip r:embed="rId3">
            <a:alphaModFix amt="91000"/>
            <a:lum/>
          </a:blip>
          <a:srcRect/>
          <a:stretch>
            <a:fillRect t="-10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1033670" y="126862"/>
            <a:ext cx="10331998" cy="58189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Этапы конкурсного мероприятия</a:t>
            </a:r>
            <a:endParaRPr lang="en-US" sz="2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1454727" y="1662545"/>
            <a:ext cx="4156364" cy="2177935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2000"/>
              </a:lnSpc>
              <a:buNone/>
            </a:pP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Мероприятие начинается с торжественного открытия, на котором гостей приветствуют ведущие и объявляются правила конкурса. Затем следуют конкурсные испытания, где участники демонстрируют свои таланты в различных номинациях, таких как «Лучшее новогоднее стихотворение» или «Оригинальный новогодний танец</a:t>
            </a:r>
            <a:r>
              <a:rPr lang="en-US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»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6858000" y="1662545"/>
            <a:ext cx="4156364" cy="1180407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2000"/>
              </a:lnSpc>
              <a:buNone/>
            </a:pP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Завершается мероприятие церемонией награждения, где объявляются победители в каждой номинации и вручаются заслуженные </a:t>
            </a:r>
            <a:r>
              <a:rPr lang="en-US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призы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blipFill dpi="0" rotWithShape="1">
          <a:blip r:embed="rId3">
            <a:alphaModFix amt="81000"/>
            <a:lum/>
          </a:blip>
          <a:srcRect/>
          <a:stretch>
            <a:fillRect t="-3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1"/>
          <p:cNvSpPr/>
          <p:nvPr/>
        </p:nvSpPr>
        <p:spPr>
          <a:xfrm>
            <a:off x="3103418" y="200138"/>
            <a:ext cx="5985163" cy="5818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ru-RU" sz="2800" b="1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0" indent="0" algn="ctr">
              <a:buNone/>
            </a:pPr>
            <a:endParaRPr lang="ru-RU" sz="28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0" indent="0" algn="ctr">
              <a:buNone/>
            </a:pP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Критерии 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оценки </a:t>
            </a: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участников</a:t>
            </a:r>
            <a:endParaRPr lang="ru-RU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0" indent="0" algn="ctr">
              <a:buNone/>
            </a:pP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2828133" y="2054328"/>
            <a:ext cx="5818909" cy="2177935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285750" indent="-285750" algn="ctr">
              <a:lnSpc>
                <a:spcPts val="2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Участники конкурсного мероприятия </a:t>
            </a:r>
            <a:r>
              <a:rPr lang="en-US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будут 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оцениваться по следующим критериям: креативность и оригинальность предложенных идей для украшения и программы</a:t>
            </a:r>
            <a:r>
              <a:rPr lang="en-US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,</a:t>
            </a:r>
            <a:endParaRPr lang="ru-RU" b="1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285750" indent="-285750" algn="ctr">
              <a:lnSpc>
                <a:spcPts val="2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соответствие концепции праздника и уровень вовлеченности аудитории, включая зрелищность и интерактивность выступлений. </a:t>
            </a:r>
            <a:endParaRPr lang="ru-RU" b="1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285750" indent="-285750" algn="ctr">
              <a:lnSpc>
                <a:spcPts val="2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Особое 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внимание будет уделено командной работе и общему впечатлению от представления, включая его эстетическую и эмоциональную </a:t>
            </a:r>
            <a:r>
              <a:rPr lang="en-US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составляющие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7" name="Text 3"/>
          <p:cNvSpPr/>
          <p:nvPr/>
        </p:nvSpPr>
        <p:spPr>
          <a:xfrm>
            <a:off x="3003061" y="5134011"/>
            <a:ext cx="5818909" cy="6816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285750" indent="-285750" algn="ctr">
              <a:lnSpc>
                <a:spcPts val="2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Жюри также учтёт техническую реализацию и соблюдение временных рамок </a:t>
            </a:r>
            <a:r>
              <a:rPr lang="en-US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выступления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blipFill dpi="0" rotWithShape="1">
          <a:blip r:embed="rId3">
            <a:alphaModFix amt="84000"/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1454727" y="91339"/>
            <a:ext cx="10141528" cy="5818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Оформление и реквизит</a:t>
            </a:r>
            <a:endParaRPr lang="en-US" sz="2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3307380" y="668980"/>
            <a:ext cx="6650182" cy="931025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2000"/>
              </a:lnSpc>
              <a:buNone/>
            </a:pPr>
            <a:r>
              <a:rPr lang="en-US" sz="1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Для создания праздничной атмосферы на мероприятии используются яркие декорации с элементами новогодней символики: ёлки, гирлянды, фигуры Деда Мороза и Снегурочки.</a:t>
            </a:r>
            <a:endParaRPr 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3307380" y="4824996"/>
            <a:ext cx="6650182" cy="931025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2000"/>
              </a:lnSpc>
              <a:buNone/>
            </a:pP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Реквизит включает в себя тематические костюмы для участников конкурсов, а также маски и аксессуары для создания сказочного настроения.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3132452" y="5740841"/>
            <a:ext cx="6650182" cy="6816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2000"/>
              </a:lnSpc>
              <a:buNone/>
            </a:pP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Все элементы оформления и реквизита должны гармонично сочетаться между собой и соответствовать общему стилю мероприятия.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blipFill dpi="0" rotWithShape="1">
          <a:blip r:embed="rId3">
            <a:alphaModFix amt="74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1"/>
          <p:cNvSpPr/>
          <p:nvPr/>
        </p:nvSpPr>
        <p:spPr>
          <a:xfrm>
            <a:off x="2915598" y="383018"/>
            <a:ext cx="5985163" cy="5818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Программа праздничного вечера</a:t>
            </a:r>
            <a:endParaRPr lang="en-US" sz="2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3154138" y="1418224"/>
            <a:ext cx="5818909" cy="931025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2000"/>
              </a:lnSpc>
              <a:buNone/>
            </a:pP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Праздничный вечер начнётся с торжественного открытия, на котором выступят ведущие и официальные лица, задав тон всему мероприятию.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7" name="Text 3"/>
          <p:cNvSpPr/>
          <p:nvPr/>
        </p:nvSpPr>
        <p:spPr>
          <a:xfrm>
            <a:off x="2915598" y="4416588"/>
            <a:ext cx="5818909" cy="167917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2000"/>
              </a:lnSpc>
              <a:buNone/>
            </a:pP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В программе вечера — интерактивные конкурсы, весёлые игры и выступления творческих коллективов, которые создадут атмосферу праздника и подарят гостям незабываемые впечатления. Завершится вечер ярким фейерверком, символизирующим наступление Нового года и оставляющим у всех участников положительные эмоции.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blipFill dpi="0" rotWithShape="1">
          <a:blip r:embed="rId3">
            <a:alphaModFix amt="9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1454727" y="417715"/>
            <a:ext cx="10141528" cy="58189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Награждение участников</a:t>
            </a:r>
            <a:endParaRPr lang="en-US" sz="2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87465" y="5138262"/>
            <a:ext cx="4156364" cy="142978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2000"/>
              </a:lnSpc>
              <a:buNone/>
            </a:pP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На сцене выстроены ведущие и жюри, готовые объявить победителей. Каждому участнику вручается заслуженная награда — диплом и памятный приз, символизирующий его достижения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.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7859864" y="4866921"/>
            <a:ext cx="4156364" cy="6816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2000"/>
              </a:lnSpc>
              <a:buNone/>
            </a:pP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Это момент, когда каждый чувствует признание своих усилий и талант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.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blipFill dpi="0" rotWithShape="1">
          <a:blip r:embed="rId3">
            <a:alphaModFix amt="77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1"/>
          <p:cNvSpPr/>
          <p:nvPr/>
        </p:nvSpPr>
        <p:spPr>
          <a:xfrm>
            <a:off x="3081492" y="500845"/>
            <a:ext cx="5985163" cy="5818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Завершение мероприятия</a:t>
            </a:r>
            <a:endParaRPr lang="en-US" sz="2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3247746" y="3895055"/>
            <a:ext cx="5818909" cy="6816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2000"/>
              </a:lnSpc>
              <a:buNone/>
            </a:pP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Мероприятие подошло к своему логическому завершению, оставив яркие впечатления у всех участников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.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7" name="Text 3"/>
          <p:cNvSpPr/>
          <p:nvPr/>
        </p:nvSpPr>
        <p:spPr>
          <a:xfrm>
            <a:off x="3247746" y="4865477"/>
            <a:ext cx="5818909" cy="6816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2000"/>
              </a:lnSpc>
              <a:buNone/>
            </a:pP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Организаторы благодарят гостей за присутствие и активное участие в конкурсах.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8" name="Text 4"/>
          <p:cNvSpPr/>
          <p:nvPr/>
        </p:nvSpPr>
        <p:spPr>
          <a:xfrm>
            <a:off x="3081492" y="5654462"/>
            <a:ext cx="5818909" cy="6816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2000"/>
              </a:lnSpc>
              <a:buNone/>
            </a:pP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В следующем году мы с нетерпением ждём вас на новом празднике.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blipFill dpi="0" rotWithShape="1">
          <a:blip r:embed="rId3">
            <a:alphaModFix amt="63000"/>
            <a:lum/>
          </a:blip>
          <a:srcRect/>
          <a:stretch>
            <a:fillRect t="-7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2230703" y="104722"/>
            <a:ext cx="7647709" cy="5818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План-расписание мероприятия</a:t>
            </a:r>
            <a:endParaRPr lang="en-US" sz="2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2396957" y="1680617"/>
            <a:ext cx="7481455" cy="1180407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2000"/>
              </a:lnSpc>
              <a:buNone/>
            </a:pP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Мероприятие начнётся в 18:00 с торжественного открытия, приветственного слова организаторов и ведущих, затем в 19:00 начнётся развлекательная программа с конкурсами и викторинами, в 21:00 — выступление новогоднего музыкального коллектива, завершат программу в 23:00 фейерверк и дискотека.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blipFill dpi="0" rotWithShape="1">
          <a:blip r:embed="rId3">
            <a:alphaModFix amt="54000"/>
            <a:lum/>
          </a:blip>
          <a:srcRect/>
          <a:stretch>
            <a:fillRect l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1620620" y="505902"/>
            <a:ext cx="10141527" cy="781397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Спасибо за внимание!</a:t>
            </a:r>
            <a:endParaRPr lang="en-US" sz="2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2272627" y="3627240"/>
            <a:ext cx="9975273" cy="1180407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2000"/>
              </a:lnSpc>
              <a:buNone/>
            </a:pPr>
            <a:r>
              <a:rPr lang="en-US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В 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этой презентации мы рассмотрели сценарий конкурсного мероприятия празднования Нового года, его цели и задачи, участников, этапы, критерии оценки, оформление и реквизит, программу праздничного вечера, награждение участников, завершение мероприятия и план-расписание. Мы надеемся, что представленная информация будет полезна для организации подобных мероприятий.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578</Words>
  <Application>Microsoft Office PowerPoint</Application>
  <PresentationFormat>Произвольный</PresentationFormat>
  <Paragraphs>50</Paragraphs>
  <Slides>11</Slides>
  <Notes>11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user</cp:lastModifiedBy>
  <cp:revision>11</cp:revision>
  <dcterms:created xsi:type="dcterms:W3CDTF">2025-11-28T16:30:33Z</dcterms:created>
  <dcterms:modified xsi:type="dcterms:W3CDTF">2025-11-28T18:18:34Z</dcterms:modified>
</cp:coreProperties>
</file>