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58" r:id="rId4"/>
    <p:sldId id="264" r:id="rId5"/>
    <p:sldId id="266" r:id="rId6"/>
    <p:sldId id="260" r:id="rId7"/>
    <p:sldId id="261" r:id="rId8"/>
    <p:sldId id="262" r:id="rId9"/>
    <p:sldId id="268" r:id="rId10"/>
    <p:sldId id="267" r:id="rId11"/>
  </p:sldIdLst>
  <p:sldSz cx="14630400" cy="8229600"/>
  <p:notesSz cx="8229600" cy="146304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Raleway" panose="020B0604020202020204" charset="-52"/>
      <p:regular r:id="rId17"/>
    </p:embeddedFont>
    <p:embeddedFont>
      <p:font typeface="Roboto" panose="020B0604020202020204" charset="0"/>
      <p:regular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4" d="100"/>
          <a:sy n="74" d="100"/>
        </p:scale>
        <p:origin x="44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3130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896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0841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5370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9772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193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CEC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CEC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CEC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CEC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CEC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CEC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CEC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75000"/>
            </a:srgbClr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2108359"/>
            <a:ext cx="12902327" cy="493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50"/>
              </a:lnSpc>
              <a:buNone/>
            </a:pPr>
            <a:r>
              <a:rPr lang="en-US" sz="32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Муниципальный конкурс "Моя малая родина"</a:t>
            </a:r>
            <a:endParaRPr lang="en-US" sz="32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037" y="3157418"/>
            <a:ext cx="2235637" cy="223563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652843" y="3101935"/>
            <a:ext cx="9121021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Авторы: </a:t>
            </a:r>
            <a:endParaRPr lang="en-US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4652843" y="3719155"/>
            <a:ext cx="9121021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учитель английского языка БОУ "Средняя общеобразовательная школа № 144" Варфоломеева </a:t>
            </a:r>
            <a:r>
              <a:rPr lang="en-US" sz="1900" dirty="0" err="1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Анастасия</a:t>
            </a:r>
            <a:r>
              <a:rPr lang="en-US" sz="19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900" dirty="0" err="1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Александровна</a:t>
            </a:r>
            <a:r>
              <a:rPr lang="en-US" sz="19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
ученица педагогического класса БОУ "Средняя общеобразовательная школа № 144" </a:t>
            </a:r>
            <a:r>
              <a:rPr lang="en-US" sz="1900" dirty="0" err="1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Белякова</a:t>
            </a:r>
            <a:r>
              <a:rPr lang="en-US" sz="19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900" dirty="0" err="1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Мария</a:t>
            </a:r>
            <a:r>
              <a:rPr lang="ru-RU" sz="19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Андреевна, г. Омск .</a:t>
            </a:r>
            <a:endParaRPr lang="en-US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864037" y="5948363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endParaRPr lang="en-US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73827" y="523608"/>
            <a:ext cx="5688330" cy="6169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850"/>
              </a:lnSpc>
              <a:buNone/>
            </a:pPr>
            <a:r>
              <a:rPr lang="en-US" sz="38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Цели и задачи конкурса</a:t>
            </a:r>
            <a:endParaRPr lang="en-US" sz="3850" dirty="0"/>
          </a:p>
        </p:txBody>
      </p:sp>
      <p:sp>
        <p:nvSpPr>
          <p:cNvPr id="4" name="Shape 1"/>
          <p:cNvSpPr/>
          <p:nvPr/>
        </p:nvSpPr>
        <p:spPr>
          <a:xfrm>
            <a:off x="314390" y="2622398"/>
            <a:ext cx="6525578" cy="2099905"/>
          </a:xfrm>
          <a:prstGeom prst="roundRect">
            <a:avLst>
              <a:gd name="adj" fmla="val 394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28238" y="2612063"/>
            <a:ext cx="3003352" cy="308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9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Воспитание патриотизма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573827" y="2995776"/>
            <a:ext cx="6115526" cy="12630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Конкурс направлен на формирование у школьников глубокого понимания истории и культуры своего города, воспитание чувства любви к своей Родине, уважения к ее традициям и ценностям.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7228175" y="2612063"/>
            <a:ext cx="6525578" cy="2099905"/>
          </a:xfrm>
          <a:prstGeom prst="roundRect">
            <a:avLst>
              <a:gd name="adj" fmla="val 394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564182" y="2625100"/>
            <a:ext cx="4257080" cy="308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9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Развитие творческих способностей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7564182" y="2919051"/>
            <a:ext cx="6115526" cy="9472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Конкурс предоставляет участникам возможность проявить свои творческие способности в различных формах, таких как видеосъемка, исследовательская работа, презентация.</a:t>
            </a:r>
            <a:endParaRPr lang="en-US" sz="1550" dirty="0"/>
          </a:p>
        </p:txBody>
      </p:sp>
      <p:sp>
        <p:nvSpPr>
          <p:cNvPr id="10" name="Shape 7"/>
          <p:cNvSpPr/>
          <p:nvPr/>
        </p:nvSpPr>
        <p:spPr>
          <a:xfrm>
            <a:off x="263723" y="5640158"/>
            <a:ext cx="6525578" cy="1468398"/>
          </a:xfrm>
          <a:prstGeom prst="roundRect">
            <a:avLst>
              <a:gd name="adj" fmla="val 5647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73827" y="5821437"/>
            <a:ext cx="3827621" cy="308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9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Повышение интереса к истории</a:t>
            </a:r>
            <a:endParaRPr lang="en-US" sz="1900" dirty="0"/>
          </a:p>
        </p:txBody>
      </p:sp>
      <p:sp>
        <p:nvSpPr>
          <p:cNvPr id="12" name="Text 9"/>
          <p:cNvSpPr/>
          <p:nvPr/>
        </p:nvSpPr>
        <p:spPr>
          <a:xfrm>
            <a:off x="511482" y="6337345"/>
            <a:ext cx="6115526" cy="6315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Конкурс побуждает школьников к изучению истории своей малой родины, осмыслению ее роли в развитии страны.</a:t>
            </a:r>
            <a:endParaRPr lang="en-US" sz="1550" dirty="0"/>
          </a:p>
        </p:txBody>
      </p:sp>
      <p:sp>
        <p:nvSpPr>
          <p:cNvPr id="13" name="Shape 10"/>
          <p:cNvSpPr/>
          <p:nvPr/>
        </p:nvSpPr>
        <p:spPr>
          <a:xfrm>
            <a:off x="7154130" y="5640158"/>
            <a:ext cx="6525578" cy="1468398"/>
          </a:xfrm>
          <a:prstGeom prst="roundRect">
            <a:avLst>
              <a:gd name="adj" fmla="val 5647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546192" y="5821437"/>
            <a:ext cx="5099566" cy="308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9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Стимулирование самостоятельной работы</a:t>
            </a:r>
            <a:endParaRPr lang="en-US" sz="1900" dirty="0"/>
          </a:p>
        </p:txBody>
      </p:sp>
      <p:sp>
        <p:nvSpPr>
          <p:cNvPr id="15" name="Text 12"/>
          <p:cNvSpPr/>
          <p:nvPr/>
        </p:nvSpPr>
        <p:spPr>
          <a:xfrm>
            <a:off x="7546192" y="6337344"/>
            <a:ext cx="6115526" cy="6315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5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Участники конкурса получают возможность попробовать себя в роли исследователей, аналитиков, авторов проектов.</a:t>
            </a:r>
            <a:endParaRPr lang="en-US" sz="1550" dirty="0"/>
          </a:p>
        </p:txBody>
      </p:sp>
    </p:spTree>
    <p:extLst>
      <p:ext uri="{BB962C8B-B14F-4D97-AF65-F5344CB8AC3E}">
        <p14:creationId xmlns:p14="http://schemas.microsoft.com/office/powerpoint/2010/main" val="931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08660" y="488665"/>
            <a:ext cx="5062061" cy="6328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950"/>
              </a:lnSpc>
              <a:buNone/>
            </a:pPr>
            <a:r>
              <a:rPr lang="en-US" sz="39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Задачи конкурса</a:t>
            </a:r>
            <a:endParaRPr lang="en-US" sz="3950" dirty="0"/>
          </a:p>
        </p:txBody>
      </p:sp>
      <p:sp>
        <p:nvSpPr>
          <p:cNvPr id="4" name="Text 1"/>
          <p:cNvSpPr/>
          <p:nvPr/>
        </p:nvSpPr>
        <p:spPr>
          <a:xfrm>
            <a:off x="708660" y="4157901"/>
            <a:ext cx="13213080" cy="3239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126769" y="1879433"/>
            <a:ext cx="455533" cy="455533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289527" y="1985027"/>
            <a:ext cx="130016" cy="303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1</a:t>
            </a:r>
            <a:endParaRPr lang="en-US" sz="2350" dirty="0"/>
          </a:p>
        </p:txBody>
      </p:sp>
      <p:sp>
        <p:nvSpPr>
          <p:cNvPr id="7" name="Text 4"/>
          <p:cNvSpPr/>
          <p:nvPr/>
        </p:nvSpPr>
        <p:spPr>
          <a:xfrm>
            <a:off x="708660" y="1949026"/>
            <a:ext cx="4561999" cy="3163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9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Раскрытие творческих способностей</a:t>
            </a:r>
            <a:endParaRPr lang="en-US" sz="1950" dirty="0"/>
          </a:p>
        </p:txBody>
      </p:sp>
      <p:sp>
        <p:nvSpPr>
          <p:cNvPr id="8" name="Text 5"/>
          <p:cNvSpPr/>
          <p:nvPr/>
        </p:nvSpPr>
        <p:spPr>
          <a:xfrm>
            <a:off x="708660" y="2563700"/>
            <a:ext cx="5847398" cy="6479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5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Создать пространство для проявления талантов и креативности участников.</a:t>
            </a:r>
            <a:endParaRPr lang="en-US" sz="1550" dirty="0"/>
          </a:p>
        </p:txBody>
      </p:sp>
      <p:sp>
        <p:nvSpPr>
          <p:cNvPr id="9" name="Shape 6"/>
          <p:cNvSpPr/>
          <p:nvPr/>
        </p:nvSpPr>
        <p:spPr>
          <a:xfrm>
            <a:off x="6801584" y="1792888"/>
            <a:ext cx="455533" cy="455533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 flipH="1">
            <a:off x="6902648" y="1833913"/>
            <a:ext cx="350996" cy="26672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2</a:t>
            </a:r>
            <a:endParaRPr lang="en-US" sz="2350" dirty="0"/>
          </a:p>
        </p:txBody>
      </p:sp>
      <p:sp>
        <p:nvSpPr>
          <p:cNvPr id="11" name="Text 8"/>
          <p:cNvSpPr/>
          <p:nvPr/>
        </p:nvSpPr>
        <p:spPr>
          <a:xfrm>
            <a:off x="7416403" y="1820542"/>
            <a:ext cx="5100161" cy="3163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9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Гражданское и нравственное воспитание</a:t>
            </a:r>
            <a:endParaRPr lang="en-US" sz="1950" dirty="0"/>
          </a:p>
        </p:txBody>
      </p:sp>
      <p:sp>
        <p:nvSpPr>
          <p:cNvPr id="12" name="Text 9"/>
          <p:cNvSpPr/>
          <p:nvPr/>
        </p:nvSpPr>
        <p:spPr>
          <a:xfrm>
            <a:off x="7416403" y="2216230"/>
            <a:ext cx="5847398" cy="6479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5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Способствовать формированию гражданской позиции, ответственности и уважения к общественным ценностям.</a:t>
            </a:r>
            <a:endParaRPr lang="en-US" sz="1550" dirty="0"/>
          </a:p>
        </p:txBody>
      </p:sp>
      <p:sp>
        <p:nvSpPr>
          <p:cNvPr id="13" name="Shape 10"/>
          <p:cNvSpPr/>
          <p:nvPr/>
        </p:nvSpPr>
        <p:spPr>
          <a:xfrm>
            <a:off x="126768" y="3864352"/>
            <a:ext cx="455533" cy="455533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234552" y="3940254"/>
            <a:ext cx="162163" cy="303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3</a:t>
            </a:r>
            <a:endParaRPr lang="en-US" sz="2350" dirty="0"/>
          </a:p>
        </p:txBody>
      </p:sp>
      <p:sp>
        <p:nvSpPr>
          <p:cNvPr id="15" name="Text 12"/>
          <p:cNvSpPr/>
          <p:nvPr/>
        </p:nvSpPr>
        <p:spPr>
          <a:xfrm>
            <a:off x="804564" y="3865099"/>
            <a:ext cx="4870252" cy="3163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ru-RU" sz="1950" dirty="0" smtClean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Развитие исследовательских навыков </a:t>
            </a:r>
            <a:endParaRPr lang="en-US" sz="1950" dirty="0"/>
          </a:p>
        </p:txBody>
      </p:sp>
      <p:sp>
        <p:nvSpPr>
          <p:cNvPr id="16" name="Text 13"/>
          <p:cNvSpPr/>
          <p:nvPr/>
        </p:nvSpPr>
        <p:spPr>
          <a:xfrm>
            <a:off x="708660" y="4409814"/>
            <a:ext cx="5847398" cy="6479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5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Развивать навыки самостоятельной исследовательской работы, анализа и синтеза информации.</a:t>
            </a:r>
            <a:endParaRPr lang="en-US" sz="1550" dirty="0"/>
          </a:p>
        </p:txBody>
      </p:sp>
      <p:sp>
        <p:nvSpPr>
          <p:cNvPr id="17" name="Shape 14"/>
          <p:cNvSpPr/>
          <p:nvPr/>
        </p:nvSpPr>
        <p:spPr>
          <a:xfrm>
            <a:off x="6717061" y="3783734"/>
            <a:ext cx="455533" cy="455533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6841092" y="3834838"/>
            <a:ext cx="165854" cy="303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4</a:t>
            </a:r>
            <a:endParaRPr lang="en-US" sz="2350" dirty="0"/>
          </a:p>
        </p:txBody>
      </p:sp>
      <p:sp>
        <p:nvSpPr>
          <p:cNvPr id="19" name="Text 16"/>
          <p:cNvSpPr/>
          <p:nvPr/>
        </p:nvSpPr>
        <p:spPr>
          <a:xfrm>
            <a:off x="7380003" y="3841687"/>
            <a:ext cx="4171117" cy="3163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50"/>
              </a:lnSpc>
              <a:buNone/>
            </a:pPr>
            <a:r>
              <a:rPr lang="en-US" sz="19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Распространение лучших практик</a:t>
            </a:r>
            <a:endParaRPr lang="en-US" sz="1950" dirty="0"/>
          </a:p>
        </p:txBody>
      </p:sp>
      <p:sp>
        <p:nvSpPr>
          <p:cNvPr id="20" name="Text 17"/>
          <p:cNvSpPr/>
          <p:nvPr/>
        </p:nvSpPr>
        <p:spPr>
          <a:xfrm>
            <a:off x="7315200" y="4409814"/>
            <a:ext cx="5847398" cy="6479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5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Выявить и распространить наиболее успешные проектные решения учащихся.</a:t>
            </a:r>
            <a:endParaRPr lang="en-US" sz="15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17840" y="1015960"/>
            <a:ext cx="7508319" cy="14604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750"/>
              </a:lnSpc>
              <a:buNone/>
            </a:pPr>
            <a:r>
              <a:rPr lang="en-US" sz="4600" dirty="0">
                <a:solidFill>
                  <a:srgbClr val="1B1B27"/>
                </a:solidFill>
                <a:latin typeface="Times New Roman" panose="02020603050405020304" pitchFamily="18" charset="0"/>
                <a:ea typeface="Raleway" pitchFamily="34" charset="-122"/>
                <a:cs typeface="Times New Roman" panose="02020603050405020304" pitchFamily="18" charset="0"/>
              </a:rPr>
              <a:t>Целевая аудитория конкурса</a:t>
            </a:r>
            <a:endParaRPr lang="en-US" sz="4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817840" y="3089791"/>
            <a:ext cx="525780" cy="525780"/>
          </a:xfrm>
          <a:prstGeom prst="roundRect">
            <a:avLst>
              <a:gd name="adj" fmla="val 18667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05602" y="3177421"/>
            <a:ext cx="150138" cy="3505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1</a:t>
            </a:r>
            <a:endParaRPr lang="en-US" sz="2750" dirty="0"/>
          </a:p>
        </p:txBody>
      </p:sp>
      <p:sp>
        <p:nvSpPr>
          <p:cNvPr id="6" name="Text 3"/>
          <p:cNvSpPr/>
          <p:nvPr/>
        </p:nvSpPr>
        <p:spPr>
          <a:xfrm>
            <a:off x="1577221" y="3089791"/>
            <a:ext cx="3334822" cy="3650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3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Учащиеся 10-11 классов</a:t>
            </a:r>
            <a:endParaRPr lang="en-US" sz="2300" dirty="0"/>
          </a:p>
        </p:txBody>
      </p:sp>
      <p:sp>
        <p:nvSpPr>
          <p:cNvPr id="7" name="Text 4"/>
          <p:cNvSpPr/>
          <p:nvPr/>
        </p:nvSpPr>
        <p:spPr>
          <a:xfrm>
            <a:off x="1577221" y="3594973"/>
            <a:ext cx="6748939" cy="14954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18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Конкурс "Моя малая родина" </a:t>
            </a:r>
            <a:r>
              <a:rPr lang="en-US" sz="18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ориентирован на </a:t>
            </a:r>
            <a:r>
              <a:rPr lang="ru-RU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учащихся старшей школы</a:t>
            </a:r>
            <a:r>
              <a:rPr lang="en-US" sz="18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ru-RU" sz="18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которые стремятся </a:t>
            </a:r>
            <a:r>
              <a:rPr lang="en-US" sz="18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углубить </a:t>
            </a:r>
            <a:r>
              <a:rPr lang="en-US" sz="18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свои знания о родном городе, проявить свою креативность и получить бесценный опыт командной работы.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817840" y="5586889"/>
            <a:ext cx="525780" cy="525780"/>
          </a:xfrm>
          <a:prstGeom prst="roundRect">
            <a:avLst>
              <a:gd name="adj" fmla="val 18667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989409" y="5674519"/>
            <a:ext cx="182642" cy="3505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2</a:t>
            </a:r>
            <a:endParaRPr lang="en-US" sz="2750" dirty="0"/>
          </a:p>
        </p:txBody>
      </p:sp>
      <p:sp>
        <p:nvSpPr>
          <p:cNvPr id="10" name="Text 7"/>
          <p:cNvSpPr/>
          <p:nvPr/>
        </p:nvSpPr>
        <p:spPr>
          <a:xfrm>
            <a:off x="1577221" y="5586889"/>
            <a:ext cx="2921079" cy="3650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3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Команда участников</a:t>
            </a:r>
            <a:endParaRPr lang="en-US" sz="2300" dirty="0"/>
          </a:p>
        </p:txBody>
      </p:sp>
      <p:sp>
        <p:nvSpPr>
          <p:cNvPr id="11" name="Text 8"/>
          <p:cNvSpPr/>
          <p:nvPr/>
        </p:nvSpPr>
        <p:spPr>
          <a:xfrm>
            <a:off x="1577221" y="6092071"/>
            <a:ext cx="6748939" cy="11215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18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Каждая </a:t>
            </a:r>
            <a:r>
              <a:rPr lang="en-US" sz="18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команда состоит из 5 человек, объединяющихся вокруг общей цели - раскрыть историю и особенность Омска, и представить свой проект.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82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55320" y="2855357"/>
            <a:ext cx="4681061" cy="5851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600"/>
              </a:lnSpc>
              <a:buNone/>
            </a:pPr>
            <a:r>
              <a:rPr lang="en-US" sz="36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Этапы конкурса</a:t>
            </a:r>
            <a:endParaRPr lang="en-US" sz="3650" dirty="0"/>
          </a:p>
        </p:txBody>
      </p:sp>
      <p:sp>
        <p:nvSpPr>
          <p:cNvPr id="4" name="Shape 1"/>
          <p:cNvSpPr/>
          <p:nvPr/>
        </p:nvSpPr>
        <p:spPr>
          <a:xfrm>
            <a:off x="7303770" y="3721298"/>
            <a:ext cx="22860" cy="3995738"/>
          </a:xfrm>
          <a:prstGeom prst="roundRect">
            <a:avLst>
              <a:gd name="adj" fmla="val 344019"/>
            </a:avLst>
          </a:prstGeom>
          <a:solidFill>
            <a:srgbClr val="C7C7D0"/>
          </a:solidFill>
          <a:ln/>
        </p:spPr>
      </p:sp>
      <p:sp>
        <p:nvSpPr>
          <p:cNvPr id="5" name="Shape 2"/>
          <p:cNvSpPr/>
          <p:nvPr/>
        </p:nvSpPr>
        <p:spPr>
          <a:xfrm>
            <a:off x="6472118" y="4131112"/>
            <a:ext cx="655320" cy="22860"/>
          </a:xfrm>
          <a:prstGeom prst="roundRect">
            <a:avLst>
              <a:gd name="adj" fmla="val 344019"/>
            </a:avLst>
          </a:prstGeom>
          <a:solidFill>
            <a:srgbClr val="C7C7D0"/>
          </a:solidFill>
          <a:ln/>
        </p:spPr>
      </p:sp>
      <p:sp>
        <p:nvSpPr>
          <p:cNvPr id="6" name="Shape 3"/>
          <p:cNvSpPr/>
          <p:nvPr/>
        </p:nvSpPr>
        <p:spPr>
          <a:xfrm>
            <a:off x="7104578" y="3931920"/>
            <a:ext cx="421243" cy="421243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255073" y="4002048"/>
            <a:ext cx="120253" cy="2808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3944898" y="3908465"/>
            <a:ext cx="2340531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300"/>
              </a:lnSpc>
              <a:buNone/>
            </a:pPr>
            <a:r>
              <a:rPr lang="en-US" sz="18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Заочный этап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655320" y="4313277"/>
            <a:ext cx="5630108" cy="8986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35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На этом этапе участники проходят онлайн-викторину "Мой любимый город", которая проверяет их знания о городе Омске, его истории, культуре, достопримечательностях.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7502962" y="5067181"/>
            <a:ext cx="655320" cy="22860"/>
          </a:xfrm>
          <a:prstGeom prst="roundRect">
            <a:avLst>
              <a:gd name="adj" fmla="val 344019"/>
            </a:avLst>
          </a:prstGeom>
          <a:solidFill>
            <a:srgbClr val="C7C7D0"/>
          </a:solidFill>
          <a:ln/>
        </p:spPr>
      </p:sp>
      <p:sp>
        <p:nvSpPr>
          <p:cNvPr id="11" name="Shape 8"/>
          <p:cNvSpPr/>
          <p:nvPr/>
        </p:nvSpPr>
        <p:spPr>
          <a:xfrm>
            <a:off x="7104578" y="4867989"/>
            <a:ext cx="421243" cy="421243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7241977" y="4938117"/>
            <a:ext cx="146328" cy="2808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2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8344972" y="4844534"/>
            <a:ext cx="2340531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Видеовизитка</a:t>
            </a:r>
            <a:endParaRPr lang="en-US" sz="1800" dirty="0"/>
          </a:p>
        </p:txBody>
      </p:sp>
      <p:sp>
        <p:nvSpPr>
          <p:cNvPr id="14" name="Text 11"/>
          <p:cNvSpPr/>
          <p:nvPr/>
        </p:nvSpPr>
        <p:spPr>
          <a:xfrm>
            <a:off x="8344972" y="5249347"/>
            <a:ext cx="5630108" cy="11982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Следующий этап предполагает создание видеоролика "Улицы родного города", в котором участники должны показать свою любовь к родному городу, рассказать о его истории, особенностях, показать любимые места.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6472118" y="6149459"/>
            <a:ext cx="655320" cy="22860"/>
          </a:xfrm>
          <a:prstGeom prst="roundRect">
            <a:avLst>
              <a:gd name="adj" fmla="val 344019"/>
            </a:avLst>
          </a:prstGeom>
          <a:solidFill>
            <a:srgbClr val="C7C7D0"/>
          </a:solidFill>
          <a:ln/>
        </p:spPr>
      </p:sp>
      <p:sp>
        <p:nvSpPr>
          <p:cNvPr id="16" name="Shape 13"/>
          <p:cNvSpPr/>
          <p:nvPr/>
        </p:nvSpPr>
        <p:spPr>
          <a:xfrm>
            <a:off x="7104578" y="5950268"/>
            <a:ext cx="421243" cy="421243"/>
          </a:xfrm>
          <a:prstGeom prst="roundRect">
            <a:avLst>
              <a:gd name="adj" fmla="val 18669"/>
            </a:avLst>
          </a:prstGeom>
          <a:solidFill>
            <a:srgbClr val="E1E1EA"/>
          </a:solidFill>
          <a:ln w="7620">
            <a:solidFill>
              <a:srgbClr val="C7C7D0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7240191" y="6020395"/>
            <a:ext cx="150019" cy="2808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3</a:t>
            </a:r>
            <a:endParaRPr lang="en-US" sz="2200" dirty="0"/>
          </a:p>
        </p:txBody>
      </p:sp>
      <p:sp>
        <p:nvSpPr>
          <p:cNvPr id="18" name="Text 15"/>
          <p:cNvSpPr/>
          <p:nvPr/>
        </p:nvSpPr>
        <p:spPr>
          <a:xfrm>
            <a:off x="3944898" y="5926812"/>
            <a:ext cx="2340531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300"/>
              </a:lnSpc>
              <a:buNone/>
            </a:pPr>
            <a:r>
              <a:rPr lang="en-US" sz="18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Очный этап</a:t>
            </a:r>
            <a:endParaRPr lang="en-US" sz="1800" dirty="0"/>
          </a:p>
        </p:txBody>
      </p:sp>
      <p:sp>
        <p:nvSpPr>
          <p:cNvPr id="19" name="Text 16"/>
          <p:cNvSpPr/>
          <p:nvPr/>
        </p:nvSpPr>
        <p:spPr>
          <a:xfrm>
            <a:off x="655320" y="6331625"/>
            <a:ext cx="5630108" cy="11982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35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Финальным этапом конкурса является решение кейса "Разработка проекта повышения эффективной городской инфраструктуры города Омск" на базе Института образования Омской области.</a:t>
            </a:r>
            <a:endParaRPr lang="en-US" sz="1450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6" b="28377"/>
          <a:stretch/>
        </p:blipFill>
        <p:spPr bwMode="auto">
          <a:xfrm>
            <a:off x="0" y="-44002"/>
            <a:ext cx="14630400" cy="295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69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230422" y="752356"/>
            <a:ext cx="7655957" cy="13287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00"/>
              </a:lnSpc>
              <a:buNone/>
            </a:pPr>
            <a:r>
              <a:rPr lang="en-US" sz="41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Онлайн-викторина </a:t>
            </a:r>
            <a:endParaRPr lang="ru-RU" sz="4150" dirty="0" smtClean="0">
              <a:solidFill>
                <a:srgbClr val="1B1B27"/>
              </a:solidFill>
              <a:latin typeface="Raleway" pitchFamily="34" charset="0"/>
              <a:ea typeface="Raleway" pitchFamily="34" charset="-122"/>
              <a:cs typeface="Raleway" pitchFamily="34" charset="-120"/>
            </a:endParaRPr>
          </a:p>
          <a:p>
            <a:pPr marL="0" indent="0">
              <a:lnSpc>
                <a:spcPts val="5200"/>
              </a:lnSpc>
              <a:buNone/>
            </a:pPr>
            <a:r>
              <a:rPr lang="en-US" sz="4150" dirty="0" smtClean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"</a:t>
            </a:r>
            <a:r>
              <a:rPr lang="en-US" sz="41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Мой любимый город"</a:t>
            </a:r>
            <a:endParaRPr lang="en-US" sz="4150" dirty="0"/>
          </a:p>
        </p:txBody>
      </p:sp>
      <p:sp>
        <p:nvSpPr>
          <p:cNvPr id="4" name="Text 1"/>
          <p:cNvSpPr/>
          <p:nvPr/>
        </p:nvSpPr>
        <p:spPr>
          <a:xfrm>
            <a:off x="6230422" y="2399943"/>
            <a:ext cx="7655957" cy="1700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Онлайн-викторина "Мой любимый город" - это увлекательное и познавательное испытание, которое позволит участникам проверить свои знания о родном городе. Викторина будет состоять из различных вопросов, охватывающих историю, культуру, достопримечательности, архитектуру, интересные факты и события, связанные с городом.</a:t>
            </a:r>
            <a:endParaRPr lang="en-US" sz="1650" dirty="0"/>
          </a:p>
        </p:txBody>
      </p:sp>
      <p:sp>
        <p:nvSpPr>
          <p:cNvPr id="5" name="Shape 2"/>
          <p:cNvSpPr/>
          <p:nvPr/>
        </p:nvSpPr>
        <p:spPr>
          <a:xfrm>
            <a:off x="6230422" y="4339828"/>
            <a:ext cx="7655957" cy="3137297"/>
          </a:xfrm>
          <a:prstGeom prst="roundRect">
            <a:avLst>
              <a:gd name="adj" fmla="val 2846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6238042" y="4347448"/>
            <a:ext cx="7640717" cy="610433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7" name="Text 4"/>
          <p:cNvSpPr/>
          <p:nvPr/>
        </p:nvSpPr>
        <p:spPr>
          <a:xfrm>
            <a:off x="6450568" y="4482584"/>
            <a:ext cx="3391495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Формат викторины</a:t>
            </a:r>
            <a:endParaRPr lang="en-US" sz="1650" dirty="0"/>
          </a:p>
        </p:txBody>
      </p:sp>
      <p:sp>
        <p:nvSpPr>
          <p:cNvPr id="8" name="Text 5"/>
          <p:cNvSpPr/>
          <p:nvPr/>
        </p:nvSpPr>
        <p:spPr>
          <a:xfrm>
            <a:off x="10274737" y="4482584"/>
            <a:ext cx="3391495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Онлайн</a:t>
            </a:r>
            <a:endParaRPr lang="en-US" sz="1650" dirty="0"/>
          </a:p>
        </p:txBody>
      </p:sp>
      <p:sp>
        <p:nvSpPr>
          <p:cNvPr id="9" name="Shape 6"/>
          <p:cNvSpPr/>
          <p:nvPr/>
        </p:nvSpPr>
        <p:spPr>
          <a:xfrm>
            <a:off x="6238042" y="4957882"/>
            <a:ext cx="7640717" cy="610433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0" name="Text 7"/>
          <p:cNvSpPr/>
          <p:nvPr/>
        </p:nvSpPr>
        <p:spPr>
          <a:xfrm>
            <a:off x="6450568" y="5093018"/>
            <a:ext cx="3391495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Количество вопросов</a:t>
            </a:r>
            <a:endParaRPr lang="en-US" sz="1650" dirty="0"/>
          </a:p>
        </p:txBody>
      </p:sp>
      <p:sp>
        <p:nvSpPr>
          <p:cNvPr id="11" name="Text 8"/>
          <p:cNvSpPr/>
          <p:nvPr/>
        </p:nvSpPr>
        <p:spPr>
          <a:xfrm>
            <a:off x="10274737" y="5093018"/>
            <a:ext cx="3391495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ru-RU" sz="1650" dirty="0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15</a:t>
            </a:r>
            <a:endParaRPr lang="en-US" sz="1650" dirty="0"/>
          </a:p>
        </p:txBody>
      </p:sp>
      <p:sp>
        <p:nvSpPr>
          <p:cNvPr id="12" name="Shape 9"/>
          <p:cNvSpPr/>
          <p:nvPr/>
        </p:nvSpPr>
        <p:spPr>
          <a:xfrm>
            <a:off x="6238042" y="5568315"/>
            <a:ext cx="7640717" cy="610433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3" name="Text 10"/>
          <p:cNvSpPr/>
          <p:nvPr/>
        </p:nvSpPr>
        <p:spPr>
          <a:xfrm>
            <a:off x="6450568" y="5703451"/>
            <a:ext cx="3391495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Время прохождения</a:t>
            </a:r>
            <a:endParaRPr lang="en-US" sz="1650" dirty="0"/>
          </a:p>
        </p:txBody>
      </p:sp>
      <p:sp>
        <p:nvSpPr>
          <p:cNvPr id="14" name="Text 11"/>
          <p:cNvSpPr/>
          <p:nvPr/>
        </p:nvSpPr>
        <p:spPr>
          <a:xfrm>
            <a:off x="10274737" y="5703451"/>
            <a:ext cx="3391495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ru-RU" sz="1650" dirty="0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20 минут</a:t>
            </a:r>
            <a:endParaRPr lang="en-US" sz="1650" dirty="0"/>
          </a:p>
        </p:txBody>
      </p:sp>
      <p:sp>
        <p:nvSpPr>
          <p:cNvPr id="15" name="Shape 12"/>
          <p:cNvSpPr/>
          <p:nvPr/>
        </p:nvSpPr>
        <p:spPr>
          <a:xfrm>
            <a:off x="6238042" y="6178748"/>
            <a:ext cx="7640717" cy="129075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6" name="Text 13"/>
          <p:cNvSpPr/>
          <p:nvPr/>
        </p:nvSpPr>
        <p:spPr>
          <a:xfrm>
            <a:off x="6450568" y="6313884"/>
            <a:ext cx="3391495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Типы вопросов</a:t>
            </a:r>
            <a:endParaRPr lang="en-US" sz="1650" dirty="0"/>
          </a:p>
        </p:txBody>
      </p:sp>
      <p:sp>
        <p:nvSpPr>
          <p:cNvPr id="17" name="Text 14"/>
          <p:cNvSpPr/>
          <p:nvPr/>
        </p:nvSpPr>
        <p:spPr>
          <a:xfrm>
            <a:off x="10274737" y="6313884"/>
            <a:ext cx="3391495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50"/>
              </a:lnSpc>
              <a:buNone/>
            </a:pPr>
            <a:r>
              <a:rPr lang="en-US" sz="16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Выбор одного правильного ответа из нескольких </a:t>
            </a:r>
            <a:r>
              <a:rPr lang="en-US" sz="1650" dirty="0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вариантов</a:t>
            </a:r>
            <a:endParaRPr lang="en-US" sz="1650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/>
          <a:srcRect l="1" r="-56" b="17309"/>
          <a:stretch/>
        </p:blipFill>
        <p:spPr>
          <a:xfrm>
            <a:off x="98852" y="716236"/>
            <a:ext cx="5709666" cy="5050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003488" y="525542"/>
            <a:ext cx="6796564" cy="4616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600"/>
              </a:lnSpc>
              <a:buNone/>
            </a:pPr>
            <a:r>
              <a:rPr lang="en-US" sz="29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Видеовизитка "Улицы родного города"</a:t>
            </a:r>
            <a:endParaRPr lang="en-US" sz="2900" dirty="0"/>
          </a:p>
        </p:txBody>
      </p:sp>
      <p:sp>
        <p:nvSpPr>
          <p:cNvPr id="4" name="Text 1"/>
          <p:cNvSpPr/>
          <p:nvPr/>
        </p:nvSpPr>
        <p:spPr>
          <a:xfrm>
            <a:off x="6003488" y="1208723"/>
            <a:ext cx="8109823" cy="7090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1850"/>
              </a:lnSpc>
              <a:buNone/>
            </a:pPr>
            <a:r>
              <a:rPr lang="en-US" sz="11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Видеовизитка "Улицы родного города" - это возможность для участников продемонстрировать свое видение родного города, его уникальность, красоту и атмосферу. В видеовизитке участники могут использовать различные творческие приемы: анимацию, графику, видеомонтаж, музыку, рассказы, интервью с местными жителями.</a:t>
            </a:r>
            <a:endParaRPr lang="en-US" sz="11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3488" y="2255520"/>
            <a:ext cx="369332" cy="369332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003488" y="2600920"/>
            <a:ext cx="1846778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Формат</a:t>
            </a:r>
            <a:endParaRPr lang="en-US" sz="1450" dirty="0"/>
          </a:p>
        </p:txBody>
      </p:sp>
      <p:sp>
        <p:nvSpPr>
          <p:cNvPr id="7" name="Text 3"/>
          <p:cNvSpPr/>
          <p:nvPr/>
        </p:nvSpPr>
        <p:spPr>
          <a:xfrm>
            <a:off x="6003488" y="2920246"/>
            <a:ext cx="8109823" cy="2363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Видео</a:t>
            </a:r>
            <a:endParaRPr lang="en-US" sz="11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3488" y="3599736"/>
            <a:ext cx="369332" cy="369332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6003488" y="4116705"/>
            <a:ext cx="1846778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Длительность</a:t>
            </a:r>
            <a:endParaRPr lang="en-US" sz="1450" dirty="0"/>
          </a:p>
        </p:txBody>
      </p:sp>
      <p:sp>
        <p:nvSpPr>
          <p:cNvPr id="10" name="Text 5"/>
          <p:cNvSpPr/>
          <p:nvPr/>
        </p:nvSpPr>
        <p:spPr>
          <a:xfrm>
            <a:off x="6003488" y="4436031"/>
            <a:ext cx="8109823" cy="2363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 более 3 минут</a:t>
            </a:r>
            <a:endParaRPr lang="en-US" sz="11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3488" y="5115520"/>
            <a:ext cx="369332" cy="369332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6003488" y="5632490"/>
            <a:ext cx="1846778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Стиль</a:t>
            </a:r>
            <a:endParaRPr lang="en-US" sz="1450" dirty="0"/>
          </a:p>
        </p:txBody>
      </p:sp>
      <p:sp>
        <p:nvSpPr>
          <p:cNvPr id="13" name="Text 7"/>
          <p:cNvSpPr/>
          <p:nvPr/>
        </p:nvSpPr>
        <p:spPr>
          <a:xfrm>
            <a:off x="6003488" y="5951815"/>
            <a:ext cx="8109823" cy="2363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Творческий, информативный, эмоциональный</a:t>
            </a:r>
            <a:endParaRPr lang="en-US" sz="11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03488" y="6631305"/>
            <a:ext cx="369332" cy="369332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6003488" y="7148274"/>
            <a:ext cx="1846778" cy="230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Критерии оценки</a:t>
            </a:r>
            <a:endParaRPr lang="en-US" sz="1450" dirty="0"/>
          </a:p>
        </p:txBody>
      </p:sp>
      <p:sp>
        <p:nvSpPr>
          <p:cNvPr id="16" name="Text 9"/>
          <p:cNvSpPr/>
          <p:nvPr/>
        </p:nvSpPr>
        <p:spPr>
          <a:xfrm>
            <a:off x="6003488" y="7467600"/>
            <a:ext cx="8109823" cy="2363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Оригинальность, творческий подход, информативность, качество видео, атмосфера</a:t>
            </a:r>
            <a:endParaRPr lang="en-US" sz="1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3055" y="614124"/>
            <a:ext cx="6001822" cy="5651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450"/>
              </a:lnSpc>
              <a:buNone/>
            </a:pPr>
            <a:r>
              <a:rPr lang="en-US" sz="35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Очный этап: Решения кейса</a:t>
            </a:r>
            <a:endParaRPr lang="en-US" sz="3550" dirty="0"/>
          </a:p>
        </p:txBody>
      </p:sp>
      <p:sp>
        <p:nvSpPr>
          <p:cNvPr id="4" name="Text 1"/>
          <p:cNvSpPr/>
          <p:nvPr/>
        </p:nvSpPr>
        <p:spPr>
          <a:xfrm>
            <a:off x="633055" y="1311593"/>
            <a:ext cx="7877889" cy="14466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250"/>
              </a:lnSpc>
              <a:buNone/>
            </a:pPr>
            <a:r>
              <a:rPr lang="en-US" sz="1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Очный этап конкурса "Моя малая родина" - это решающий момент, где участники применяют свои знания, навыки и творческий потенциал для решения </a:t>
            </a:r>
            <a:r>
              <a:rPr lang="en-US" sz="16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актуально</a:t>
            </a:r>
            <a:r>
              <a:rPr lang="ru-RU" sz="16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й</a:t>
            </a:r>
            <a:r>
              <a:rPr lang="en-US" sz="16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проблемы</a:t>
            </a:r>
            <a:r>
              <a:rPr lang="en-US" sz="16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 </a:t>
            </a:r>
            <a:r>
              <a:rPr lang="en-US" sz="1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Кейс </a:t>
            </a:r>
            <a:r>
              <a:rPr lang="en-US" sz="16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предоставит </a:t>
            </a:r>
            <a:r>
              <a:rPr lang="en-US" sz="1600" dirty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возможность участникам проявить себя в качестве настоящих граждан и внеся свой вклад в развитие своего </a:t>
            </a:r>
            <a:r>
              <a:rPr lang="en-US" sz="16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города</a:t>
            </a:r>
            <a:r>
              <a:rPr lang="ru-RU" sz="1600" dirty="0" smtClean="0">
                <a:solidFill>
                  <a:srgbClr val="3C3939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 в различных сферах (экология, транспорт, туризм, образование, финансы)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055" y="3100626"/>
            <a:ext cx="904399" cy="1447086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808678" y="3281482"/>
            <a:ext cx="2260997" cy="2825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Анализ ситуации</a:t>
            </a:r>
            <a:endParaRPr lang="en-US" sz="1750" dirty="0"/>
          </a:p>
        </p:txBody>
      </p:sp>
      <p:sp>
        <p:nvSpPr>
          <p:cNvPr id="7" name="Text 3"/>
          <p:cNvSpPr/>
          <p:nvPr/>
        </p:nvSpPr>
        <p:spPr>
          <a:xfrm>
            <a:off x="1808678" y="3672483"/>
            <a:ext cx="6702266" cy="5786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Участники должны проанализировать текущую ситуацию с городской инфраструктурой в Омске, выявив проблемы и недостатки.</a:t>
            </a:r>
            <a:endParaRPr lang="en-US" sz="14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055" y="4547711"/>
            <a:ext cx="904399" cy="1620679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808678" y="4728567"/>
            <a:ext cx="2475190" cy="2825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Разработка концепции</a:t>
            </a:r>
            <a:endParaRPr lang="en-US" sz="1750" dirty="0"/>
          </a:p>
        </p:txBody>
      </p:sp>
      <p:sp>
        <p:nvSpPr>
          <p:cNvPr id="10" name="Text 5"/>
          <p:cNvSpPr/>
          <p:nvPr/>
        </p:nvSpPr>
        <p:spPr>
          <a:xfrm>
            <a:off x="1808678" y="5119568"/>
            <a:ext cx="6702266" cy="8679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Разработка концепции проекта по повышению эффективности городской </a:t>
            </a:r>
            <a:r>
              <a:rPr lang="en-US" sz="1400" dirty="0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инфраструктуры</a:t>
            </a:r>
            <a:endParaRPr lang="en-US" sz="14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055" y="6168390"/>
            <a:ext cx="904399" cy="1447086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808678" y="6349246"/>
            <a:ext cx="2354580" cy="2825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Презентация проекта</a:t>
            </a:r>
            <a:endParaRPr lang="en-US" sz="1750" dirty="0"/>
          </a:p>
        </p:txBody>
      </p:sp>
      <p:sp>
        <p:nvSpPr>
          <p:cNvPr id="13" name="Text 7"/>
          <p:cNvSpPr/>
          <p:nvPr/>
        </p:nvSpPr>
        <p:spPr>
          <a:xfrm>
            <a:off x="1808678" y="6740247"/>
            <a:ext cx="6702266" cy="5786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Представление своих решений перед жюри, включая подробный план </a:t>
            </a:r>
            <a:r>
              <a:rPr lang="en-US" sz="1400" dirty="0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проекта и </a:t>
            </a:r>
            <a:r>
              <a:rPr lang="en-US" sz="1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ожидаемые результаты.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3150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58403" y="438745"/>
            <a:ext cx="3989189" cy="4986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900"/>
              </a:lnSpc>
              <a:buNone/>
            </a:pPr>
            <a:r>
              <a:rPr lang="en-US" sz="31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Критерии оценки</a:t>
            </a:r>
            <a:endParaRPr lang="en-US" sz="3100" dirty="0"/>
          </a:p>
        </p:txBody>
      </p:sp>
      <p:sp>
        <p:nvSpPr>
          <p:cNvPr id="4" name="Shape 1"/>
          <p:cNvSpPr/>
          <p:nvPr/>
        </p:nvSpPr>
        <p:spPr>
          <a:xfrm>
            <a:off x="558403" y="1176695"/>
            <a:ext cx="8027194" cy="6616065"/>
          </a:xfrm>
          <a:prstGeom prst="roundRect">
            <a:avLst>
              <a:gd name="adj" fmla="val 1013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66023" y="1184315"/>
            <a:ext cx="8011120" cy="461963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726400" y="1287661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Критерий</a:t>
            </a:r>
            <a:endParaRPr lang="en-US" sz="1250" dirty="0"/>
          </a:p>
        </p:txBody>
      </p:sp>
      <p:sp>
        <p:nvSpPr>
          <p:cNvPr id="7" name="Text 4"/>
          <p:cNvSpPr/>
          <p:nvPr/>
        </p:nvSpPr>
        <p:spPr>
          <a:xfrm>
            <a:off x="3400306" y="1287661"/>
            <a:ext cx="234338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Описание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6070402" y="1287661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Баллы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566023" y="1646277"/>
            <a:ext cx="8011120" cy="1227773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0" name="Text 7"/>
          <p:cNvSpPr/>
          <p:nvPr/>
        </p:nvSpPr>
        <p:spPr>
          <a:xfrm>
            <a:off x="726400" y="1749623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Оригинальность идеи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3400306" y="1749623"/>
            <a:ext cx="2343388" cy="1021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Оригинальность, креативность, нестандартность идеи проекта.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6070402" y="1749623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 баллов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566023" y="2874050"/>
            <a:ext cx="8011120" cy="1483043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4" name="Text 11"/>
          <p:cNvSpPr/>
          <p:nvPr/>
        </p:nvSpPr>
        <p:spPr>
          <a:xfrm>
            <a:off x="726400" y="2977396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Содержание проекта</a:t>
            </a:r>
            <a:endParaRPr lang="en-US" sz="1250" dirty="0"/>
          </a:p>
        </p:txBody>
      </p:sp>
      <p:sp>
        <p:nvSpPr>
          <p:cNvPr id="15" name="Text 12"/>
          <p:cNvSpPr/>
          <p:nvPr/>
        </p:nvSpPr>
        <p:spPr>
          <a:xfrm>
            <a:off x="3400306" y="2977396"/>
            <a:ext cx="2343388" cy="1276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Глубина исследовательской работы, точность и полнота информации, логика и последовательность изложения.</a:t>
            </a:r>
            <a:endParaRPr lang="en-US" sz="1250" dirty="0"/>
          </a:p>
        </p:txBody>
      </p:sp>
      <p:sp>
        <p:nvSpPr>
          <p:cNvPr id="16" name="Text 13"/>
          <p:cNvSpPr/>
          <p:nvPr/>
        </p:nvSpPr>
        <p:spPr>
          <a:xfrm>
            <a:off x="6070402" y="2977396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10 баллов</a:t>
            </a:r>
            <a:endParaRPr lang="en-US" sz="1250" dirty="0"/>
          </a:p>
        </p:txBody>
      </p:sp>
      <p:sp>
        <p:nvSpPr>
          <p:cNvPr id="17" name="Shape 14"/>
          <p:cNvSpPr/>
          <p:nvPr/>
        </p:nvSpPr>
        <p:spPr>
          <a:xfrm>
            <a:off x="566023" y="4357092"/>
            <a:ext cx="8011120" cy="972503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8" name="Text 15"/>
          <p:cNvSpPr/>
          <p:nvPr/>
        </p:nvSpPr>
        <p:spPr>
          <a:xfrm>
            <a:off x="726400" y="4460438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Практическая значимость</a:t>
            </a:r>
            <a:endParaRPr lang="en-US" sz="1250" dirty="0"/>
          </a:p>
        </p:txBody>
      </p:sp>
      <p:sp>
        <p:nvSpPr>
          <p:cNvPr id="19" name="Text 16"/>
          <p:cNvSpPr/>
          <p:nvPr/>
        </p:nvSpPr>
        <p:spPr>
          <a:xfrm>
            <a:off x="3400306" y="4460438"/>
            <a:ext cx="2343388" cy="7658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Реальность и практическая применимость предложенных решений.</a:t>
            </a:r>
            <a:endParaRPr lang="en-US" sz="1250" dirty="0"/>
          </a:p>
        </p:txBody>
      </p:sp>
      <p:sp>
        <p:nvSpPr>
          <p:cNvPr id="20" name="Text 17"/>
          <p:cNvSpPr/>
          <p:nvPr/>
        </p:nvSpPr>
        <p:spPr>
          <a:xfrm>
            <a:off x="6070402" y="4460438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 баллов</a:t>
            </a:r>
            <a:endParaRPr lang="en-US" sz="1250" dirty="0"/>
          </a:p>
        </p:txBody>
      </p:sp>
      <p:sp>
        <p:nvSpPr>
          <p:cNvPr id="21" name="Shape 18"/>
          <p:cNvSpPr/>
          <p:nvPr/>
        </p:nvSpPr>
        <p:spPr>
          <a:xfrm>
            <a:off x="566023" y="5329595"/>
            <a:ext cx="8011120" cy="1483043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22" name="Text 19"/>
          <p:cNvSpPr/>
          <p:nvPr/>
        </p:nvSpPr>
        <p:spPr>
          <a:xfrm>
            <a:off x="726400" y="5432941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Презентация</a:t>
            </a:r>
            <a:endParaRPr lang="en-US" sz="1250" dirty="0"/>
          </a:p>
        </p:txBody>
      </p:sp>
      <p:sp>
        <p:nvSpPr>
          <p:cNvPr id="23" name="Text 20"/>
          <p:cNvSpPr/>
          <p:nvPr/>
        </p:nvSpPr>
        <p:spPr>
          <a:xfrm>
            <a:off x="3400306" y="5432941"/>
            <a:ext cx="2343388" cy="1276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Ясность и четкость изложения, аргументированность выводов, презентационные навыки.</a:t>
            </a:r>
            <a:endParaRPr lang="en-US" sz="1250" dirty="0"/>
          </a:p>
        </p:txBody>
      </p:sp>
      <p:sp>
        <p:nvSpPr>
          <p:cNvPr id="24" name="Text 21"/>
          <p:cNvSpPr/>
          <p:nvPr/>
        </p:nvSpPr>
        <p:spPr>
          <a:xfrm>
            <a:off x="6070402" y="5432941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 баллов</a:t>
            </a:r>
            <a:endParaRPr lang="en-US" sz="1250" dirty="0"/>
          </a:p>
        </p:txBody>
      </p:sp>
      <p:sp>
        <p:nvSpPr>
          <p:cNvPr id="25" name="Shape 22"/>
          <p:cNvSpPr/>
          <p:nvPr/>
        </p:nvSpPr>
        <p:spPr>
          <a:xfrm>
            <a:off x="566023" y="6812637"/>
            <a:ext cx="8011120" cy="972503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26" name="Text 23"/>
          <p:cNvSpPr/>
          <p:nvPr/>
        </p:nvSpPr>
        <p:spPr>
          <a:xfrm>
            <a:off x="726400" y="6915983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Работа в команде</a:t>
            </a:r>
            <a:endParaRPr lang="en-US" sz="1250" dirty="0"/>
          </a:p>
        </p:txBody>
      </p:sp>
      <p:sp>
        <p:nvSpPr>
          <p:cNvPr id="27" name="Text 24"/>
          <p:cNvSpPr/>
          <p:nvPr/>
        </p:nvSpPr>
        <p:spPr>
          <a:xfrm>
            <a:off x="3400306" y="6915983"/>
            <a:ext cx="2343388" cy="7658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Сплоченность команды, распределение ролей, взаимодействие участников.</a:t>
            </a:r>
            <a:endParaRPr lang="en-US" sz="1250" dirty="0"/>
          </a:p>
        </p:txBody>
      </p:sp>
      <p:sp>
        <p:nvSpPr>
          <p:cNvPr id="28" name="Text 25"/>
          <p:cNvSpPr/>
          <p:nvPr/>
        </p:nvSpPr>
        <p:spPr>
          <a:xfrm>
            <a:off x="6070402" y="6915983"/>
            <a:ext cx="2347198" cy="25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000"/>
              </a:lnSpc>
              <a:buNone/>
            </a:pPr>
            <a:r>
              <a:rPr lang="en-US" sz="12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 баллов</a:t>
            </a:r>
            <a:endParaRPr lang="en-US" sz="1250" dirty="0"/>
          </a:p>
        </p:txBody>
      </p:sp>
    </p:spTree>
    <p:extLst>
      <p:ext uri="{BB962C8B-B14F-4D97-AF65-F5344CB8AC3E}">
        <p14:creationId xmlns:p14="http://schemas.microsoft.com/office/powerpoint/2010/main" val="99684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50437" y="2822138"/>
            <a:ext cx="6172200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Сроки реализации</a:t>
            </a:r>
            <a:endParaRPr lang="en-US" sz="4850" dirty="0"/>
          </a:p>
        </p:txBody>
      </p:sp>
      <p:sp>
        <p:nvSpPr>
          <p:cNvPr id="4" name="Shape 1"/>
          <p:cNvSpPr/>
          <p:nvPr/>
        </p:nvSpPr>
        <p:spPr>
          <a:xfrm>
            <a:off x="6350437" y="3963948"/>
            <a:ext cx="7415927" cy="1443514"/>
          </a:xfrm>
          <a:prstGeom prst="roundRect">
            <a:avLst>
              <a:gd name="adj" fmla="val 7183"/>
            </a:avLst>
          </a:prstGeom>
          <a:noFill/>
          <a:ln w="1524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365677" y="3979188"/>
            <a:ext cx="7385447" cy="70651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6612493" y="4134922"/>
            <a:ext cx="3195280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Первый этап (заочный)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10309027" y="4134922"/>
            <a:ext cx="3195280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сентябрь - октябрь</a:t>
            </a:r>
            <a:endParaRPr lang="en-US" sz="1900" dirty="0"/>
          </a:p>
        </p:txBody>
      </p:sp>
      <p:sp>
        <p:nvSpPr>
          <p:cNvPr id="8" name="Shape 5"/>
          <p:cNvSpPr/>
          <p:nvPr/>
        </p:nvSpPr>
        <p:spPr>
          <a:xfrm>
            <a:off x="6365677" y="4685705"/>
            <a:ext cx="7385447" cy="70651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9" name="Text 6"/>
          <p:cNvSpPr/>
          <p:nvPr/>
        </p:nvSpPr>
        <p:spPr>
          <a:xfrm>
            <a:off x="6612493" y="4841438"/>
            <a:ext cx="3195280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Второй этап (очный)</a:t>
            </a:r>
            <a:endParaRPr lang="en-US" sz="1900" dirty="0"/>
          </a:p>
        </p:txBody>
      </p:sp>
      <p:sp>
        <p:nvSpPr>
          <p:cNvPr id="10" name="Text 7"/>
          <p:cNvSpPr/>
          <p:nvPr/>
        </p:nvSpPr>
        <p:spPr>
          <a:xfrm>
            <a:off x="10309027" y="4841438"/>
            <a:ext cx="3195280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ноябрь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813454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698</Words>
  <Application>Microsoft Office PowerPoint</Application>
  <PresentationFormat>Произвольный</PresentationFormat>
  <Paragraphs>105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Raleway</vt:lpstr>
      <vt:lpstr>Roboto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Anastasia</cp:lastModifiedBy>
  <cp:revision>6</cp:revision>
  <dcterms:created xsi:type="dcterms:W3CDTF">2024-09-21T10:22:05Z</dcterms:created>
  <dcterms:modified xsi:type="dcterms:W3CDTF">2024-09-21T11:09:23Z</dcterms:modified>
</cp:coreProperties>
</file>