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79" r:id="rId3"/>
    <p:sldId id="263" r:id="rId4"/>
    <p:sldId id="276" r:id="rId5"/>
    <p:sldId id="277" r:id="rId6"/>
    <p:sldId id="280" r:id="rId7"/>
    <p:sldId id="267" r:id="rId8"/>
    <p:sldId id="268" r:id="rId9"/>
    <p:sldId id="281" r:id="rId10"/>
    <p:sldId id="282" r:id="rId11"/>
    <p:sldId id="275" r:id="rId12"/>
    <p:sldId id="269" r:id="rId1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Планета "Малышок"</c:v>
                </c:pt>
                <c:pt idx="1">
                  <c:v>Планета "Подросток"</c:v>
                </c:pt>
                <c:pt idx="2">
                  <c:v>Планета "Трудоголик"</c:v>
                </c:pt>
                <c:pt idx="3">
                  <c:v>Планета "Радуга"</c:v>
                </c:pt>
                <c:pt idx="4">
                  <c:v>Планета "Спортландия"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529420429589163"/>
          <c:y val="8.7257672672572728E-2"/>
          <c:w val="0.40450171407145535"/>
          <c:h val="0.82548438841594507"/>
        </c:manualLayout>
      </c:layout>
      <c:overlay val="0"/>
      <c:txPr>
        <a:bodyPr/>
        <a:lstStyle/>
        <a:p>
          <a:pPr>
            <a:defRPr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7A3590-D31C-4F82-9E48-698678B3B866}" type="doc">
      <dgm:prSet loTypeId="urn:microsoft.com/office/officeart/2005/8/layout/target3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790569-F0A4-47AA-874C-CC9EFC09BD8D}">
      <dgm:prSet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приоритет безопасности ребенка </a:t>
          </a:r>
        </a:p>
      </dgm:t>
    </dgm:pt>
    <dgm:pt modelId="{B95F55FA-AB51-4FFB-9205-26EA33B5AB8F}" type="parTrans" cxnId="{21847B24-ADA9-4E4D-8E1D-9BE15571FACF}">
      <dgm:prSet/>
      <dgm:spPr/>
      <dgm:t>
        <a:bodyPr/>
        <a:lstStyle/>
        <a:p>
          <a:endParaRPr lang="ru-RU"/>
        </a:p>
      </dgm:t>
    </dgm:pt>
    <dgm:pt modelId="{1C6B3B60-F2F3-4AE9-ABA0-0F4BBD0D0B61}" type="sibTrans" cxnId="{21847B24-ADA9-4E4D-8E1D-9BE15571FACF}">
      <dgm:prSet/>
      <dgm:spPr/>
      <dgm:t>
        <a:bodyPr/>
        <a:lstStyle/>
        <a:p>
          <a:endParaRPr lang="ru-RU"/>
        </a:p>
      </dgm:t>
    </dgm:pt>
    <dgm:pt modelId="{3F98EF1C-58E1-461C-84A0-7F2F13DEFC0E}">
      <dgm:prSet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совместная деятельность </a:t>
          </a:r>
          <a:endParaRPr lang="ru-RU" sz="1800" b="1" dirty="0">
            <a:solidFill>
              <a:srgbClr val="002060"/>
            </a:solidFill>
          </a:endParaRPr>
        </a:p>
      </dgm:t>
    </dgm:pt>
    <dgm:pt modelId="{C1B9560D-AFF1-4DFB-A826-2C8DA88BBCA5}" type="parTrans" cxnId="{61CE0084-9763-4C78-8C38-9722F880DD0D}">
      <dgm:prSet/>
      <dgm:spPr/>
      <dgm:t>
        <a:bodyPr/>
        <a:lstStyle/>
        <a:p>
          <a:endParaRPr lang="ru-RU"/>
        </a:p>
      </dgm:t>
    </dgm:pt>
    <dgm:pt modelId="{7B2B8046-CA42-45DB-B4BC-F512A310A386}" type="sibTrans" cxnId="{61CE0084-9763-4C78-8C38-9722F880DD0D}">
      <dgm:prSet/>
      <dgm:spPr/>
      <dgm:t>
        <a:bodyPr/>
        <a:lstStyle/>
        <a:p>
          <a:endParaRPr lang="ru-RU"/>
        </a:p>
      </dgm:t>
    </dgm:pt>
    <dgm:pt modelId="{DABA44F7-C303-4F04-8C76-99F86F5D9EC4}">
      <dgm:prSet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событийность </a:t>
          </a:r>
        </a:p>
      </dgm:t>
    </dgm:pt>
    <dgm:pt modelId="{B6D696B0-149F-4BD5-8F4B-5379E52B5962}" type="sibTrans" cxnId="{A39D83C1-1B23-472D-81BC-EDB556CA4185}">
      <dgm:prSet/>
      <dgm:spPr/>
      <dgm:t>
        <a:bodyPr/>
        <a:lstStyle/>
        <a:p>
          <a:endParaRPr lang="ru-RU"/>
        </a:p>
      </dgm:t>
    </dgm:pt>
    <dgm:pt modelId="{844915AA-2D08-4260-BF4F-EFD3BF7970F3}" type="parTrans" cxnId="{A39D83C1-1B23-472D-81BC-EDB556CA4185}">
      <dgm:prSet/>
      <dgm:spPr/>
      <dgm:t>
        <a:bodyPr/>
        <a:lstStyle/>
        <a:p>
          <a:endParaRPr lang="ru-RU"/>
        </a:p>
      </dgm:t>
    </dgm:pt>
    <dgm:pt modelId="{5E4ED033-1C5E-489C-900A-A1F49649859F}">
      <dgm:prSet custT="1"/>
      <dgm:spPr/>
      <dgm:t>
        <a:bodyPr/>
        <a:lstStyle/>
        <a:p>
          <a:r>
            <a:rPr lang="ru-RU" sz="1800" b="1" i="0" dirty="0" smtClean="0">
              <a:solidFill>
                <a:srgbClr val="002060"/>
              </a:solidFill>
            </a:rPr>
            <a:t>коррекционно-компенсирующая направленность воспитательного процесса </a:t>
          </a:r>
        </a:p>
      </dgm:t>
    </dgm:pt>
    <dgm:pt modelId="{29CCDD54-C2A6-40F5-961D-96403C61180C}" type="sibTrans" cxnId="{5ABA3BA3-0909-4814-B079-53460F5B2129}">
      <dgm:prSet/>
      <dgm:spPr/>
      <dgm:t>
        <a:bodyPr/>
        <a:lstStyle/>
        <a:p>
          <a:endParaRPr lang="ru-RU"/>
        </a:p>
      </dgm:t>
    </dgm:pt>
    <dgm:pt modelId="{BE149F34-B683-4D2B-923F-9E11905BEE7B}" type="parTrans" cxnId="{5ABA3BA3-0909-4814-B079-53460F5B2129}">
      <dgm:prSet/>
      <dgm:spPr/>
      <dgm:t>
        <a:bodyPr/>
        <a:lstStyle/>
        <a:p>
          <a:endParaRPr lang="ru-RU"/>
        </a:p>
      </dgm:t>
    </dgm:pt>
    <dgm:pt modelId="{0E2CF0C2-876F-4314-BB33-C45902F3548C}">
      <dgm:prSet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системность, целесообразность воспитания как условия его эффективности</a:t>
          </a:r>
        </a:p>
      </dgm:t>
    </dgm:pt>
    <dgm:pt modelId="{A952D50F-5F44-4EA6-B188-9EEBDC94C996}" type="parTrans" cxnId="{29665E6F-99F8-4003-A6DE-B77709CBED02}">
      <dgm:prSet/>
      <dgm:spPr/>
      <dgm:t>
        <a:bodyPr/>
        <a:lstStyle/>
        <a:p>
          <a:endParaRPr lang="ru-RU"/>
        </a:p>
      </dgm:t>
    </dgm:pt>
    <dgm:pt modelId="{CC6192C0-7617-4EF1-9239-915F0F8698E8}" type="sibTrans" cxnId="{29665E6F-99F8-4003-A6DE-B77709CBED02}">
      <dgm:prSet/>
      <dgm:spPr/>
      <dgm:t>
        <a:bodyPr/>
        <a:lstStyle/>
        <a:p>
          <a:endParaRPr lang="ru-RU"/>
        </a:p>
      </dgm:t>
    </dgm:pt>
    <dgm:pt modelId="{0F60B6D8-4718-4E30-8E86-0DA4A3282AD8}" type="pres">
      <dgm:prSet presAssocID="{4E7A3590-D31C-4F82-9E48-698678B3B86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4C7602-B1F5-4553-B763-84D531917E66}" type="pres">
      <dgm:prSet presAssocID="{C6790569-F0A4-47AA-874C-CC9EFC09BD8D}" presName="circle1" presStyleLbl="node1" presStyleIdx="0" presStyleCnt="5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5FA911A4-48B1-4151-8181-D9F10D652722}" type="pres">
      <dgm:prSet presAssocID="{C6790569-F0A4-47AA-874C-CC9EFC09BD8D}" presName="space" presStyleCnt="0"/>
      <dgm:spPr/>
      <dgm:t>
        <a:bodyPr/>
        <a:lstStyle/>
        <a:p>
          <a:endParaRPr lang="ru-RU"/>
        </a:p>
      </dgm:t>
    </dgm:pt>
    <dgm:pt modelId="{0D136C83-B4CB-40EB-B931-EC703704CA55}" type="pres">
      <dgm:prSet presAssocID="{C6790569-F0A4-47AA-874C-CC9EFC09BD8D}" presName="rect1" presStyleLbl="alignAcc1" presStyleIdx="0" presStyleCnt="5"/>
      <dgm:spPr/>
      <dgm:t>
        <a:bodyPr/>
        <a:lstStyle/>
        <a:p>
          <a:endParaRPr lang="ru-RU"/>
        </a:p>
      </dgm:t>
    </dgm:pt>
    <dgm:pt modelId="{E3DEDD04-EB42-4F3F-89BF-EAEB0C4C8AF0}" type="pres">
      <dgm:prSet presAssocID="{5E4ED033-1C5E-489C-900A-A1F49649859F}" presName="vertSpace2" presStyleLbl="node1" presStyleIdx="0" presStyleCnt="5"/>
      <dgm:spPr/>
      <dgm:t>
        <a:bodyPr/>
        <a:lstStyle/>
        <a:p>
          <a:endParaRPr lang="ru-RU"/>
        </a:p>
      </dgm:t>
    </dgm:pt>
    <dgm:pt modelId="{2B3259B3-4EEF-4FCA-8C2C-67A3C4BCCBAE}" type="pres">
      <dgm:prSet presAssocID="{5E4ED033-1C5E-489C-900A-A1F49649859F}" presName="circle2" presStyleLbl="node1" presStyleIdx="1" presStyleCnt="5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FF55E8D9-A27A-489E-8BE6-686C9A37506C}" type="pres">
      <dgm:prSet presAssocID="{5E4ED033-1C5E-489C-900A-A1F49649859F}" presName="rect2" presStyleLbl="alignAcc1" presStyleIdx="1" presStyleCnt="5"/>
      <dgm:spPr/>
      <dgm:t>
        <a:bodyPr/>
        <a:lstStyle/>
        <a:p>
          <a:endParaRPr lang="ru-RU"/>
        </a:p>
      </dgm:t>
    </dgm:pt>
    <dgm:pt modelId="{4B1E6032-0317-4D57-B88D-646B1613D68E}" type="pres">
      <dgm:prSet presAssocID="{DABA44F7-C303-4F04-8C76-99F86F5D9EC4}" presName="vertSpace3" presStyleLbl="node1" presStyleIdx="1" presStyleCnt="5"/>
      <dgm:spPr/>
      <dgm:t>
        <a:bodyPr/>
        <a:lstStyle/>
        <a:p>
          <a:endParaRPr lang="ru-RU"/>
        </a:p>
      </dgm:t>
    </dgm:pt>
    <dgm:pt modelId="{CB33F38C-CF4D-4A28-9870-CD5D874C6D9E}" type="pres">
      <dgm:prSet presAssocID="{DABA44F7-C303-4F04-8C76-99F86F5D9EC4}" presName="circle3" presStyleLbl="node1" presStyleIdx="2" presStyleCnt="5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A93B1EFC-3EAE-498B-9378-C8A663FB078F}" type="pres">
      <dgm:prSet presAssocID="{DABA44F7-C303-4F04-8C76-99F86F5D9EC4}" presName="rect3" presStyleLbl="alignAcc1" presStyleIdx="2" presStyleCnt="5" custLinFactNeighborX="-226" custLinFactNeighborY="3441"/>
      <dgm:spPr/>
      <dgm:t>
        <a:bodyPr/>
        <a:lstStyle/>
        <a:p>
          <a:endParaRPr lang="ru-RU"/>
        </a:p>
      </dgm:t>
    </dgm:pt>
    <dgm:pt modelId="{2B498900-2EA7-4CB5-974D-193B84ECEE86}" type="pres">
      <dgm:prSet presAssocID="{3F98EF1C-58E1-461C-84A0-7F2F13DEFC0E}" presName="vertSpace4" presStyleLbl="node1" presStyleIdx="2" presStyleCnt="5"/>
      <dgm:spPr/>
      <dgm:t>
        <a:bodyPr/>
        <a:lstStyle/>
        <a:p>
          <a:endParaRPr lang="ru-RU"/>
        </a:p>
      </dgm:t>
    </dgm:pt>
    <dgm:pt modelId="{EE2388E1-7E4D-47CB-AF69-B64E7D4FB968}" type="pres">
      <dgm:prSet presAssocID="{3F98EF1C-58E1-461C-84A0-7F2F13DEFC0E}" presName="circle4" presStyleLbl="node1" presStyleIdx="3" presStyleCnt="5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40005B68-206D-4898-BD30-F9D5B588D2AD}" type="pres">
      <dgm:prSet presAssocID="{3F98EF1C-58E1-461C-84A0-7F2F13DEFC0E}" presName="rect4" presStyleLbl="alignAcc1" presStyleIdx="3" presStyleCnt="5" custLinFactNeighborX="1195" custLinFactNeighborY="412"/>
      <dgm:spPr/>
      <dgm:t>
        <a:bodyPr/>
        <a:lstStyle/>
        <a:p>
          <a:endParaRPr lang="ru-RU"/>
        </a:p>
      </dgm:t>
    </dgm:pt>
    <dgm:pt modelId="{C29D9BE5-1EA0-4B15-90DA-E0560E7309AF}" type="pres">
      <dgm:prSet presAssocID="{0E2CF0C2-876F-4314-BB33-C45902F3548C}" presName="vertSpace5" presStyleLbl="node1" presStyleIdx="3" presStyleCnt="5"/>
      <dgm:spPr/>
    </dgm:pt>
    <dgm:pt modelId="{583B23D2-E758-4092-839A-7D2551FABD3E}" type="pres">
      <dgm:prSet presAssocID="{0E2CF0C2-876F-4314-BB33-C45902F3548C}" presName="circle5" presStyleLbl="node1" presStyleIdx="4" presStyleCnt="5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95E87B22-A060-46B8-9E1E-7D8F80162946}" type="pres">
      <dgm:prSet presAssocID="{0E2CF0C2-876F-4314-BB33-C45902F3548C}" presName="rect5" presStyleLbl="alignAcc1" presStyleIdx="4" presStyleCnt="5" custScaleY="101328"/>
      <dgm:spPr/>
      <dgm:t>
        <a:bodyPr/>
        <a:lstStyle/>
        <a:p>
          <a:endParaRPr lang="ru-RU"/>
        </a:p>
      </dgm:t>
    </dgm:pt>
    <dgm:pt modelId="{FF8985F7-7A9F-4E64-A997-660C97DC9A59}" type="pres">
      <dgm:prSet presAssocID="{C6790569-F0A4-47AA-874C-CC9EFC09BD8D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4D0F7-0254-48F8-8A77-F51EC6CC0809}" type="pres">
      <dgm:prSet presAssocID="{5E4ED033-1C5E-489C-900A-A1F49649859F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15674-CA15-484B-BC41-6BC2376903D7}" type="pres">
      <dgm:prSet presAssocID="{DABA44F7-C303-4F04-8C76-99F86F5D9EC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0FBED1-B127-4CE5-8917-4AC40C64C83B}" type="pres">
      <dgm:prSet presAssocID="{3F98EF1C-58E1-461C-84A0-7F2F13DEFC0E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8617D7-90F4-4842-BC49-34FCCDF2E0C1}" type="pres">
      <dgm:prSet presAssocID="{0E2CF0C2-876F-4314-BB33-C45902F3548C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D43625-2C5A-403B-A52D-953BFF668D84}" type="presOf" srcId="{3F98EF1C-58E1-461C-84A0-7F2F13DEFC0E}" destId="{40005B68-206D-4898-BD30-F9D5B588D2AD}" srcOrd="0" destOrd="0" presId="urn:microsoft.com/office/officeart/2005/8/layout/target3"/>
    <dgm:cxn modelId="{29665E6F-99F8-4003-A6DE-B77709CBED02}" srcId="{4E7A3590-D31C-4F82-9E48-698678B3B866}" destId="{0E2CF0C2-876F-4314-BB33-C45902F3548C}" srcOrd="4" destOrd="0" parTransId="{A952D50F-5F44-4EA6-B188-9EEBDC94C996}" sibTransId="{CC6192C0-7617-4EF1-9239-915F0F8698E8}"/>
    <dgm:cxn modelId="{61CE0084-9763-4C78-8C38-9722F880DD0D}" srcId="{4E7A3590-D31C-4F82-9E48-698678B3B866}" destId="{3F98EF1C-58E1-461C-84A0-7F2F13DEFC0E}" srcOrd="3" destOrd="0" parTransId="{C1B9560D-AFF1-4DFB-A826-2C8DA88BBCA5}" sibTransId="{7B2B8046-CA42-45DB-B4BC-F512A310A386}"/>
    <dgm:cxn modelId="{21847B24-ADA9-4E4D-8E1D-9BE15571FACF}" srcId="{4E7A3590-D31C-4F82-9E48-698678B3B866}" destId="{C6790569-F0A4-47AA-874C-CC9EFC09BD8D}" srcOrd="0" destOrd="0" parTransId="{B95F55FA-AB51-4FFB-9205-26EA33B5AB8F}" sibTransId="{1C6B3B60-F2F3-4AE9-ABA0-0F4BBD0D0B61}"/>
    <dgm:cxn modelId="{B7804C54-FCE3-4BA1-A16A-B2EF12AA51C7}" type="presOf" srcId="{5E4ED033-1C5E-489C-900A-A1F49649859F}" destId="{FF55E8D9-A27A-489E-8BE6-686C9A37506C}" srcOrd="0" destOrd="0" presId="urn:microsoft.com/office/officeart/2005/8/layout/target3"/>
    <dgm:cxn modelId="{D1062CFB-52CA-4A6B-89F2-67B13FBBDCEC}" type="presOf" srcId="{5E4ED033-1C5E-489C-900A-A1F49649859F}" destId="{2844D0F7-0254-48F8-8A77-F51EC6CC0809}" srcOrd="1" destOrd="0" presId="urn:microsoft.com/office/officeart/2005/8/layout/target3"/>
    <dgm:cxn modelId="{EDCEE1A6-74D9-4DB9-8BB0-C673572D5413}" type="presOf" srcId="{4E7A3590-D31C-4F82-9E48-698678B3B866}" destId="{0F60B6D8-4718-4E30-8E86-0DA4A3282AD8}" srcOrd="0" destOrd="0" presId="urn:microsoft.com/office/officeart/2005/8/layout/target3"/>
    <dgm:cxn modelId="{7629095A-7B66-4773-874C-6586927F75CA}" type="presOf" srcId="{3F98EF1C-58E1-461C-84A0-7F2F13DEFC0E}" destId="{730FBED1-B127-4CE5-8917-4AC40C64C83B}" srcOrd="1" destOrd="0" presId="urn:microsoft.com/office/officeart/2005/8/layout/target3"/>
    <dgm:cxn modelId="{5ABA3BA3-0909-4814-B079-53460F5B2129}" srcId="{4E7A3590-D31C-4F82-9E48-698678B3B866}" destId="{5E4ED033-1C5E-489C-900A-A1F49649859F}" srcOrd="1" destOrd="0" parTransId="{BE149F34-B683-4D2B-923F-9E11905BEE7B}" sibTransId="{29CCDD54-C2A6-40F5-961D-96403C61180C}"/>
    <dgm:cxn modelId="{E562A476-E327-46DD-B5BD-B216643BE059}" type="presOf" srcId="{C6790569-F0A4-47AA-874C-CC9EFC09BD8D}" destId="{0D136C83-B4CB-40EB-B931-EC703704CA55}" srcOrd="0" destOrd="0" presId="urn:microsoft.com/office/officeart/2005/8/layout/target3"/>
    <dgm:cxn modelId="{A39D83C1-1B23-472D-81BC-EDB556CA4185}" srcId="{4E7A3590-D31C-4F82-9E48-698678B3B866}" destId="{DABA44F7-C303-4F04-8C76-99F86F5D9EC4}" srcOrd="2" destOrd="0" parTransId="{844915AA-2D08-4260-BF4F-EFD3BF7970F3}" sibTransId="{B6D696B0-149F-4BD5-8F4B-5379E52B5962}"/>
    <dgm:cxn modelId="{355FC4A7-6D37-4A91-B77B-9EFC5A7F4AEA}" type="presOf" srcId="{DABA44F7-C303-4F04-8C76-99F86F5D9EC4}" destId="{A93B1EFC-3EAE-498B-9378-C8A663FB078F}" srcOrd="0" destOrd="0" presId="urn:microsoft.com/office/officeart/2005/8/layout/target3"/>
    <dgm:cxn modelId="{E8B25003-4473-4BAB-90F1-1A2D5BC61A25}" type="presOf" srcId="{0E2CF0C2-876F-4314-BB33-C45902F3548C}" destId="{95E87B22-A060-46B8-9E1E-7D8F80162946}" srcOrd="0" destOrd="0" presId="urn:microsoft.com/office/officeart/2005/8/layout/target3"/>
    <dgm:cxn modelId="{477F4A1B-78A7-48AD-894A-B37C430ABC9F}" type="presOf" srcId="{0E2CF0C2-876F-4314-BB33-C45902F3548C}" destId="{718617D7-90F4-4842-BC49-34FCCDF2E0C1}" srcOrd="1" destOrd="0" presId="urn:microsoft.com/office/officeart/2005/8/layout/target3"/>
    <dgm:cxn modelId="{2F8D365A-3646-489A-892E-3DE1D00AEBDE}" type="presOf" srcId="{DABA44F7-C303-4F04-8C76-99F86F5D9EC4}" destId="{BFA15674-CA15-484B-BC41-6BC2376903D7}" srcOrd="1" destOrd="0" presId="urn:microsoft.com/office/officeart/2005/8/layout/target3"/>
    <dgm:cxn modelId="{479DD43E-1502-49B5-BC8F-C103387B148C}" type="presOf" srcId="{C6790569-F0A4-47AA-874C-CC9EFC09BD8D}" destId="{FF8985F7-7A9F-4E64-A997-660C97DC9A59}" srcOrd="1" destOrd="0" presId="urn:microsoft.com/office/officeart/2005/8/layout/target3"/>
    <dgm:cxn modelId="{7A084828-CD8C-457E-90DB-D2775D763689}" type="presParOf" srcId="{0F60B6D8-4718-4E30-8E86-0DA4A3282AD8}" destId="{C04C7602-B1F5-4553-B763-84D531917E66}" srcOrd="0" destOrd="0" presId="urn:microsoft.com/office/officeart/2005/8/layout/target3"/>
    <dgm:cxn modelId="{8F5CA6E8-41CF-4ED9-B3C1-C80877F6D99D}" type="presParOf" srcId="{0F60B6D8-4718-4E30-8E86-0DA4A3282AD8}" destId="{5FA911A4-48B1-4151-8181-D9F10D652722}" srcOrd="1" destOrd="0" presId="urn:microsoft.com/office/officeart/2005/8/layout/target3"/>
    <dgm:cxn modelId="{101EC309-CF07-4629-8426-875A75ECB8AE}" type="presParOf" srcId="{0F60B6D8-4718-4E30-8E86-0DA4A3282AD8}" destId="{0D136C83-B4CB-40EB-B931-EC703704CA55}" srcOrd="2" destOrd="0" presId="urn:microsoft.com/office/officeart/2005/8/layout/target3"/>
    <dgm:cxn modelId="{CEBED546-F368-4271-BC2D-5742E81D5C3C}" type="presParOf" srcId="{0F60B6D8-4718-4E30-8E86-0DA4A3282AD8}" destId="{E3DEDD04-EB42-4F3F-89BF-EAEB0C4C8AF0}" srcOrd="3" destOrd="0" presId="urn:microsoft.com/office/officeart/2005/8/layout/target3"/>
    <dgm:cxn modelId="{B32C001E-40FE-459C-BBE3-3FD588A4821C}" type="presParOf" srcId="{0F60B6D8-4718-4E30-8E86-0DA4A3282AD8}" destId="{2B3259B3-4EEF-4FCA-8C2C-67A3C4BCCBAE}" srcOrd="4" destOrd="0" presId="urn:microsoft.com/office/officeart/2005/8/layout/target3"/>
    <dgm:cxn modelId="{FC45A27C-5C1E-4499-8FC7-DC38A9A99B9F}" type="presParOf" srcId="{0F60B6D8-4718-4E30-8E86-0DA4A3282AD8}" destId="{FF55E8D9-A27A-489E-8BE6-686C9A37506C}" srcOrd="5" destOrd="0" presId="urn:microsoft.com/office/officeart/2005/8/layout/target3"/>
    <dgm:cxn modelId="{B5A724E8-396D-41FB-A64C-2224280F5D03}" type="presParOf" srcId="{0F60B6D8-4718-4E30-8E86-0DA4A3282AD8}" destId="{4B1E6032-0317-4D57-B88D-646B1613D68E}" srcOrd="6" destOrd="0" presId="urn:microsoft.com/office/officeart/2005/8/layout/target3"/>
    <dgm:cxn modelId="{2CAB33D2-B82E-429D-81E2-04A661AD0019}" type="presParOf" srcId="{0F60B6D8-4718-4E30-8E86-0DA4A3282AD8}" destId="{CB33F38C-CF4D-4A28-9870-CD5D874C6D9E}" srcOrd="7" destOrd="0" presId="urn:microsoft.com/office/officeart/2005/8/layout/target3"/>
    <dgm:cxn modelId="{3E25BDAB-6EBA-4DE4-87A0-0408B957C44A}" type="presParOf" srcId="{0F60B6D8-4718-4E30-8E86-0DA4A3282AD8}" destId="{A93B1EFC-3EAE-498B-9378-C8A663FB078F}" srcOrd="8" destOrd="0" presId="urn:microsoft.com/office/officeart/2005/8/layout/target3"/>
    <dgm:cxn modelId="{2ED7E815-079D-451A-990B-E37D478564D6}" type="presParOf" srcId="{0F60B6D8-4718-4E30-8E86-0DA4A3282AD8}" destId="{2B498900-2EA7-4CB5-974D-193B84ECEE86}" srcOrd="9" destOrd="0" presId="urn:microsoft.com/office/officeart/2005/8/layout/target3"/>
    <dgm:cxn modelId="{46B032BD-B25A-4781-BEF9-FEB1359A355C}" type="presParOf" srcId="{0F60B6D8-4718-4E30-8E86-0DA4A3282AD8}" destId="{EE2388E1-7E4D-47CB-AF69-B64E7D4FB968}" srcOrd="10" destOrd="0" presId="urn:microsoft.com/office/officeart/2005/8/layout/target3"/>
    <dgm:cxn modelId="{A8DB5A01-2EF9-4070-B9C3-E2335F3FFA5E}" type="presParOf" srcId="{0F60B6D8-4718-4E30-8E86-0DA4A3282AD8}" destId="{40005B68-206D-4898-BD30-F9D5B588D2AD}" srcOrd="11" destOrd="0" presId="urn:microsoft.com/office/officeart/2005/8/layout/target3"/>
    <dgm:cxn modelId="{84099CED-F4CE-4848-889F-AA4263BF11BF}" type="presParOf" srcId="{0F60B6D8-4718-4E30-8E86-0DA4A3282AD8}" destId="{C29D9BE5-1EA0-4B15-90DA-E0560E7309AF}" srcOrd="12" destOrd="0" presId="urn:microsoft.com/office/officeart/2005/8/layout/target3"/>
    <dgm:cxn modelId="{AA26AE2B-43B6-496E-8999-4A69F53B427A}" type="presParOf" srcId="{0F60B6D8-4718-4E30-8E86-0DA4A3282AD8}" destId="{583B23D2-E758-4092-839A-7D2551FABD3E}" srcOrd="13" destOrd="0" presId="urn:microsoft.com/office/officeart/2005/8/layout/target3"/>
    <dgm:cxn modelId="{CE579E0A-B696-4573-B7F9-948D482D11B8}" type="presParOf" srcId="{0F60B6D8-4718-4E30-8E86-0DA4A3282AD8}" destId="{95E87B22-A060-46B8-9E1E-7D8F80162946}" srcOrd="14" destOrd="0" presId="urn:microsoft.com/office/officeart/2005/8/layout/target3"/>
    <dgm:cxn modelId="{5BC97089-6069-4178-BFCA-CFC6CF35DA5F}" type="presParOf" srcId="{0F60B6D8-4718-4E30-8E86-0DA4A3282AD8}" destId="{FF8985F7-7A9F-4E64-A997-660C97DC9A59}" srcOrd="15" destOrd="0" presId="urn:microsoft.com/office/officeart/2005/8/layout/target3"/>
    <dgm:cxn modelId="{E88B5FCE-A769-4333-9C3F-0399AD7F8CF5}" type="presParOf" srcId="{0F60B6D8-4718-4E30-8E86-0DA4A3282AD8}" destId="{2844D0F7-0254-48F8-8A77-F51EC6CC0809}" srcOrd="16" destOrd="0" presId="urn:microsoft.com/office/officeart/2005/8/layout/target3"/>
    <dgm:cxn modelId="{7452DFA0-DF2C-4CD7-AA33-CEFC93696132}" type="presParOf" srcId="{0F60B6D8-4718-4E30-8E86-0DA4A3282AD8}" destId="{BFA15674-CA15-484B-BC41-6BC2376903D7}" srcOrd="17" destOrd="0" presId="urn:microsoft.com/office/officeart/2005/8/layout/target3"/>
    <dgm:cxn modelId="{807771E2-0F23-42FA-BC45-1864BEB51FA5}" type="presParOf" srcId="{0F60B6D8-4718-4E30-8E86-0DA4A3282AD8}" destId="{730FBED1-B127-4CE5-8917-4AC40C64C83B}" srcOrd="18" destOrd="0" presId="urn:microsoft.com/office/officeart/2005/8/layout/target3"/>
    <dgm:cxn modelId="{5F8C0E77-3F73-4556-AF1C-42C5A484EAEE}" type="presParOf" srcId="{0F60B6D8-4718-4E30-8E86-0DA4A3282AD8}" destId="{718617D7-90F4-4842-BC49-34FCCDF2E0C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4C7602-B1F5-4553-B763-84D531917E66}">
      <dsp:nvSpPr>
        <dsp:cNvPr id="0" name=""/>
        <dsp:cNvSpPr/>
      </dsp:nvSpPr>
      <dsp:spPr>
        <a:xfrm>
          <a:off x="0" y="251618"/>
          <a:ext cx="4343400" cy="4343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lumMod val="40000"/>
            <a:lumOff val="6000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D136C83-B4CB-40EB-B931-EC703704CA55}">
      <dsp:nvSpPr>
        <dsp:cNvPr id="0" name=""/>
        <dsp:cNvSpPr/>
      </dsp:nvSpPr>
      <dsp:spPr>
        <a:xfrm>
          <a:off x="2171700" y="251618"/>
          <a:ext cx="5067300" cy="43434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приоритет безопасности ребенка </a:t>
          </a:r>
        </a:p>
      </dsp:txBody>
      <dsp:txXfrm>
        <a:off x="2171700" y="251618"/>
        <a:ext cx="5067300" cy="694944"/>
      </dsp:txXfrm>
    </dsp:sp>
    <dsp:sp modelId="{2B3259B3-4EEF-4FCA-8C2C-67A3C4BCCBAE}">
      <dsp:nvSpPr>
        <dsp:cNvPr id="0" name=""/>
        <dsp:cNvSpPr/>
      </dsp:nvSpPr>
      <dsp:spPr>
        <a:xfrm>
          <a:off x="456057" y="946562"/>
          <a:ext cx="3431286" cy="343128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lumMod val="40000"/>
            <a:lumOff val="6000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F55E8D9-A27A-489E-8BE6-686C9A37506C}">
      <dsp:nvSpPr>
        <dsp:cNvPr id="0" name=""/>
        <dsp:cNvSpPr/>
      </dsp:nvSpPr>
      <dsp:spPr>
        <a:xfrm>
          <a:off x="2171700" y="946562"/>
          <a:ext cx="5067300" cy="34312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002060"/>
              </a:solidFill>
            </a:rPr>
            <a:t>коррекционно-компенсирующая направленность воспитательного процесса </a:t>
          </a:r>
        </a:p>
      </dsp:txBody>
      <dsp:txXfrm>
        <a:off x="2171700" y="946562"/>
        <a:ext cx="5067300" cy="694943"/>
      </dsp:txXfrm>
    </dsp:sp>
    <dsp:sp modelId="{CB33F38C-CF4D-4A28-9870-CD5D874C6D9E}">
      <dsp:nvSpPr>
        <dsp:cNvPr id="0" name=""/>
        <dsp:cNvSpPr/>
      </dsp:nvSpPr>
      <dsp:spPr>
        <a:xfrm>
          <a:off x="912113" y="1641506"/>
          <a:ext cx="2519172" cy="251917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lumMod val="40000"/>
            <a:lumOff val="6000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93B1EFC-3EAE-498B-9378-C8A663FB078F}">
      <dsp:nvSpPr>
        <dsp:cNvPr id="0" name=""/>
        <dsp:cNvSpPr/>
      </dsp:nvSpPr>
      <dsp:spPr>
        <a:xfrm>
          <a:off x="2160247" y="1728191"/>
          <a:ext cx="5067300" cy="2519172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событийность </a:t>
          </a:r>
        </a:p>
      </dsp:txBody>
      <dsp:txXfrm>
        <a:off x="2160247" y="1728191"/>
        <a:ext cx="5067300" cy="694944"/>
      </dsp:txXfrm>
    </dsp:sp>
    <dsp:sp modelId="{EE2388E1-7E4D-47CB-AF69-B64E7D4FB968}">
      <dsp:nvSpPr>
        <dsp:cNvPr id="0" name=""/>
        <dsp:cNvSpPr/>
      </dsp:nvSpPr>
      <dsp:spPr>
        <a:xfrm>
          <a:off x="1368171" y="2336451"/>
          <a:ext cx="1607058" cy="160705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lumMod val="40000"/>
            <a:lumOff val="6000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0005B68-206D-4898-BD30-F9D5B588D2AD}">
      <dsp:nvSpPr>
        <dsp:cNvPr id="0" name=""/>
        <dsp:cNvSpPr/>
      </dsp:nvSpPr>
      <dsp:spPr>
        <a:xfrm>
          <a:off x="2171700" y="2343072"/>
          <a:ext cx="5067300" cy="16070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совместная деятельность 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2171700" y="2343072"/>
        <a:ext cx="5067300" cy="694944"/>
      </dsp:txXfrm>
    </dsp:sp>
    <dsp:sp modelId="{583B23D2-E758-4092-839A-7D2551FABD3E}">
      <dsp:nvSpPr>
        <dsp:cNvPr id="0" name=""/>
        <dsp:cNvSpPr/>
      </dsp:nvSpPr>
      <dsp:spPr>
        <a:xfrm>
          <a:off x="1824228" y="3031395"/>
          <a:ext cx="694944" cy="6949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lumMod val="40000"/>
            <a:lumOff val="6000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5E87B22-A060-46B8-9E1E-7D8F80162946}">
      <dsp:nvSpPr>
        <dsp:cNvPr id="0" name=""/>
        <dsp:cNvSpPr/>
      </dsp:nvSpPr>
      <dsp:spPr>
        <a:xfrm>
          <a:off x="2171700" y="3026780"/>
          <a:ext cx="5067300" cy="7041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системность, целесообразность воспитания как условия его эффективности</a:t>
          </a:r>
        </a:p>
      </dsp:txBody>
      <dsp:txXfrm>
        <a:off x="2171700" y="3026780"/>
        <a:ext cx="5067300" cy="7041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0.21611</cdr:x>
      <cdr:y>0.25886</cdr:y>
    </cdr:from>
    <cdr:to>
      <cdr:x>0.33856</cdr:x>
      <cdr:y>0.5023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13820" y="9722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0.3534</cdr:x>
      <cdr:y>0.25886</cdr:y>
    </cdr:from>
    <cdr:to>
      <cdr:x>0.47585</cdr:x>
      <cdr:y>0.5023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39070" y="9722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0.4532</cdr:x>
      <cdr:y>0.23968</cdr:y>
    </cdr:from>
    <cdr:to>
      <cdr:x>0.57565</cdr:x>
      <cdr:y>0.48313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384302" y="90026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0.35678</cdr:x>
      <cdr:y>0.15789</cdr:y>
    </cdr:from>
    <cdr:to>
      <cdr:x>0.45175</cdr:x>
      <cdr:y>0.41312</cdr:y>
    </cdr:to>
    <cdr:sp macro="" textlink="">
      <cdr:nvSpPr>
        <cdr:cNvPr id="7" name="4-конечная звезда 6"/>
        <cdr:cNvSpPr/>
      </cdr:nvSpPr>
      <cdr:spPr>
        <a:xfrm xmlns:a="http://schemas.openxmlformats.org/drawingml/2006/main">
          <a:off x="2664296" y="432048"/>
          <a:ext cx="709228" cy="698376"/>
        </a:xfrm>
        <a:prstGeom xmlns:a="http://schemas.openxmlformats.org/drawingml/2006/main" prst="star4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solidFill>
              <a:schemeClr val="accent2"/>
            </a:solidFill>
          </a:endParaRPr>
        </a:p>
      </cdr:txBody>
    </cdr:sp>
  </cdr:relSizeAnchor>
  <cdr:relSizeAnchor xmlns:cdr="http://schemas.openxmlformats.org/drawingml/2006/chartDrawing">
    <cdr:from>
      <cdr:x>0.21214</cdr:x>
      <cdr:y>0.18421</cdr:y>
    </cdr:from>
    <cdr:to>
      <cdr:x>0.33465</cdr:x>
      <cdr:y>0.42105</cdr:y>
    </cdr:to>
    <cdr:sp macro="" textlink="">
      <cdr:nvSpPr>
        <cdr:cNvPr id="8" name="4-конечная звезда 7"/>
        <cdr:cNvSpPr/>
      </cdr:nvSpPr>
      <cdr:spPr>
        <a:xfrm xmlns:a="http://schemas.openxmlformats.org/drawingml/2006/main">
          <a:off x="1584177" y="504056"/>
          <a:ext cx="914837" cy="648072"/>
        </a:xfrm>
        <a:prstGeom xmlns:a="http://schemas.openxmlformats.org/drawingml/2006/main" prst="star4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0.19893</cdr:x>
      <cdr:y>0.47368</cdr:y>
    </cdr:from>
    <cdr:to>
      <cdr:x>0.29892</cdr:x>
      <cdr:y>0.75523</cdr:y>
    </cdr:to>
    <cdr:sp macro="" textlink="">
      <cdr:nvSpPr>
        <cdr:cNvPr id="9" name="4-конечная звезда 8"/>
        <cdr:cNvSpPr/>
      </cdr:nvSpPr>
      <cdr:spPr>
        <a:xfrm xmlns:a="http://schemas.openxmlformats.org/drawingml/2006/main">
          <a:off x="1485561" y="1296144"/>
          <a:ext cx="746687" cy="770384"/>
        </a:xfrm>
        <a:prstGeom xmlns:a="http://schemas.openxmlformats.org/drawingml/2006/main" prst="star4">
          <a:avLst>
            <a:gd name="adj" fmla="val 18587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0.29039</cdr:x>
      <cdr:y>0.60526</cdr:y>
    </cdr:from>
    <cdr:to>
      <cdr:x>0.39535</cdr:x>
      <cdr:y>0.91312</cdr:y>
    </cdr:to>
    <cdr:sp macro="" textlink="">
      <cdr:nvSpPr>
        <cdr:cNvPr id="10" name="4-конечная звезда 9"/>
        <cdr:cNvSpPr/>
      </cdr:nvSpPr>
      <cdr:spPr>
        <a:xfrm xmlns:a="http://schemas.openxmlformats.org/drawingml/2006/main">
          <a:off x="2168494" y="1656184"/>
          <a:ext cx="783834" cy="842392"/>
        </a:xfrm>
        <a:prstGeom xmlns:a="http://schemas.openxmlformats.org/drawingml/2006/main" prst="star4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0.37607</cdr:x>
      <cdr:y>0.44737</cdr:y>
    </cdr:from>
    <cdr:to>
      <cdr:x>0.49917</cdr:x>
      <cdr:y>0.76316</cdr:y>
    </cdr:to>
    <cdr:sp macro="" textlink="">
      <cdr:nvSpPr>
        <cdr:cNvPr id="11" name="4-конечная звезда 10"/>
        <cdr:cNvSpPr/>
      </cdr:nvSpPr>
      <cdr:spPr>
        <a:xfrm xmlns:a="http://schemas.openxmlformats.org/drawingml/2006/main">
          <a:off x="2808312" y="1224136"/>
          <a:ext cx="919305" cy="864096"/>
        </a:xfrm>
        <a:prstGeom xmlns:a="http://schemas.openxmlformats.org/drawingml/2006/main" prst="star4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0.02958</cdr:x>
      <cdr:y>0.28947</cdr:y>
    </cdr:from>
    <cdr:to>
      <cdr:x>0.13243</cdr:x>
      <cdr:y>0.5447</cdr:y>
    </cdr:to>
    <cdr:sp macro="" textlink="">
      <cdr:nvSpPr>
        <cdr:cNvPr id="13" name="7-конечная звезда 12"/>
        <cdr:cNvSpPr/>
      </cdr:nvSpPr>
      <cdr:spPr>
        <a:xfrm xmlns:a="http://schemas.openxmlformats.org/drawingml/2006/main">
          <a:off x="220868" y="792088"/>
          <a:ext cx="768100" cy="698376"/>
        </a:xfrm>
        <a:prstGeom xmlns:a="http://schemas.openxmlformats.org/drawingml/2006/main" prst="star7">
          <a:avLst/>
        </a:prstGeom>
        <a:solidFill xmlns:a="http://schemas.openxmlformats.org/drawingml/2006/main">
          <a:srgbClr val="FFFF00"/>
        </a:solidFill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0.50958</cdr:x>
      <cdr:y>0.68421</cdr:y>
    </cdr:from>
    <cdr:to>
      <cdr:x>0.58303</cdr:x>
      <cdr:y>0.89474</cdr:y>
    </cdr:to>
    <cdr:sp macro="" textlink="">
      <cdr:nvSpPr>
        <cdr:cNvPr id="14" name="7-конечная звезда 13"/>
        <cdr:cNvSpPr/>
      </cdr:nvSpPr>
      <cdr:spPr>
        <a:xfrm xmlns:a="http://schemas.openxmlformats.org/drawingml/2006/main">
          <a:off x="3805353" y="1872208"/>
          <a:ext cx="548460" cy="576064"/>
        </a:xfrm>
        <a:prstGeom xmlns:a="http://schemas.openxmlformats.org/drawingml/2006/main" prst="star7">
          <a:avLst/>
        </a:prstGeom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0.48214</cdr:x>
      <cdr:y>0.02632</cdr:y>
    </cdr:from>
    <cdr:to>
      <cdr:x>0.55928</cdr:x>
      <cdr:y>0.2449</cdr:y>
    </cdr:to>
    <cdr:sp macro="" textlink="">
      <cdr:nvSpPr>
        <cdr:cNvPr id="15" name="7-конечная звезда 14"/>
        <cdr:cNvSpPr/>
      </cdr:nvSpPr>
      <cdr:spPr>
        <a:xfrm xmlns:a="http://schemas.openxmlformats.org/drawingml/2006/main">
          <a:off x="3600400" y="72008"/>
          <a:ext cx="576064" cy="598108"/>
        </a:xfrm>
        <a:prstGeom xmlns:a="http://schemas.openxmlformats.org/drawingml/2006/main" prst="star7">
          <a:avLst/>
        </a:prstGeom>
        <a:solidFill xmlns:a="http://schemas.openxmlformats.org/drawingml/2006/main">
          <a:srgbClr val="FFFF00"/>
        </a:solidFill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0.08035</cdr:x>
      <cdr:y>0.63158</cdr:y>
    </cdr:from>
    <cdr:to>
      <cdr:x>0.18321</cdr:x>
      <cdr:y>0.8868</cdr:y>
    </cdr:to>
    <cdr:sp macro="" textlink="">
      <cdr:nvSpPr>
        <cdr:cNvPr id="16" name="7-конечная звезда 15"/>
        <cdr:cNvSpPr/>
      </cdr:nvSpPr>
      <cdr:spPr>
        <a:xfrm xmlns:a="http://schemas.openxmlformats.org/drawingml/2006/main">
          <a:off x="600052" y="1728192"/>
          <a:ext cx="768100" cy="698376"/>
        </a:xfrm>
        <a:prstGeom xmlns:a="http://schemas.openxmlformats.org/drawingml/2006/main" prst="star7">
          <a:avLst/>
        </a:prstGeom>
        <a:solidFill xmlns:a="http://schemas.openxmlformats.org/drawingml/2006/main">
          <a:srgbClr val="C00000"/>
        </a:solidFill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77E636-4D2D-45BE-9C59-925B7ECBADC3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84010-C3B2-4FD7-B292-CC46EC345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282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84010-C3B2-4FD7-B292-CC46EC3453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861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332656"/>
            <a:ext cx="6172200" cy="36004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МБОУ «СКОШ»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00939" y="1268760"/>
            <a:ext cx="6260417" cy="1371600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 smtClean="0">
                <a:solidFill>
                  <a:srgbClr val="C00000"/>
                </a:solidFill>
              </a:rPr>
              <a:t>ПРОГРАММА   ВОСПИТАНИЯ</a:t>
            </a:r>
          </a:p>
          <a:p>
            <a:pPr algn="ctr"/>
            <a:r>
              <a:rPr lang="ru-RU" sz="2800" i="1" dirty="0" smtClean="0">
                <a:solidFill>
                  <a:srgbClr val="C00000"/>
                </a:solidFill>
              </a:rPr>
              <a:t>«КРЫЛЬЯ  УСПЕХА»</a:t>
            </a:r>
            <a:endParaRPr lang="ru-RU" sz="2800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User\Desktop\ФОТО 2013-2020\ФОТО-СЛАЙДЫ 2020\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5"/>
            <a:ext cx="5592623" cy="33555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САЙТ НОВОЕ\САЙТ ФОТО-РЯД\Новая папка\IMG_20190907_13090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4"/>
          <a:stretch/>
        </p:blipFill>
        <p:spPr bwMode="auto">
          <a:xfrm>
            <a:off x="49193" y="3645024"/>
            <a:ext cx="3320544" cy="2981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ser\Desktop\e_rN9_fA9v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0" y="44624"/>
            <a:ext cx="2750199" cy="3675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САЙТ НОВОЕ\Эмблема школы Логотип МБОУ СКОШ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038" y="42586"/>
            <a:ext cx="1230449" cy="123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5112568" cy="648072"/>
          </a:xfrm>
        </p:spPr>
        <p:txBody>
          <a:bodyPr>
            <a:noAutofit/>
          </a:bodyPr>
          <a:lstStyle/>
          <a:p>
            <a:pPr algn="ctr"/>
            <a:r>
              <a:rPr lang="ru-RU" sz="2400" b="1" i="1" u="sng" dirty="0" smtClean="0">
                <a:solidFill>
                  <a:srgbClr val="C00000"/>
                </a:solidFill>
              </a:rPr>
              <a:t>Принципы </a:t>
            </a:r>
            <a:r>
              <a:rPr lang="ru-RU" sz="2400" b="1" i="1" u="sng" dirty="0">
                <a:solidFill>
                  <a:srgbClr val="C00000"/>
                </a:solidFill>
              </a:rPr>
              <a:t>взаимодействия </a:t>
            </a:r>
            <a:br>
              <a:rPr lang="ru-RU" sz="2400" b="1" i="1" u="sng" dirty="0">
                <a:solidFill>
                  <a:srgbClr val="C00000"/>
                </a:solidFill>
              </a:rPr>
            </a:br>
            <a:r>
              <a:rPr lang="ru-RU" sz="2400" b="1" i="1" u="sng" dirty="0">
                <a:solidFill>
                  <a:srgbClr val="C00000"/>
                </a:solidFill>
              </a:rPr>
              <a:t>педагогов и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школьников</a:t>
            </a:r>
            <a:r>
              <a:rPr lang="ru-RU" sz="2400" b="1" i="1" u="sng" dirty="0">
                <a:solidFill>
                  <a:srgbClr val="C00000"/>
                </a:solidFill>
              </a:rPr>
              <a:t/>
            </a:r>
            <a:br>
              <a:rPr lang="ru-RU" sz="2400" b="1" i="1" u="sng" dirty="0">
                <a:solidFill>
                  <a:srgbClr val="C00000"/>
                </a:solidFill>
              </a:rPr>
            </a:br>
            <a:endParaRPr lang="ru-RU" sz="2400" dirty="0"/>
          </a:p>
        </p:txBody>
      </p:sp>
      <p:graphicFrame>
        <p:nvGraphicFramePr>
          <p:cNvPr id="4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1109425"/>
              </p:ext>
            </p:extLst>
          </p:nvPr>
        </p:nvGraphicFramePr>
        <p:xfrm>
          <a:off x="179512" y="1913776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C:\Users\User\Desktop\DSCF39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344"/>
            <a:ext cx="3364162" cy="21172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21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6912768" cy="648072"/>
          </a:xfrm>
        </p:spPr>
        <p:txBody>
          <a:bodyPr>
            <a:normAutofit/>
          </a:bodyPr>
          <a:lstStyle/>
          <a:p>
            <a:r>
              <a:rPr lang="ru-RU" sz="2400" b="1" i="1" u="sng" dirty="0" smtClean="0">
                <a:solidFill>
                  <a:srgbClr val="C00000"/>
                </a:solidFill>
              </a:rPr>
              <a:t>Цель воспитания в МБОУ «СКОШ»</a:t>
            </a:r>
            <a:endParaRPr lang="ru-RU" sz="2400" b="1" i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3" y="980729"/>
            <a:ext cx="6408711" cy="3024335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000" b="1" u="sng" dirty="0" smtClean="0">
                <a:solidFill>
                  <a:srgbClr val="C00000"/>
                </a:solidFill>
              </a:rPr>
              <a:t>Цель воспитания</a:t>
            </a:r>
            <a:r>
              <a:rPr lang="ru-RU" sz="2000" b="1" u="sng" dirty="0" smtClean="0">
                <a:solidFill>
                  <a:srgbClr val="002060"/>
                </a:solidFill>
              </a:rPr>
              <a:t> в МБОУ «СКОШ»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– </a:t>
            </a:r>
            <a:r>
              <a:rPr lang="ru-RU" sz="2000" dirty="0" smtClean="0">
                <a:solidFill>
                  <a:srgbClr val="002060"/>
                </a:solidFill>
              </a:rPr>
              <a:t>личностное развитие школьников с ограниченными возможностями здоровья, обеспечивающее успешную </a:t>
            </a:r>
            <a:r>
              <a:rPr lang="ru-RU" sz="2000" b="1" i="1" u="sng" dirty="0" smtClean="0">
                <a:solidFill>
                  <a:srgbClr val="C00000"/>
                </a:solidFill>
              </a:rPr>
              <a:t>социализацию обучающихся.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b="1" i="1" u="sng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b="1" i="1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i="1" u="sng" dirty="0" smtClean="0">
                <a:solidFill>
                  <a:srgbClr val="002060"/>
                </a:solidFill>
              </a:rPr>
              <a:t>Цель </a:t>
            </a:r>
            <a:r>
              <a:rPr lang="ru-RU" sz="2000" b="1" i="1" u="sng" dirty="0">
                <a:solidFill>
                  <a:srgbClr val="002060"/>
                </a:solidFill>
              </a:rPr>
              <a:t>ориентирует педагогов на обеспечение </a:t>
            </a:r>
            <a:endParaRPr lang="ru-RU" sz="2000" b="1" i="1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i="1" u="sng" dirty="0" smtClean="0">
                <a:solidFill>
                  <a:srgbClr val="C00000"/>
                </a:solidFill>
              </a:rPr>
              <a:t>позитивной </a:t>
            </a:r>
            <a:r>
              <a:rPr lang="ru-RU" sz="2000" b="1" i="1" u="sng" dirty="0">
                <a:solidFill>
                  <a:srgbClr val="C00000"/>
                </a:solidFill>
              </a:rPr>
              <a:t>динамики развития личности </a:t>
            </a:r>
            <a:endParaRPr lang="ru-RU" sz="2000" b="1" i="1" u="sng" dirty="0" smtClean="0">
              <a:solidFill>
                <a:srgbClr val="C0000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i="1" u="sng" dirty="0" smtClean="0">
                <a:solidFill>
                  <a:srgbClr val="C00000"/>
                </a:solidFill>
              </a:rPr>
              <a:t>каждого ребенка с ОВЗ.  </a:t>
            </a:r>
          </a:p>
          <a:p>
            <a:pPr algn="ctr"/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User\Desktop\ФОТО 2013-2020\ФОТО-СЛАЙДЫ 2020\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41"/>
          <a:stretch/>
        </p:blipFill>
        <p:spPr bwMode="auto">
          <a:xfrm>
            <a:off x="6588224" y="583173"/>
            <a:ext cx="2434825" cy="3703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1GSEwuYEmz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27"/>
          <a:stretch/>
        </p:blipFill>
        <p:spPr bwMode="auto">
          <a:xfrm>
            <a:off x="251520" y="4127473"/>
            <a:ext cx="3150340" cy="2485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Desktop\du8-jQNUFr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860" y="4156750"/>
            <a:ext cx="3290709" cy="24708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90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056784" cy="648072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  Модули программы воспитания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8776" y="1674510"/>
            <a:ext cx="914400" cy="31683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Инвариантные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66864" y="1052736"/>
            <a:ext cx="2145096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«Ладонь в ладонь»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060104" y="1916832"/>
            <a:ext cx="2151856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«Радуга интересов»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066864" y="2708920"/>
            <a:ext cx="2145096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«Школьный урок»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066864" y="3502999"/>
            <a:ext cx="2145096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«Галактика «Детство»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066864" y="4293095"/>
            <a:ext cx="2145096" cy="73451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«Мой профессиональный выбор»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112500" y="5245894"/>
            <a:ext cx="2099459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</a:rPr>
              <a:t>«Сотрудничество»</a:t>
            </a:r>
            <a:endParaRPr lang="ru-RU" sz="1500" b="1" dirty="0">
              <a:solidFill>
                <a:srgbClr val="002060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09936" y="1484784"/>
            <a:ext cx="75016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22" idx="1"/>
          </p:cNvCxnSpPr>
          <p:nvPr/>
        </p:nvCxnSpPr>
        <p:spPr>
          <a:xfrm flipV="1">
            <a:off x="1325378" y="2240868"/>
            <a:ext cx="734726" cy="241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23" idx="1"/>
          </p:cNvCxnSpPr>
          <p:nvPr/>
        </p:nvCxnSpPr>
        <p:spPr>
          <a:xfrm>
            <a:off x="1335178" y="3032956"/>
            <a:ext cx="7316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24" idx="1"/>
          </p:cNvCxnSpPr>
          <p:nvPr/>
        </p:nvCxnSpPr>
        <p:spPr>
          <a:xfrm>
            <a:off x="1335178" y="3726566"/>
            <a:ext cx="731686" cy="1004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25" idx="1"/>
          </p:cNvCxnSpPr>
          <p:nvPr/>
        </p:nvCxnSpPr>
        <p:spPr>
          <a:xfrm>
            <a:off x="1303176" y="4144674"/>
            <a:ext cx="763688" cy="515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endCxn id="26" idx="1"/>
          </p:cNvCxnSpPr>
          <p:nvPr/>
        </p:nvCxnSpPr>
        <p:spPr>
          <a:xfrm>
            <a:off x="1298709" y="4669830"/>
            <a:ext cx="813791" cy="9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кругленный прямоугольник 47"/>
          <p:cNvSpPr/>
          <p:nvPr/>
        </p:nvSpPr>
        <p:spPr>
          <a:xfrm>
            <a:off x="6287274" y="1628800"/>
            <a:ext cx="2029141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«Палитра событий»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287275" y="2482020"/>
            <a:ext cx="2029140" cy="7309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«Детские общественные организации»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303249" y="3450587"/>
            <a:ext cx="2013165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«Страна Знаний»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300191" y="4379541"/>
            <a:ext cx="2016223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«Мы вместе»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206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9502">
            <a:off x="5515430" y="1806295"/>
            <a:ext cx="835025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7706">
            <a:off x="5557187" y="2458901"/>
            <a:ext cx="814143" cy="577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3262">
            <a:off x="5534873" y="4095116"/>
            <a:ext cx="823139" cy="58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5681">
            <a:off x="5509690" y="3564856"/>
            <a:ext cx="829484" cy="58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82440" y="1674510"/>
            <a:ext cx="914400" cy="31683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Вариативные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27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4184" y="188640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Модуль «Ладонь в ладонь»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323528" y="1251427"/>
            <a:ext cx="1944216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Классный руководитель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1257253"/>
            <a:ext cx="2304256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Педагог-куратор</a:t>
            </a:r>
            <a:endParaRPr lang="ru-RU" b="1" dirty="0">
              <a:solidFill>
                <a:srgbClr val="C00000"/>
              </a:solidFill>
            </a:endParaRPr>
          </a:p>
          <a:p>
            <a:pPr algn="ctr"/>
            <a:r>
              <a:rPr lang="ru-RU" sz="1200" b="1" i="1" dirty="0" smtClean="0">
                <a:solidFill>
                  <a:srgbClr val="002060"/>
                </a:solidFill>
              </a:rPr>
              <a:t>(обучающихся индивидуального обучения)</a:t>
            </a:r>
            <a:endParaRPr lang="ru-RU" sz="1200" b="1" i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1271239"/>
            <a:ext cx="1800200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Тьютор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04248" y="1271239"/>
            <a:ext cx="1800200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Наставник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63688" y="2924944"/>
            <a:ext cx="5472608" cy="16561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работа </a:t>
            </a:r>
            <a:r>
              <a:rPr lang="ru-RU" b="1" dirty="0">
                <a:solidFill>
                  <a:srgbClr val="002060"/>
                </a:solidFill>
              </a:rPr>
              <a:t>с коллективом </a:t>
            </a:r>
            <a:r>
              <a:rPr lang="ru-RU" b="1" dirty="0" smtClean="0">
                <a:solidFill>
                  <a:srgbClr val="002060"/>
                </a:solidFill>
              </a:rPr>
              <a:t>класса </a:t>
            </a:r>
            <a:endParaRPr lang="ru-RU" b="1" dirty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индивидуальная работа </a:t>
            </a:r>
            <a:r>
              <a:rPr lang="ru-RU" b="1" dirty="0">
                <a:solidFill>
                  <a:srgbClr val="002060"/>
                </a:solidFill>
              </a:rPr>
              <a:t>с </a:t>
            </a:r>
            <a:r>
              <a:rPr lang="ru-RU" b="1" dirty="0" smtClean="0">
                <a:solidFill>
                  <a:srgbClr val="002060"/>
                </a:solidFill>
              </a:rPr>
              <a:t>учащимися </a:t>
            </a:r>
            <a:endParaRPr lang="ru-RU" b="1" dirty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работа </a:t>
            </a:r>
            <a:r>
              <a:rPr lang="ru-RU" b="1" dirty="0">
                <a:solidFill>
                  <a:srgbClr val="002060"/>
                </a:solidFill>
              </a:rPr>
              <a:t>с </a:t>
            </a:r>
            <a:r>
              <a:rPr lang="ru-RU" b="1" dirty="0" smtClean="0">
                <a:solidFill>
                  <a:srgbClr val="002060"/>
                </a:solidFill>
              </a:rPr>
              <a:t>учителями-предметниками</a:t>
            </a:r>
            <a:endParaRPr lang="ru-RU" b="1" dirty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работа </a:t>
            </a:r>
            <a:r>
              <a:rPr lang="ru-RU" b="1" dirty="0">
                <a:solidFill>
                  <a:srgbClr val="002060"/>
                </a:solidFill>
              </a:rPr>
              <a:t>с родителями </a:t>
            </a:r>
            <a:r>
              <a:rPr lang="ru-RU" b="1" dirty="0" smtClean="0">
                <a:solidFill>
                  <a:srgbClr val="002060"/>
                </a:solidFill>
              </a:rPr>
              <a:t>учащихся (законными представителями)</a:t>
            </a:r>
            <a:endParaRPr lang="ru-RU" b="1" dirty="0">
              <a:solidFill>
                <a:srgbClr val="00206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1857400" y="2185639"/>
            <a:ext cx="554360" cy="7393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636746" y="2185639"/>
            <a:ext cx="0" cy="7393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424879" y="2185639"/>
            <a:ext cx="0" cy="7393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6660232" y="2165827"/>
            <a:ext cx="720080" cy="759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2" idx="2"/>
          </p:cNvCxnSpPr>
          <p:nvPr/>
        </p:nvCxnSpPr>
        <p:spPr>
          <a:xfrm>
            <a:off x="4499992" y="4581128"/>
            <a:ext cx="13037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Скругленный прямоугольник 1024"/>
          <p:cNvSpPr/>
          <p:nvPr/>
        </p:nvSpPr>
        <p:spPr>
          <a:xfrm>
            <a:off x="1857400" y="5013176"/>
            <a:ext cx="5040560" cy="12961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u="sng" dirty="0">
                <a:solidFill>
                  <a:srgbClr val="C00000"/>
                </a:solidFill>
              </a:rPr>
              <a:t>Результат: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вовлеченность </a:t>
            </a:r>
            <a:r>
              <a:rPr lang="ru-RU" sz="1600" b="1" dirty="0">
                <a:solidFill>
                  <a:srgbClr val="002060"/>
                </a:solidFill>
              </a:rPr>
              <a:t>100% обучающихся в воспитательную </a:t>
            </a:r>
            <a:r>
              <a:rPr lang="ru-RU" sz="1600" b="1" dirty="0" smtClean="0">
                <a:solidFill>
                  <a:srgbClr val="002060"/>
                </a:solidFill>
              </a:rPr>
              <a:t>деятельность школы (включая обучающихся, находящихся на индивидуальном обучении)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62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67600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Модуль «Палитра событий»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34606982"/>
              </p:ext>
            </p:extLst>
          </p:nvPr>
        </p:nvGraphicFramePr>
        <p:xfrm>
          <a:off x="107504" y="836712"/>
          <a:ext cx="8928992" cy="576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405"/>
                <a:gridCol w="2705198"/>
                <a:gridCol w="2062159"/>
                <a:gridCol w="1857230"/>
              </a:tblGrid>
              <a:tr h="90166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u="none" strike="noStrike" kern="1200" baseline="0" dirty="0" smtClean="0"/>
                        <a:t>Внешкольный уровень </a:t>
                      </a:r>
                      <a:endParaRPr lang="ru-RU" sz="1600" b="1" i="1" u="none" strike="noStrike" kern="1200" baseline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u="none" strike="noStrike" kern="1200" baseline="0" dirty="0" smtClean="0"/>
                        <a:t>Школьный  уровень</a:t>
                      </a:r>
                      <a:endParaRPr lang="ru-RU" sz="1600" b="1" i="1" u="none" strike="noStrike" kern="1200" baseline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u="none" strike="noStrike" kern="1200" baseline="0" dirty="0" smtClean="0"/>
                        <a:t>На уровне классов </a:t>
                      </a:r>
                      <a:endParaRPr lang="ru-RU" sz="1600" b="0" i="0" u="none" strike="noStrike" kern="1200" baseline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u="none" strike="noStrike" kern="1200" baseline="0" dirty="0" smtClean="0"/>
                        <a:t>На </a:t>
                      </a:r>
                      <a:r>
                        <a:rPr lang="ru-RU" sz="1400" u="none" strike="noStrike" kern="1200" baseline="0" dirty="0" smtClean="0"/>
                        <a:t>индивидуальном</a:t>
                      </a:r>
                      <a:r>
                        <a:rPr lang="ru-RU" sz="1600" u="none" strike="noStrike" kern="1200" baseline="0" dirty="0" smtClean="0"/>
                        <a:t> уровне </a:t>
                      </a:r>
                      <a:endParaRPr lang="ru-RU" sz="1600" b="1" i="1" u="none" strike="noStrike" kern="1200" baseline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974">
                <a:tc>
                  <a:txBody>
                    <a:bodyPr/>
                    <a:lstStyle/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Спортивный фестиваль «День здоровья для детей с ОВЗ», День инвалида,</a:t>
                      </a:r>
                    </a:p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Проекты («Игрушка – тепло детской души», «Возьмемся за руки, друзья!», «Волшебство детских рук», волонтерский проект «Помоги братьям нашим меньшим», проекты школьного </a:t>
                      </a:r>
                      <a:r>
                        <a:rPr lang="ru-RU" sz="1500" b="1" u="none" strike="noStrike" kern="1200" baseline="0" dirty="0" err="1" smtClean="0">
                          <a:solidFill>
                            <a:srgbClr val="002060"/>
                          </a:solidFill>
                        </a:rPr>
                        <a:t>партисипаторного</a:t>
                      </a:r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 бюджетирования)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Патриотическая акция «Поздравление ветеранов с Днем Победы» (в рамках реализации проекта «Игрушка – тепло детской души»), «Ярмарка проектных идей», «Интеллектуальный марафон»,  </a:t>
                      </a:r>
                    </a:p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День Знаний, День Учителя, Новогодние праздники, День матери, 8 Марта, День защитника Отечества, День Победы, «Последний звонок», рейды «Чистюля», «Говорящий портфель».</a:t>
                      </a:r>
                      <a:endParaRPr lang="ru-RU" sz="1500" b="1" i="0" u="none" strike="noStrike" kern="1200" baseline="0" dirty="0" smtClean="0">
                        <a:solidFill>
                          <a:srgbClr val="002060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«Посвящение в первоклассники», «Прощание с букварем»,</a:t>
                      </a:r>
                    </a:p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«Прощание с начальной школой»,</a:t>
                      </a:r>
                    </a:p>
                    <a:p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«Последний звонок» </a:t>
                      </a:r>
                      <a:endParaRPr lang="ru-RU" sz="1500" b="1" i="0" u="none" strike="noStrike" kern="1200" baseline="0" dirty="0" smtClean="0">
                        <a:solidFill>
                          <a:srgbClr val="002060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Творческая конкурсная деятельность различного уровня, вовлечение всех обучающихся в воспитательную деятельность школы.</a:t>
                      </a:r>
                    </a:p>
                    <a:p>
                      <a:pPr marL="0" algn="l" defTabSz="914400" rtl="0" eaLnBrk="1" latinLnBrk="0" hangingPunct="1"/>
                      <a:endParaRPr lang="ru-RU" sz="1500" b="1" u="none" strike="noStrike" kern="1200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500" b="1" u="none" strike="noStrike" kern="1200" baseline="0" dirty="0" smtClean="0">
                          <a:solidFill>
                            <a:srgbClr val="002060"/>
                          </a:solidFill>
                        </a:rPr>
                        <a:t>Церемония награждения обучающихся и  родителей (по итогам года)</a:t>
                      </a:r>
                      <a:endParaRPr lang="ru-RU" sz="1500" b="1" i="0" u="none" strike="noStrike" kern="1200" baseline="0" dirty="0">
                        <a:solidFill>
                          <a:srgbClr val="002060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4" r="15352"/>
          <a:stretch/>
        </p:blipFill>
        <p:spPr bwMode="auto">
          <a:xfrm>
            <a:off x="5066926" y="4108594"/>
            <a:ext cx="2169369" cy="1903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136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7262" y="710699"/>
            <a:ext cx="7848872" cy="864096"/>
          </a:xfrm>
        </p:spPr>
        <p:txBody>
          <a:bodyPr>
            <a:noAutofit/>
          </a:bodyPr>
          <a:lstStyle/>
          <a:p>
            <a:pPr algn="just"/>
            <a:r>
              <a:rPr lang="ru-RU" sz="2400" b="1" i="1" u="sng" dirty="0" smtClean="0">
                <a:solidFill>
                  <a:srgbClr val="C00000"/>
                </a:solidFill>
              </a:rPr>
              <a:t/>
            </a:r>
            <a:br>
              <a:rPr lang="ru-RU" sz="2400" b="1" i="1" u="sng" dirty="0" smtClean="0">
                <a:solidFill>
                  <a:srgbClr val="C00000"/>
                </a:solidFill>
              </a:rPr>
            </a:br>
            <a:r>
              <a:rPr lang="ru-RU" sz="2400" b="1" i="1" u="sng" dirty="0">
                <a:solidFill>
                  <a:srgbClr val="C00000"/>
                </a:solidFill>
              </a:rPr>
              <a:t/>
            </a:r>
            <a:br>
              <a:rPr lang="ru-RU" sz="2400" b="1" i="1" u="sng" dirty="0">
                <a:solidFill>
                  <a:srgbClr val="C00000"/>
                </a:solidFill>
              </a:rPr>
            </a:br>
            <a:r>
              <a:rPr lang="ru-RU" sz="1600" b="1" i="1" u="sng" dirty="0" smtClean="0">
                <a:solidFill>
                  <a:srgbClr val="002060"/>
                </a:solidFill>
              </a:rPr>
              <a:t>задачи:</a:t>
            </a:r>
            <a:r>
              <a:rPr lang="ru-RU" sz="2400" b="1" i="1" u="sng" dirty="0" smtClean="0">
                <a:solidFill>
                  <a:srgbClr val="002060"/>
                </a:solidFill>
              </a:rPr>
              <a:t> </a:t>
            </a:r>
            <a:r>
              <a:rPr lang="ru-RU" sz="1400" b="1" dirty="0" smtClean="0">
                <a:solidFill>
                  <a:srgbClr val="002060"/>
                </a:solidFill>
              </a:rPr>
              <a:t>создать </a:t>
            </a:r>
            <a:r>
              <a:rPr lang="ru-RU" sz="1400" b="1" dirty="0">
                <a:solidFill>
                  <a:srgbClr val="002060"/>
                </a:solidFill>
              </a:rPr>
              <a:t>условия для самореализации </a:t>
            </a:r>
            <a:r>
              <a:rPr lang="ru-RU" sz="1400" b="1" dirty="0" smtClean="0">
                <a:solidFill>
                  <a:srgbClr val="002060"/>
                </a:solidFill>
              </a:rPr>
              <a:t>личности каждого ребенка; создать </a:t>
            </a:r>
            <a:r>
              <a:rPr lang="ru-RU" sz="1400" b="1" dirty="0">
                <a:solidFill>
                  <a:srgbClr val="002060"/>
                </a:solidFill>
              </a:rPr>
              <a:t>творческую атмосферу по проведению внешкольных и внеурочных </a:t>
            </a:r>
            <a:r>
              <a:rPr lang="ru-RU" sz="1400" b="1" dirty="0" smtClean="0">
                <a:solidFill>
                  <a:srgbClr val="002060"/>
                </a:solidFill>
              </a:rPr>
              <a:t>мероприятий; </a:t>
            </a:r>
            <a:r>
              <a:rPr lang="ru-RU" sz="1400" b="1" dirty="0">
                <a:solidFill>
                  <a:srgbClr val="002060"/>
                </a:solidFill>
              </a:rPr>
              <a:t>развивать у детей чувство </a:t>
            </a:r>
            <a:r>
              <a:rPr lang="ru-RU" sz="1400" b="1" dirty="0" smtClean="0">
                <a:solidFill>
                  <a:srgbClr val="002060"/>
                </a:solidFill>
              </a:rPr>
              <a:t>самостоятельности и активности.</a:t>
            </a:r>
            <a:r>
              <a:rPr lang="ru-RU" sz="1400" b="1" dirty="0">
                <a:solidFill>
                  <a:srgbClr val="002060"/>
                </a:solidFill>
              </a:rPr>
              <a:t/>
            </a:r>
            <a:br>
              <a:rPr lang="ru-RU" sz="1400" b="1" dirty="0">
                <a:solidFill>
                  <a:srgbClr val="002060"/>
                </a:solidFill>
              </a:rPr>
            </a:br>
            <a:endParaRPr lang="ru-RU" sz="1400" b="1" i="1" u="sng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79450" y="4844586"/>
            <a:ext cx="293552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002060"/>
                </a:solidFill>
              </a:rPr>
              <a:t>В </a:t>
            </a:r>
            <a:r>
              <a:rPr lang="ru-RU" sz="1400" b="1" i="1" dirty="0">
                <a:solidFill>
                  <a:srgbClr val="002060"/>
                </a:solidFill>
              </a:rPr>
              <a:t>МБОУ «СКОШ» </a:t>
            </a:r>
            <a:r>
              <a:rPr lang="ru-RU" sz="1500" b="1" i="1" dirty="0" smtClean="0">
                <a:solidFill>
                  <a:srgbClr val="002060"/>
                </a:solidFill>
              </a:rPr>
              <a:t>организованы: </a:t>
            </a:r>
          </a:p>
          <a:p>
            <a:pPr algn="ctr"/>
            <a:r>
              <a:rPr lang="ru-RU" sz="1500" b="1" i="1" dirty="0" smtClean="0">
                <a:solidFill>
                  <a:srgbClr val="002060"/>
                </a:solidFill>
              </a:rPr>
              <a:t>волонтерский </a:t>
            </a:r>
            <a:r>
              <a:rPr lang="ru-RU" sz="1500" b="1" i="1" dirty="0">
                <a:solidFill>
                  <a:srgbClr val="002060"/>
                </a:solidFill>
              </a:rPr>
              <a:t>отряд «Неравнодушные</a:t>
            </a:r>
            <a:r>
              <a:rPr lang="ru-RU" sz="1500" b="1" i="1" dirty="0" smtClean="0">
                <a:solidFill>
                  <a:srgbClr val="002060"/>
                </a:solidFill>
              </a:rPr>
              <a:t>», </a:t>
            </a:r>
          </a:p>
          <a:p>
            <a:pPr algn="ctr"/>
            <a:r>
              <a:rPr lang="ru-RU" sz="1500" b="1" i="1" dirty="0" smtClean="0">
                <a:solidFill>
                  <a:srgbClr val="002060"/>
                </a:solidFill>
              </a:rPr>
              <a:t>объединения «ЮИД», «ДЮП», «РДШ», «</a:t>
            </a:r>
            <a:r>
              <a:rPr lang="ru-RU" sz="1500" b="1" i="1" dirty="0" err="1" smtClean="0">
                <a:solidFill>
                  <a:srgbClr val="002060"/>
                </a:solidFill>
              </a:rPr>
              <a:t>Юнармия</a:t>
            </a:r>
            <a:r>
              <a:rPr lang="ru-RU" sz="1500" b="1" i="1" dirty="0" smtClean="0">
                <a:solidFill>
                  <a:srgbClr val="002060"/>
                </a:solidFill>
              </a:rPr>
              <a:t>».</a:t>
            </a:r>
            <a:endParaRPr lang="ru-RU" sz="1500" b="1" i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User\Desktop\ФОТО 2013-2020\ФОТО-СЛАЙДЫ 2020\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7" y="4725145"/>
            <a:ext cx="2436804" cy="1827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AJas1_KAlWQ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57"/>
          <a:stretch/>
        </p:blipFill>
        <p:spPr bwMode="auto">
          <a:xfrm>
            <a:off x="7308303" y="4581128"/>
            <a:ext cx="1752641" cy="21895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esktop\R_QP3LyzHpw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92" t="-10518" r="9092" b="23140"/>
          <a:stretch/>
        </p:blipFill>
        <p:spPr bwMode="auto">
          <a:xfrm>
            <a:off x="2267744" y="4598338"/>
            <a:ext cx="1728192" cy="201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ФОТО-СЛАЙДЫ 2021\h_Dhnyp-5Z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819553"/>
            <a:ext cx="1008112" cy="17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Объект 2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9818872"/>
              </p:ext>
            </p:extLst>
          </p:nvPr>
        </p:nvGraphicFramePr>
        <p:xfrm>
          <a:off x="755576" y="1484784"/>
          <a:ext cx="746760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27584" y="188640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Модуль «Галактика «Детство»</a:t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2400" b="1" i="1" u="sng" dirty="0">
                <a:solidFill>
                  <a:srgbClr val="C00000"/>
                </a:solidFill>
              </a:rPr>
              <a:t/>
            </a:r>
            <a:br>
              <a:rPr lang="ru-RU" sz="2400" b="1" i="1" u="sng" dirty="0">
                <a:solidFill>
                  <a:srgbClr val="C00000"/>
                </a:solidFill>
              </a:rPr>
            </a:b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4165629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C00000"/>
                </a:solidFill>
              </a:rPr>
              <a:t>Модуль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«Детские общественные организации»</a:t>
            </a:r>
            <a:r>
              <a:rPr lang="ru-RU" sz="2400" b="1" i="1" u="sng" dirty="0">
                <a:solidFill>
                  <a:srgbClr val="C00000"/>
                </a:solidFill>
              </a:rPr>
              <a:t/>
            </a:r>
            <a:br>
              <a:rPr lang="ru-RU" sz="2400" b="1" i="1" u="sng" dirty="0">
                <a:solidFill>
                  <a:srgbClr val="C00000"/>
                </a:solidFill>
              </a:rPr>
            </a:br>
            <a:endParaRPr lang="ru-RU" sz="2400" dirty="0"/>
          </a:p>
        </p:txBody>
      </p:sp>
      <p:sp>
        <p:nvSpPr>
          <p:cNvPr id="11" name="7-конечная звезда 10"/>
          <p:cNvSpPr/>
          <p:nvPr/>
        </p:nvSpPr>
        <p:spPr>
          <a:xfrm>
            <a:off x="1744544" y="1340768"/>
            <a:ext cx="758368" cy="720080"/>
          </a:xfrm>
          <a:prstGeom prst="star7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000" y="2464442"/>
            <a:ext cx="742450" cy="74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379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368" y="260648"/>
            <a:ext cx="7920880" cy="610247"/>
          </a:xfrm>
        </p:spPr>
        <p:txBody>
          <a:bodyPr>
            <a:noAutofit/>
          </a:bodyPr>
          <a:lstStyle/>
          <a:p>
            <a:pPr lvl="1" algn="ctr"/>
            <a:r>
              <a:rPr lang="ru-RU" sz="2400" b="1" i="1" dirty="0" smtClean="0">
                <a:solidFill>
                  <a:srgbClr val="C00000"/>
                </a:solidFill>
              </a:rPr>
              <a:t>Модуль «Мой профессиональный выбор»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07904" y="2925478"/>
            <a:ext cx="4968552" cy="38412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48340" y="433304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500" b="1" dirty="0">
                <a:solidFill>
                  <a:srgbClr val="002060"/>
                </a:solidFill>
              </a:rPr>
              <a:t>А</a:t>
            </a:r>
            <a:r>
              <a:rPr lang="ru-RU" sz="2000" b="1" i="1" dirty="0" smtClean="0">
                <a:solidFill>
                  <a:srgbClr val="002060"/>
                </a:solidFill>
              </a:rPr>
              <a:t>ктуализация </a:t>
            </a:r>
            <a:r>
              <a:rPr lang="ru-RU" sz="2000" b="1" i="1" dirty="0">
                <a:solidFill>
                  <a:srgbClr val="002060"/>
                </a:solidFill>
              </a:rPr>
              <a:t>процесса профессионального самоопределения обучающихся с ОВЗ за счет специальной организации их деятельности, включающей получение знаний о себе, о мире профессионального </a:t>
            </a:r>
            <a:r>
              <a:rPr lang="ru-RU" sz="2000" b="1" i="1" dirty="0" smtClean="0">
                <a:solidFill>
                  <a:srgbClr val="002060"/>
                </a:solidFill>
              </a:rPr>
              <a:t>труда.</a:t>
            </a:r>
            <a:endParaRPr lang="ru-RU" sz="2000" b="1" i="1" u="sng" dirty="0">
              <a:solidFill>
                <a:srgbClr val="002060"/>
              </a:solidFill>
            </a:endParaRP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</a:rPr>
              <a:t>	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User\Desktop\ФОТО 2013-2020\ФОТО оборудование ЗНАЧИМЫЕ\jBz3NRTUZD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7" y="4075440"/>
            <a:ext cx="1807788" cy="2766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ФОТО 2013-2020\ФОТО оборудование ЗНАЧИМЫЕ\СКОШ. Современная школ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09" y="4260442"/>
            <a:ext cx="1836863" cy="2597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ФОТО 2013-2020\ФОТО оборудование ЗНАЧИМЫЕ\Z4yRXGcnjSs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0" y="2911251"/>
            <a:ext cx="3374594" cy="19030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низ 7"/>
          <p:cNvSpPr/>
          <p:nvPr/>
        </p:nvSpPr>
        <p:spPr>
          <a:xfrm>
            <a:off x="1467218" y="1700808"/>
            <a:ext cx="519253" cy="5234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923928" y="1700808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6512642" y="1718488"/>
            <a:ext cx="484632" cy="5223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137568"/>
              </p:ext>
            </p:extLst>
          </p:nvPr>
        </p:nvGraphicFramePr>
        <p:xfrm>
          <a:off x="315273" y="2240857"/>
          <a:ext cx="8256107" cy="57606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639484"/>
                <a:gridCol w="2640746"/>
                <a:gridCol w="2975877"/>
              </a:tblGrid>
              <a:tr h="576064">
                <a:tc>
                  <a:txBody>
                    <a:bodyPr/>
                    <a:lstStyle/>
                    <a:p>
                      <a:pPr marL="67945" marR="645160" algn="ctr">
                        <a:lnSpc>
                          <a:spcPct val="12600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Профессиональное</a:t>
                      </a:r>
                      <a:r>
                        <a:rPr lang="ru-RU" sz="1400" spc="5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просвещение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720725" algn="ctr">
                        <a:lnSpc>
                          <a:spcPct val="12600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Профессиональная</a:t>
                      </a:r>
                      <a:r>
                        <a:rPr lang="ru-RU" sz="1400" spc="-26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диагностика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735965" algn="ctr">
                        <a:lnSpc>
                          <a:spcPct val="12600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Профессиональное</a:t>
                      </a:r>
                      <a:r>
                        <a:rPr lang="ru-RU" sz="1400" spc="-26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консультирование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8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03487918"/>
              </p:ext>
            </p:extLst>
          </p:nvPr>
        </p:nvGraphicFramePr>
        <p:xfrm>
          <a:off x="179512" y="692696"/>
          <a:ext cx="8568952" cy="59075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2304256"/>
                <a:gridCol w="1728192"/>
                <a:gridCol w="4536504"/>
              </a:tblGrid>
              <a:tr h="209127">
                <a:tc>
                  <a:txBody>
                    <a:bodyPr/>
                    <a:lstStyle/>
                    <a:p>
                      <a:pPr marL="266065" marR="261620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</a:rPr>
                        <a:t>Вид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0215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</a:rPr>
                        <a:t>Форма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5055" marR="1075055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Содержание</a:t>
                      </a:r>
                    </a:p>
                    <a:p>
                      <a:pPr marL="1075055" marR="1075055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0818">
                <a:tc>
                  <a:txBody>
                    <a:bodyPr/>
                    <a:lstStyle/>
                    <a:p>
                      <a:pPr marL="283210" marR="274955" indent="63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Активизация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познавательной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деятельности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69215" marR="6413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2060"/>
                          </a:solidFill>
                          <a:effectLst/>
                        </a:rPr>
                        <a:t>Интеллектуальные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игры,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дискуссии,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spc="0" dirty="0" smtClean="0">
                          <a:solidFill>
                            <a:srgbClr val="002060"/>
                          </a:solidFill>
                          <a:effectLst/>
                        </a:rPr>
                        <a:t>викторины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,</a:t>
                      </a:r>
                      <a:r>
                        <a:rPr lang="ru-RU" sz="1200" spc="5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соревнования,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конференции,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проектная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деятельность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66040" marR="20447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установление доверительных отношений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между</a:t>
                      </a:r>
                      <a:r>
                        <a:rPr lang="ru-RU" sz="1200" spc="-2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учителем</a:t>
                      </a:r>
                      <a:r>
                        <a:rPr lang="ru-RU" sz="1200" spc="1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его</a:t>
                      </a:r>
                      <a:r>
                        <a:rPr lang="ru-RU" sz="1200" spc="2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учениками,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привлечение</a:t>
                      </a:r>
                      <a:r>
                        <a:rPr lang="ru-RU" sz="1200" spc="-2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внимания</a:t>
                      </a:r>
                      <a:r>
                        <a:rPr lang="ru-RU" sz="1200" spc="-2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школьников</a:t>
                      </a:r>
                      <a:r>
                        <a:rPr lang="ru-RU" sz="1200" spc="-1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к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получаемой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 уроке социально значимой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информацией.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1734">
                <a:tc rowSpan="2">
                  <a:txBody>
                    <a:bodyPr/>
                    <a:lstStyle/>
                    <a:p>
                      <a:pPr marL="173355" marR="92710" indent="-67310" algn="ctr">
                        <a:lnSpc>
                          <a:spcPct val="98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Учебная дисциплина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 самоорганизация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6040" marR="363855">
                        <a:lnSpc>
                          <a:spcPct val="98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406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6040" marR="363855" algn="just">
                        <a:lnSpc>
                          <a:spcPct val="98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побуждение школьников соблюдать на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уроке</a:t>
                      </a:r>
                      <a:r>
                        <a:rPr lang="ru-RU" sz="1200" spc="-2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общепринятые</a:t>
                      </a:r>
                      <a:r>
                        <a:rPr lang="ru-RU" sz="1200" spc="-4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нормы</a:t>
                      </a:r>
                      <a:r>
                        <a:rPr lang="ru-RU" sz="1200" spc="-1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поведения,</a:t>
                      </a:r>
                    </a:p>
                    <a:p>
                      <a:pPr marL="66040" algn="just">
                        <a:lnSpc>
                          <a:spcPts val="1305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2060"/>
                          </a:solidFill>
                          <a:effectLst/>
                        </a:rPr>
                        <a:t>правила</a:t>
                      </a:r>
                      <a:r>
                        <a:rPr lang="ru-RU" sz="1200" spc="-2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smtClean="0">
                          <a:solidFill>
                            <a:srgbClr val="002060"/>
                          </a:solidFill>
                          <a:effectLst/>
                        </a:rPr>
                        <a:t>общения.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1873">
                <a:tc rowSpan="3">
                  <a:txBody>
                    <a:bodyPr/>
                    <a:lstStyle/>
                    <a:p>
                      <a:pPr marL="518160" marR="65405" indent="-43942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Содержания учебного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предмета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6040" marR="99695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85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6040" marR="9969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демонстрация</a:t>
                      </a:r>
                      <a:r>
                        <a:rPr lang="ru-RU" sz="1200" spc="-1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детям</a:t>
                      </a:r>
                      <a:r>
                        <a:rPr lang="ru-RU" sz="1200" spc="2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примеров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ответственного, гражданского поведения,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проявления человеколюбия 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добросердечности.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66040" marR="6096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применение на уроке интерактивных форм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работы учащихся, которые дают учащимся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возможность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приобрести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опыт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ведения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конструктивного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диалога,</a:t>
                      </a:r>
                      <a:r>
                        <a:rPr lang="ru-RU" sz="1200" spc="30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командной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работе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взаимодействию</a:t>
                      </a:r>
                      <a:r>
                        <a:rPr lang="ru-RU" sz="1200" spc="30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</a:t>
                      </a:r>
                      <a:r>
                        <a:rPr lang="ru-RU" sz="1200" spc="30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другими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детьми,</a:t>
                      </a:r>
                      <a:r>
                        <a:rPr lang="ru-RU" sz="1200" spc="14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налаживанию</a:t>
                      </a:r>
                      <a:r>
                        <a:rPr lang="ru-RU" sz="1200" spc="12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позитивных</a:t>
                      </a:r>
                    </a:p>
                    <a:p>
                      <a:pPr marL="66040" algn="just">
                        <a:lnSpc>
                          <a:spcPts val="130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межличностных</a:t>
                      </a:r>
                      <a:r>
                        <a:rPr lang="ru-RU" sz="1200" spc="-3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отношений</a:t>
                      </a:r>
                      <a:r>
                        <a:rPr lang="ru-RU" sz="1200" spc="-2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 классе.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35654">
                <a:tc>
                  <a:txBody>
                    <a:bodyPr/>
                    <a:lstStyle/>
                    <a:p>
                      <a:pPr marL="271145" marR="26162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Познавательная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мотивация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школьников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6040" marR="60960" algn="just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35090">
                <a:tc rowSpan="2">
                  <a:txBody>
                    <a:bodyPr/>
                    <a:lstStyle/>
                    <a:p>
                      <a:pPr marL="97155" indent="-18415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Социально</a:t>
                      </a:r>
                      <a:r>
                        <a:rPr lang="ru-RU" sz="1200" spc="-2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значимый</a:t>
                      </a:r>
                    </a:p>
                    <a:p>
                      <a:pPr marL="142875" marR="78105" indent="-45720" algn="ctr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опыт сотрудничества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 взаимной</a:t>
                      </a:r>
                      <a:r>
                        <a:rPr lang="ru-RU" sz="1200" spc="-2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помощи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6040" marR="60325" algn="just">
                        <a:spcAft>
                          <a:spcPts val="0"/>
                        </a:spcAft>
                        <a:tabLst>
                          <a:tab pos="1354455" algn="l"/>
                          <a:tab pos="1445895" algn="l"/>
                          <a:tab pos="2174240" algn="l"/>
                          <a:tab pos="2570480" algn="l"/>
                        </a:tabLst>
                      </a:pP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60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6040" marR="60325" algn="just">
                        <a:spcAft>
                          <a:spcPts val="0"/>
                        </a:spcAft>
                        <a:tabLst>
                          <a:tab pos="1354455" algn="l"/>
                          <a:tab pos="1445895" algn="l"/>
                          <a:tab pos="2174240" algn="l"/>
                          <a:tab pos="2570480" algn="l"/>
                        </a:tabLst>
                      </a:pP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возможность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приобрести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навык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самостоятельного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решения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теоретической	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проблемы,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spc="-5" dirty="0" smtClean="0">
                          <a:solidFill>
                            <a:srgbClr val="002060"/>
                          </a:solidFill>
                          <a:effectLst/>
                        </a:rPr>
                        <a:t>навык</a:t>
                      </a:r>
                      <a:r>
                        <a:rPr lang="ru-RU" sz="1200" spc="-29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генерирования и оформления собственных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идей,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навык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уважительного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отношения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чужим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идеям,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навык</a:t>
                      </a:r>
                      <a:r>
                        <a:rPr lang="ru-RU" sz="1200" spc="5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публичного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выступления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перед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аудиторией,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аргументирования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49081">
                <a:tc>
                  <a:txBody>
                    <a:bodyPr/>
                    <a:lstStyle/>
                    <a:p>
                      <a:pPr marL="179705" marR="173990" indent="63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Реализация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учащимися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индивидуальных и</a:t>
                      </a:r>
                      <a:r>
                        <a:rPr lang="ru-RU" sz="1200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групповых</a:t>
                      </a:r>
                      <a:r>
                        <a:rPr lang="ru-RU" sz="1200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</a:rPr>
                        <a:t>проектов (творческих и интеллектуальных)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66040" marR="60325" algn="just">
                        <a:spcAft>
                          <a:spcPts val="0"/>
                        </a:spcAft>
                        <a:tabLst>
                          <a:tab pos="1354455" algn="l"/>
                          <a:tab pos="1445895" algn="l"/>
                          <a:tab pos="2174240" algn="l"/>
                          <a:tab pos="2570480" algn="l"/>
                        </a:tabLs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 descr="C:\Users\User\Desktop\ФОТО 2013-2020\ФОТО-СЛАЙДЫ 2020\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071" y="2515478"/>
            <a:ext cx="1876470" cy="1250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ФОТО 2013-2020\ФОТО-СЛАЙДЫ 2020\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652" y="3766458"/>
            <a:ext cx="1845308" cy="1383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ФОТО 2013-2020\ФОТО-СЛАЙДЫ 2020\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653" y="5150439"/>
            <a:ext cx="1862024" cy="13965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76893" y="188640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«Школьный урок»</a:t>
            </a:r>
            <a:r>
              <a:rPr lang="ru-RU" sz="2400" b="1" i="1" dirty="0">
                <a:solidFill>
                  <a:srgbClr val="C00000"/>
                </a:solidFill>
              </a:rPr>
              <a:t/>
            </a:r>
            <a:br>
              <a:rPr lang="ru-RU" sz="2400" b="1" i="1" dirty="0">
                <a:solidFill>
                  <a:srgbClr val="C00000"/>
                </a:solidFill>
              </a:rPr>
            </a:b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9733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7"/>
            <a:ext cx="7467600" cy="88788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/>
              <a:t/>
            </a:r>
            <a:br>
              <a:rPr lang="ru-RU" sz="1600" dirty="0"/>
            </a:br>
            <a:r>
              <a:rPr lang="ru-RU" sz="2700" b="1" i="1" dirty="0">
                <a:solidFill>
                  <a:srgbClr val="C00000"/>
                </a:solidFill>
              </a:rPr>
              <a:t>Модуль </a:t>
            </a:r>
            <a:r>
              <a:rPr lang="ru-RU" sz="2700" b="1" i="1" dirty="0" smtClean="0">
                <a:solidFill>
                  <a:srgbClr val="C00000"/>
                </a:solidFill>
              </a:rPr>
              <a:t>«Радуга интересов»</a:t>
            </a:r>
            <a:br>
              <a:rPr lang="ru-RU" sz="2700" b="1" i="1" dirty="0" smtClean="0">
                <a:solidFill>
                  <a:srgbClr val="C00000"/>
                </a:solidFill>
              </a:rPr>
            </a:br>
            <a:r>
              <a:rPr lang="ru-RU" sz="2600" b="1" i="1" dirty="0">
                <a:solidFill>
                  <a:srgbClr val="C00000"/>
                </a:solidFill>
              </a:rPr>
              <a:t/>
            </a:r>
            <a:br>
              <a:rPr lang="ru-RU" sz="2600" b="1" i="1" dirty="0">
                <a:solidFill>
                  <a:srgbClr val="C00000"/>
                </a:solidFill>
              </a:rPr>
            </a:br>
            <a:endParaRPr lang="ru-RU" sz="26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27817360"/>
              </p:ext>
            </p:extLst>
          </p:nvPr>
        </p:nvGraphicFramePr>
        <p:xfrm>
          <a:off x="179512" y="476673"/>
          <a:ext cx="8568952" cy="6309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257"/>
                <a:gridCol w="3384375"/>
                <a:gridCol w="2880320"/>
              </a:tblGrid>
              <a:tr h="504055">
                <a:tc>
                  <a:txBody>
                    <a:bodyPr/>
                    <a:lstStyle/>
                    <a:p>
                      <a:pPr marL="254000" algn="ctr">
                        <a:spcAft>
                          <a:spcPts val="0"/>
                        </a:spcAft>
                      </a:pPr>
                      <a:r>
                        <a:rPr lang="x-none" sz="1400" kern="100">
                          <a:effectLst/>
                        </a:rPr>
                        <a:t>Направление</a:t>
                      </a:r>
                      <a:endParaRPr lang="ru-RU" sz="140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ctr">
                        <a:spcAft>
                          <a:spcPts val="0"/>
                        </a:spcAft>
                      </a:pPr>
                      <a:r>
                        <a:rPr lang="x-none" sz="1400" kern="100">
                          <a:effectLst/>
                        </a:rPr>
                        <a:t>Решаемые задачи</a:t>
                      </a:r>
                      <a:endParaRPr lang="ru-RU" sz="140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ctr">
                        <a:spcAft>
                          <a:spcPts val="0"/>
                        </a:spcAft>
                      </a:pPr>
                      <a:r>
                        <a:rPr lang="x-none" sz="1400" kern="100">
                          <a:effectLst/>
                        </a:rPr>
                        <a:t>Формы реализации направления</a:t>
                      </a:r>
                      <a:endParaRPr lang="ru-RU" sz="140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71718">
                <a:tc>
                  <a:txBody>
                    <a:bodyPr/>
                    <a:lstStyle/>
                    <a:p>
                      <a:pPr marL="254000" algn="l">
                        <a:spcAft>
                          <a:spcPts val="0"/>
                        </a:spcAft>
                      </a:pPr>
                      <a:r>
                        <a:rPr lang="x-none" sz="1050" kern="100" smtClean="0">
                          <a:effectLst/>
                        </a:rPr>
                        <a:t>Спортивно</a:t>
                      </a:r>
                      <a:r>
                        <a:rPr lang="ru-RU" sz="1050" kern="100" dirty="0" smtClean="0">
                          <a:effectLst/>
                        </a:rPr>
                        <a:t>-</a:t>
                      </a:r>
                      <a:r>
                        <a:rPr lang="x-none" sz="1050" kern="100" smtClean="0">
                          <a:effectLst/>
                        </a:rPr>
                        <a:t>оздоровительное</a:t>
                      </a:r>
                      <a:endParaRPr lang="ru-RU" sz="105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Всесторонне гармоническое развитие личности ребенка, формирование физически здорового человека, формирование мотивации к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сохранению и укреплению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здоровья.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женедельны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заняти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я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кружков, внеклассные мероприятия по ЗОЖ, спортивные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соревнования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89424">
                <a:tc>
                  <a:txBody>
                    <a:bodyPr/>
                    <a:lstStyle/>
                    <a:p>
                      <a:pPr marL="254000" algn="l">
                        <a:spcAft>
                          <a:spcPts val="0"/>
                        </a:spcAft>
                      </a:pPr>
                      <a:r>
                        <a:rPr lang="x-none" sz="1050" kern="100" smtClean="0">
                          <a:effectLst/>
                        </a:rPr>
                        <a:t>Общекультурное</a:t>
                      </a:r>
                      <a:endParaRPr lang="ru-RU" sz="1050" kern="100" dirty="0" smtClean="0">
                        <a:effectLst/>
                      </a:endParaRPr>
                    </a:p>
                    <a:p>
                      <a:pPr marL="254000" algn="l">
                        <a:spcAft>
                          <a:spcPts val="0"/>
                        </a:spcAft>
                      </a:pPr>
                      <a:endParaRPr lang="ru-RU" sz="105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Развитие эмоциональной сферы ребенка,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творческих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способностей, формирование коммуникативной и общекультурной компетенций.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      Еженедельные занятия 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      кружков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, различные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виды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творческой деятельности.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55569">
                <a:tc>
                  <a:txBody>
                    <a:bodyPr/>
                    <a:lstStyle/>
                    <a:p>
                      <a:pPr marL="254000" algn="l">
                        <a:spcAft>
                          <a:spcPts val="0"/>
                        </a:spcAft>
                      </a:pPr>
                      <a:r>
                        <a:rPr lang="x-none" sz="1100" kern="100" smtClean="0">
                          <a:effectLst/>
                        </a:rPr>
                        <a:t>Духовно-нравственное</a:t>
                      </a:r>
                      <a:endParaRPr lang="ru-RU" sz="1100" kern="100" dirty="0" smtClean="0">
                        <a:effectLst/>
                      </a:endParaRPr>
                    </a:p>
                    <a:p>
                      <a:pPr marL="254000" algn="l">
                        <a:spcAft>
                          <a:spcPts val="0"/>
                        </a:spcAft>
                      </a:pPr>
                      <a:endParaRPr lang="ru-RU" sz="110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Ф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ормирование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гражданской ответственности, чувства патриотизма, формирование позитивного отношения к базовым ценностям общества, религии своего народа.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женедельны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заняти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я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кружков, классные часы, беседы, просмотр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кинофильмов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,</a:t>
                      </a:r>
                      <a:r>
                        <a:rPr lang="ru-RU" sz="1300" b="1" kern="1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акции.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51064">
                <a:tc>
                  <a:txBody>
                    <a:bodyPr/>
                    <a:lstStyle/>
                    <a:p>
                      <a:pPr marL="254000" algn="l">
                        <a:spcAft>
                          <a:spcPts val="0"/>
                        </a:spcAft>
                      </a:pPr>
                      <a:r>
                        <a:rPr lang="x-none" sz="1050" kern="100">
                          <a:effectLst/>
                        </a:rPr>
                        <a:t>Общеинтеллектуальное</a:t>
                      </a:r>
                      <a:endParaRPr lang="ru-RU" sz="105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Обогащение запаса учащихся языковыми знаниями, способствование формированию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мировоззрения,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кругозора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ru-RU" sz="1300" b="1" kern="100" dirty="0" smtClean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женедельны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заняти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я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кружков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,</a:t>
                      </a:r>
                      <a:r>
                        <a:rPr lang="ru-RU" sz="1300" b="1" kern="1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интеллектуальны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викторин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ы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,  конкурс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ы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, проект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ы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и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исследовательски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работ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ы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24516">
                <a:tc>
                  <a:txBody>
                    <a:bodyPr/>
                    <a:lstStyle/>
                    <a:p>
                      <a:pPr marL="254000" algn="l">
                        <a:spcAft>
                          <a:spcPts val="0"/>
                        </a:spcAft>
                      </a:pPr>
                      <a:r>
                        <a:rPr lang="x-none" sz="1100" kern="100" smtClean="0">
                          <a:effectLst/>
                        </a:rPr>
                        <a:t>Социальное</a:t>
                      </a:r>
                      <a:endParaRPr lang="ru-RU" sz="1100" kern="100" dirty="0" smtClean="0">
                        <a:effectLst/>
                      </a:endParaRPr>
                    </a:p>
                    <a:p>
                      <a:pPr marL="254000" algn="l">
                        <a:spcAft>
                          <a:spcPts val="0"/>
                        </a:spcAft>
                      </a:pPr>
                      <a:endParaRPr lang="ru-RU" sz="1100" b="1" kern="100" dirty="0"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Формирование таких ценностей как познание, истина, целеустремленность, 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участие</a:t>
                      </a:r>
                      <a:r>
                        <a:rPr lang="ru-RU" sz="1300" b="1" kern="1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в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социально-значимой </a:t>
                      </a:r>
                      <a:r>
                        <a:rPr lang="x-none" sz="1300" b="1" kern="100">
                          <a:solidFill>
                            <a:srgbClr val="002060"/>
                          </a:solidFill>
                          <a:effectLst/>
                        </a:rPr>
                        <a:t>деятельности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ru-RU" sz="1300" b="1" kern="1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254000" algn="just">
                        <a:spcAft>
                          <a:spcPts val="0"/>
                        </a:spcAft>
                      </a:pP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0" algn="just">
                        <a:spcAft>
                          <a:spcPts val="0"/>
                        </a:spcAft>
                      </a:pP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женедельны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заняти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я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кружков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,</a:t>
                      </a:r>
                      <a:r>
                        <a:rPr lang="ru-RU" sz="1300" b="1" kern="1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социально-значимы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е</a:t>
                      </a:r>
                      <a:r>
                        <a:rPr lang="ru-RU" sz="1300" b="1" kern="1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 проект</a:t>
                      </a:r>
                      <a:r>
                        <a:rPr lang="ru-RU" sz="1300" b="1" kern="100" dirty="0" smtClean="0">
                          <a:solidFill>
                            <a:srgbClr val="002060"/>
                          </a:solidFill>
                          <a:effectLst/>
                        </a:rPr>
                        <a:t>ы</a:t>
                      </a:r>
                      <a:r>
                        <a:rPr lang="x-none" sz="1300" b="1" kern="100" smtClean="0">
                          <a:solidFill>
                            <a:srgbClr val="002060"/>
                          </a:solidFill>
                          <a:effectLst/>
                        </a:rPr>
                        <a:t>. </a:t>
                      </a:r>
                      <a:endParaRPr lang="ru-RU" sz="1300" b="1" kern="100" dirty="0">
                        <a:solidFill>
                          <a:srgbClr val="002060"/>
                        </a:solidFill>
                        <a:effectLst/>
                        <a:latin typeface="№Е"/>
                        <a:ea typeface="Symbol"/>
                        <a:cs typeface="Times New Roman"/>
                      </a:endParaRPr>
                    </a:p>
                  </a:txBody>
                  <a:tcPr marL="29557" marR="2955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 descr="C:\Users\User\Desktop\ФОТО 2013-2020\День здоровья 2016\DSCF25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01" y="1341365"/>
            <a:ext cx="1584276" cy="1055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ФОТО 2013-2020\Слайд-шоу\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07" y="2470870"/>
            <a:ext cx="1363951" cy="1022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User\Desktop\ФОТО 2013-2020\26.01.2020 Храм\IMG_84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11" y="3486648"/>
            <a:ext cx="1551431" cy="1163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User\Desktop\2gLRS07ouj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17" y="4678821"/>
            <a:ext cx="1775333" cy="998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User\Desktop\jkK1nD_BjiM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" y="5699586"/>
            <a:ext cx="1797416" cy="1014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08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52928" cy="720080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400" b="1" i="1" dirty="0" smtClean="0">
                <a:solidFill>
                  <a:srgbClr val="C00000"/>
                </a:solidFill>
              </a:rPr>
              <a:t>Модуль «Страна Знаний»</a:t>
            </a:r>
            <a:r>
              <a:rPr lang="ru-RU" sz="2400" b="1" i="1" u="sng" dirty="0" smtClean="0">
                <a:solidFill>
                  <a:srgbClr val="C00000"/>
                </a:solidFill>
              </a:rPr>
              <a:t/>
            </a:r>
            <a:br>
              <a:rPr lang="ru-RU" sz="2400" b="1" i="1" u="sng" dirty="0" smtClean="0">
                <a:solidFill>
                  <a:srgbClr val="C00000"/>
                </a:solidFill>
              </a:rPr>
            </a:br>
            <a:endParaRPr lang="ru-RU" sz="2400" b="1" i="1" u="sng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0869305"/>
              </p:ext>
            </p:extLst>
          </p:nvPr>
        </p:nvGraphicFramePr>
        <p:xfrm>
          <a:off x="251520" y="548681"/>
          <a:ext cx="8496944" cy="602202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{B301B821-A1FF-4177-AEE7-76D212191A09}</a:tableStyleId>
              </a:tblPr>
              <a:tblGrid>
                <a:gridCol w="2592288"/>
                <a:gridCol w="3024336"/>
                <a:gridCol w="2880320"/>
              </a:tblGrid>
              <a:tr h="216023">
                <a:tc>
                  <a:txBody>
                    <a:bodyPr/>
                    <a:lstStyle/>
                    <a:p>
                      <a:pPr marL="871220" marR="862965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</a:rPr>
                        <a:t>Вид</a:t>
                      </a:r>
                    </a:p>
                    <a:p>
                      <a:pPr marL="871220" marR="862965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6200" algn="ctr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</a:rPr>
                        <a:t>Форма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30885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</a:rPr>
                        <a:t>Содержание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998092">
                <a:tc>
                  <a:txBody>
                    <a:bodyPr/>
                    <a:lstStyle/>
                    <a:p>
                      <a:pPr marL="69850" marR="6096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24585" algn="l"/>
                          <a:tab pos="1402080" algn="l"/>
                        </a:tabLst>
                      </a:pPr>
                      <a:r>
                        <a:rPr kumimoji="0" lang="ru-RU" sz="1300" b="1" kern="1200" dirty="0" smtClean="0">
                          <a:solidFill>
                            <a:schemeClr val="bg1"/>
                          </a:solidFill>
                          <a:effectLst/>
                        </a:rPr>
                        <a:t>Благоустройство классных кабинетов, </a:t>
                      </a:r>
                    </a:p>
                    <a:p>
                      <a:pPr marL="69850" marR="6096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24585" algn="l"/>
                          <a:tab pos="1402080" algn="l"/>
                        </a:tabLst>
                      </a:pPr>
                      <a:r>
                        <a:rPr kumimoji="0" lang="ru-RU" sz="1300" b="1" kern="1200" dirty="0" smtClean="0">
                          <a:solidFill>
                            <a:schemeClr val="bg1"/>
                          </a:solidFill>
                          <a:effectLst/>
                        </a:rPr>
                        <a:t>Рекреационных зон</a:t>
                      </a:r>
                    </a:p>
                    <a:p>
                      <a:pPr marL="69850" marR="6096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24585" algn="l"/>
                          <a:tab pos="1402080" algn="l"/>
                        </a:tabLst>
                      </a:pP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810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Конкурс «Лучший кабинет»</a:t>
                      </a:r>
                    </a:p>
                    <a:p>
                      <a:pPr marL="83820" marR="7810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3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83820" marR="7810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Школьное </a:t>
                      </a:r>
                      <a:r>
                        <a:rPr lang="ru-RU" sz="1300" b="1" dirty="0" err="1" smtClean="0">
                          <a:solidFill>
                            <a:srgbClr val="002060"/>
                          </a:solidFill>
                          <a:effectLst/>
                        </a:rPr>
                        <a:t>партисипаторное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 бюджетирование </a:t>
                      </a:r>
                    </a:p>
                    <a:p>
                      <a:pPr marL="83820" marR="7810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3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83820" marR="7810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Проект «Зона неформального общения»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215" marR="5588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395730" algn="l"/>
                        </a:tabLst>
                        <a:defRPr/>
                      </a:pPr>
                      <a:r>
                        <a:rPr kumimoji="0" lang="ru-RU" sz="13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Осуществляется классными руководителями вместе со школьниками своих классов, позволяет учащимся проявить свои фантазию и творческие способности</a:t>
                      </a:r>
                      <a:endParaRPr kumimoji="0" lang="ru-RU" sz="1300" b="1" kern="120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53477">
                <a:tc>
                  <a:txBody>
                    <a:bodyPr/>
                    <a:lstStyle/>
                    <a:p>
                      <a:pPr marL="69850" marR="6096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810260" algn="l"/>
                          <a:tab pos="1383665" algn="l"/>
                        </a:tabLst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</a:rPr>
                        <a:t>Общешкольные</a:t>
                      </a:r>
                      <a:r>
                        <a:rPr lang="ru-RU" sz="13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с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</a:rPr>
                        <a:t>тенды</a:t>
                      </a:r>
                      <a:r>
                        <a:rPr lang="ru-RU" sz="13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</a:rPr>
                        <a:t>для</a:t>
                      </a:r>
                      <a:r>
                        <a:rPr lang="ru-RU" sz="13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300" b="1" spc="-5" dirty="0" smtClean="0">
                          <a:solidFill>
                            <a:schemeClr val="bg1"/>
                          </a:solidFill>
                          <a:effectLst/>
                        </a:rPr>
                        <a:t>сменных</a:t>
                      </a:r>
                      <a:r>
                        <a:rPr lang="ru-RU" sz="1300" b="1" spc="-285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</a:rPr>
                        <a:t>экспозиций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8110" marR="109220" indent="12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Выставка творческих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работ школьников,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рисунков,</a:t>
                      </a:r>
                      <a:r>
                        <a:rPr lang="ru-RU" sz="1300" b="1" spc="-4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фотоотчетов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215" marR="539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437640" algn="l"/>
                        </a:tabLs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Позволяет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	школьникам</a:t>
                      </a:r>
                      <a:r>
                        <a:rPr lang="ru-RU" sz="1300" b="1" spc="-29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реализовать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свой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творческий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потенциал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61382">
                <a:tc>
                  <a:txBody>
                    <a:bodyPr/>
                    <a:lstStyle/>
                    <a:p>
                      <a:pPr marL="698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effectLst/>
                        </a:rPr>
                        <a:t>Пришкольная</a:t>
                      </a:r>
                    </a:p>
                    <a:p>
                      <a:pPr marL="698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территория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74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Экологические</a:t>
                      </a:r>
                      <a:r>
                        <a:rPr lang="ru-RU" sz="1300" b="1" spc="-2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акции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83820" marR="74295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83820" marR="74295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Школьное </a:t>
                      </a:r>
                      <a:r>
                        <a:rPr lang="ru-RU" sz="1300" b="1" dirty="0" err="1" smtClean="0">
                          <a:solidFill>
                            <a:srgbClr val="002060"/>
                          </a:solidFill>
                          <a:effectLst/>
                        </a:rPr>
                        <a:t>партисипаторное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 бюджетирование</a:t>
                      </a:r>
                    </a:p>
                    <a:p>
                      <a:pPr marL="83820" marR="74295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83820" marR="74295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Проект «Школьная спортивная площадка»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215" marR="5715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60805" algn="l"/>
                          <a:tab pos="2025015" algn="l"/>
                        </a:tabLs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Озеленение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	</a:t>
                      </a:r>
                      <a:r>
                        <a:rPr lang="ru-RU" sz="1300" b="1" spc="-5" dirty="0">
                          <a:solidFill>
                            <a:srgbClr val="002060"/>
                          </a:solidFill>
                          <a:effectLst/>
                        </a:rPr>
                        <a:t>пришкольной</a:t>
                      </a:r>
                      <a:r>
                        <a:rPr lang="ru-RU" sz="1300" b="1" spc="-29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территории,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разбивка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клумб,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аллей,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оборудование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во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дворе</a:t>
                      </a:r>
                      <a:r>
                        <a:rPr lang="ru-RU" sz="1300" b="1" spc="-28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школы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спортивных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и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rgbClr val="002060"/>
                          </a:solidFill>
                          <a:effectLst/>
                        </a:rPr>
                        <a:t>игровых</a:t>
                      </a:r>
                      <a:r>
                        <a:rPr lang="ru-RU" sz="1300" b="1" spc="5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площадок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53477">
                <a:tc>
                  <a:txBody>
                    <a:bodyPr/>
                    <a:lstStyle/>
                    <a:p>
                      <a:pPr marL="698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</a:rPr>
                        <a:t>Событийный</a:t>
                      </a:r>
                      <a:r>
                        <a:rPr lang="ru-RU" sz="1300" b="1" spc="-25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</a:rPr>
                        <a:t>дизайн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683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effectLst/>
                        </a:rPr>
                        <a:t>Волонтерская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effectLst/>
                        </a:rPr>
                        <a:t> деятельность, конкурсы, проекты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21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84935" algn="l"/>
                        </a:tabLst>
                      </a:pPr>
                      <a:r>
                        <a:rPr kumimoji="0" lang="ru-RU" sz="13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Оформление пространства проведения конкретных школьных событий</a:t>
                      </a:r>
                      <a:endParaRPr lang="ru-RU" sz="13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9" descr="C:\Users\User\Desktop\uUI2efNm_A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50566" y="4005064"/>
            <a:ext cx="1141303" cy="1476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User\Desktop\sFO8fnEvoP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509077"/>
            <a:ext cx="993269" cy="13243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9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272808" cy="722227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«Мы вместе»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5" y="404664"/>
            <a:ext cx="8784976" cy="2088232"/>
          </a:xfrm>
        </p:spPr>
        <p:txBody>
          <a:bodyPr>
            <a:noAutofit/>
          </a:bodyPr>
          <a:lstStyle/>
          <a:p>
            <a:pPr marL="0" indent="0" latinLnBrk="1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i="1" dirty="0" smtClean="0">
                <a:solidFill>
                  <a:srgbClr val="C00000"/>
                </a:solidFill>
              </a:rPr>
              <a:t>       </a:t>
            </a:r>
            <a:r>
              <a:rPr lang="ru-RU" sz="1400" b="1" i="1" u="sng" dirty="0" smtClean="0">
                <a:solidFill>
                  <a:srgbClr val="C00000"/>
                </a:solidFill>
              </a:rPr>
              <a:t>В </a:t>
            </a:r>
            <a:r>
              <a:rPr lang="ru-RU" sz="1400" b="1" i="1" u="sng" dirty="0">
                <a:solidFill>
                  <a:srgbClr val="C00000"/>
                </a:solidFill>
              </a:rPr>
              <a:t>МБОУ «СКОШ» реализуется Программа «Мы вместе</a:t>
            </a:r>
            <a:r>
              <a:rPr lang="ru-RU" sz="1400" b="1" i="1" u="sng" dirty="0" smtClean="0">
                <a:solidFill>
                  <a:srgbClr val="C00000"/>
                </a:solidFill>
              </a:rPr>
              <a:t>».</a:t>
            </a:r>
          </a:p>
          <a:p>
            <a:pPr marL="0" indent="0" latinLnBrk="1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C00000"/>
                </a:solidFill>
              </a:rPr>
              <a:t>     </a:t>
            </a:r>
            <a:r>
              <a:rPr lang="ru-RU" sz="1600" b="1" u="sng" dirty="0" smtClean="0">
                <a:solidFill>
                  <a:srgbClr val="C00000"/>
                </a:solidFill>
              </a:rPr>
              <a:t> Задачи программы</a:t>
            </a:r>
            <a:r>
              <a:rPr lang="ru-RU" sz="1600" u="sng" dirty="0" smtClean="0">
                <a:solidFill>
                  <a:srgbClr val="002060"/>
                </a:solidFill>
              </a:rPr>
              <a:t>: </a:t>
            </a:r>
            <a:r>
              <a:rPr lang="x-none" sz="1600" smtClean="0">
                <a:solidFill>
                  <a:srgbClr val="002060"/>
                </a:solidFill>
              </a:rPr>
              <a:t>создание условий гарантированной социальной защищённости учащихся: знание учащимися своих прав и обязанностей; их неукоснительное соблюдение субъектами учебно-воспитательного процесса; соблюдение прав обучающихся на индивидуальное своеобразие и самоопределение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i="1" u="sng" dirty="0">
                <a:solidFill>
                  <a:srgbClr val="C00000"/>
                </a:solidFill>
              </a:rPr>
              <a:t/>
            </a:r>
            <a:br>
              <a:rPr lang="ru-RU" sz="1400" b="1" i="1" u="sng" dirty="0">
                <a:solidFill>
                  <a:srgbClr val="C00000"/>
                </a:solidFill>
              </a:rPr>
            </a:br>
            <a:endParaRPr lang="ru-RU" sz="1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1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013640"/>
              </p:ext>
            </p:extLst>
          </p:nvPr>
        </p:nvGraphicFramePr>
        <p:xfrm>
          <a:off x="179512" y="2582575"/>
          <a:ext cx="8496944" cy="41122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0671"/>
                <a:gridCol w="6726273"/>
              </a:tblGrid>
              <a:tr h="474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Уровень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                  Формы деятельности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0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Групповой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- Управляющий совет,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Совет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профилактики;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классные родительские советы;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- классные родительские собрания;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- общешкольные родительские собрания;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- семейный всеобуч «Университет педагогических знаний»; 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родительский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контроль за организацией питания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обучающихся;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родительский патруль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по ПДД.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7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Индивидуальный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оказание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индивидуальной помощи по проблемам обучения и воспитания обучающихся с ОВЗ (кабинет виртуального психолога, очные консультации);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- индивидуальное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консультирование;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участие родителей в педагогических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консилиумах;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- помощь со стороны родителей в подготовке и проведении общешкольных и классных мероприятий воспитательной направленности.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Users\User\Desktop\ФОТО-СЛАЙДЫ 2021\0TjDobmhk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067" y="1700805"/>
            <a:ext cx="3037933" cy="22784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7624" y="2060848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«Сотрудничество»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3555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1455</TotalTime>
  <Words>952</Words>
  <Application>Microsoft Office PowerPoint</Application>
  <PresentationFormat>Экран (4:3)</PresentationFormat>
  <Paragraphs>156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МБОУ «СКОШ»</vt:lpstr>
      <vt:lpstr>Принципы взаимодействия  педагогов и школьников </vt:lpstr>
      <vt:lpstr>Цель воспитания в МБОУ «СКОШ»</vt:lpstr>
      <vt:lpstr>  Модули программы воспитания</vt:lpstr>
      <vt:lpstr>Модуль «Ладонь в ладонь»</vt:lpstr>
      <vt:lpstr>Модуль «Палитра событий»</vt:lpstr>
      <vt:lpstr>  задачи: создать условия для самореализации личности каждого ребенка; создать творческую атмосферу по проведению внешкольных и внеурочных мероприятий; развивать у детей чувство самостоятельности и активности. </vt:lpstr>
      <vt:lpstr>Модуль «Мой профессиональный выбор» </vt:lpstr>
      <vt:lpstr>Презентация PowerPoint</vt:lpstr>
      <vt:lpstr> Модуль «Радуга интересов»  </vt:lpstr>
      <vt:lpstr>Модуль «Страна Знаний» </vt:lpstr>
      <vt:lpstr>Модуль «Мы вместе»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HomeGroupUser$</dc:creator>
  <cp:lastModifiedBy>User</cp:lastModifiedBy>
  <cp:revision>263</cp:revision>
  <cp:lastPrinted>2021-04-09T06:04:08Z</cp:lastPrinted>
  <dcterms:created xsi:type="dcterms:W3CDTF">2021-04-02T04:30:08Z</dcterms:created>
  <dcterms:modified xsi:type="dcterms:W3CDTF">2021-04-09T09:07:30Z</dcterms:modified>
</cp:coreProperties>
</file>