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8"/>
  </p:notesMasterIdLst>
  <p:sldIdLst>
    <p:sldId id="265" r:id="rId2"/>
    <p:sldId id="257" r:id="rId3"/>
    <p:sldId id="258" r:id="rId4"/>
    <p:sldId id="259" r:id="rId5"/>
    <p:sldId id="263" r:id="rId6"/>
    <p:sldId id="264" r:id="rId7"/>
  </p:sldIdLst>
  <p:sldSz cx="9144000" cy="6858000" type="screen4x3"/>
  <p:notesSz cx="7092950" cy="102219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3400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17963" y="0"/>
            <a:ext cx="3073400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A85CD2-DDBF-4D05-8602-771D802FD06E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1750" cy="38338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613" y="4856163"/>
            <a:ext cx="5673725" cy="4598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09150"/>
            <a:ext cx="3073400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17963" y="9709150"/>
            <a:ext cx="3073400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847E53-E13F-4E42-AD6B-9B79CA3716F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4639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7ECDD-CFD4-4087-8111-6F17E20BA0DF}" type="datetimeFigureOut">
              <a:rPr lang="ru-RU" smtClean="0"/>
              <a:pPr/>
              <a:t>07.10.2022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033243-047C-42D3-BE2F-A64D3E64C0C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2616" y="620688"/>
            <a:ext cx="81387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Мое лучшее мероприятие</a:t>
            </a:r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8301" y="2563723"/>
            <a:ext cx="75873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dirty="0" smtClean="0"/>
              <a:t>Комплекс физкультурно-оздоровительных мероприятий</a:t>
            </a:r>
          </a:p>
          <a:p>
            <a:pPr algn="ctr"/>
            <a:r>
              <a:rPr lang="ru-RU" sz="2400" dirty="0" smtClean="0"/>
              <a:t>«Гимнастика после сна»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46111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347864" y="2276872"/>
            <a:ext cx="2520280" cy="187220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DeflateInflateDeflate">
              <a:avLst>
                <a:gd name="adj" fmla="val 22469"/>
              </a:avLst>
            </a:prstTxWarp>
          </a:bodyPr>
          <a:lstStyle/>
          <a:p>
            <a:pPr algn="ctr"/>
            <a:r>
              <a:rPr lang="ru-RU" sz="2000" b="1" i="1" dirty="0" smtClean="0">
                <a:solidFill>
                  <a:schemeClr val="tx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Гимнастика</a:t>
            </a:r>
          </a:p>
          <a:p>
            <a:pPr algn="ctr"/>
            <a:r>
              <a:rPr lang="ru-RU" sz="2000" b="1" i="1" dirty="0" smtClean="0">
                <a:solidFill>
                  <a:schemeClr val="tx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после</a:t>
            </a:r>
          </a:p>
          <a:p>
            <a:pPr algn="ctr"/>
            <a:r>
              <a:rPr lang="ru-RU" sz="2000" b="1" i="1" dirty="0" smtClean="0">
                <a:solidFill>
                  <a:schemeClr val="tx2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сна</a:t>
            </a:r>
            <a:endParaRPr lang="ru-RU" sz="2000" b="1" i="1" dirty="0">
              <a:solidFill>
                <a:schemeClr val="tx2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5364088" y="3789040"/>
            <a:ext cx="432048" cy="36004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Овал 4"/>
          <p:cNvSpPr/>
          <p:nvPr/>
        </p:nvSpPr>
        <p:spPr>
          <a:xfrm>
            <a:off x="5724128" y="3933056"/>
            <a:ext cx="1512168" cy="986408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ОЗДОРОВИТЕЛЬНЫЕ ЗАДАЧИ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 flipV="1">
            <a:off x="4644008" y="1988840"/>
            <a:ext cx="0" cy="432048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Овал 12"/>
          <p:cNvSpPr/>
          <p:nvPr/>
        </p:nvSpPr>
        <p:spPr>
          <a:xfrm>
            <a:off x="3707904" y="1052736"/>
            <a:ext cx="1872208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ОБРАЗОВАТЕЛЬНЫЕ ЗАДАЧИ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3275856" y="3717032"/>
            <a:ext cx="432048" cy="28803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1979712" y="3933056"/>
            <a:ext cx="1634480" cy="1008112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ВОСПИТАТЕЛЬНЫЕ ЗАДАЧИ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 стрелкой 21"/>
          <p:cNvCxnSpPr/>
          <p:nvPr/>
        </p:nvCxnSpPr>
        <p:spPr>
          <a:xfrm>
            <a:off x="6804248" y="4797152"/>
            <a:ext cx="367200" cy="45375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Овал 28"/>
          <p:cNvSpPr/>
          <p:nvPr/>
        </p:nvSpPr>
        <p:spPr>
          <a:xfrm>
            <a:off x="6660232" y="5085184"/>
            <a:ext cx="2339752" cy="16288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Укрепление опорно-двигательного аппарата и формирование</a:t>
            </a:r>
            <a:br>
              <a:rPr lang="ru-RU" sz="11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правильной осанки (т.е. удерживание рациональной позы во время всех видов деятельности). </a:t>
            </a:r>
            <a:endParaRPr lang="ru-RU" sz="1100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2" name="Прямая со стрелкой 31"/>
          <p:cNvCxnSpPr>
            <a:stCxn id="19" idx="1"/>
          </p:cNvCxnSpPr>
          <p:nvPr/>
        </p:nvCxnSpPr>
        <p:spPr>
          <a:xfrm flipH="1" flipV="1">
            <a:off x="1979712" y="3861048"/>
            <a:ext cx="239364" cy="21964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19" idx="4"/>
          </p:cNvCxnSpPr>
          <p:nvPr/>
        </p:nvCxnSpPr>
        <p:spPr>
          <a:xfrm flipH="1">
            <a:off x="2483768" y="4941168"/>
            <a:ext cx="313184" cy="36004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Овал 36"/>
          <p:cNvSpPr/>
          <p:nvPr/>
        </p:nvSpPr>
        <p:spPr>
          <a:xfrm>
            <a:off x="611560" y="5157192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Содействие умственному, нравственному, эстетическому и трудовому воспитанию.</a:t>
            </a:r>
            <a:endParaRPr lang="ru-RU" sz="1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0" name="Прямая со стрелкой 39"/>
          <p:cNvCxnSpPr>
            <a:stCxn id="13" idx="0"/>
          </p:cNvCxnSpPr>
          <p:nvPr/>
        </p:nvCxnSpPr>
        <p:spPr>
          <a:xfrm flipV="1">
            <a:off x="4644008" y="836712"/>
            <a:ext cx="1080120" cy="216024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5724128" y="116632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основных жизненно важных двигательных умений и навыков.</a:t>
            </a:r>
            <a:endParaRPr lang="ru-RU" sz="1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1331640" y="116632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Формирование устойчивого интереса к занятиям физической культурой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Прямая со стрелкой 44"/>
          <p:cNvCxnSpPr>
            <a:stCxn id="13" idx="0"/>
          </p:cNvCxnSpPr>
          <p:nvPr/>
        </p:nvCxnSpPr>
        <p:spPr>
          <a:xfrm flipH="1" flipV="1">
            <a:off x="3707904" y="764704"/>
            <a:ext cx="936104" cy="28803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Овал 48"/>
          <p:cNvSpPr/>
          <p:nvPr/>
        </p:nvSpPr>
        <p:spPr>
          <a:xfrm>
            <a:off x="179512" y="2348880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Воспитание морально-волевых качеств (честности, решительности, смелости, настойчивости…)</a:t>
            </a:r>
            <a:endParaRPr lang="ru-RU" sz="1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1" name="Прямая со стрелкой 50"/>
          <p:cNvCxnSpPr>
            <a:stCxn id="5" idx="7"/>
          </p:cNvCxnSpPr>
          <p:nvPr/>
        </p:nvCxnSpPr>
        <p:spPr>
          <a:xfrm flipV="1">
            <a:off x="7014844" y="3861048"/>
            <a:ext cx="367200" cy="453600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Овал 52"/>
          <p:cNvSpPr/>
          <p:nvPr/>
        </p:nvSpPr>
        <p:spPr>
          <a:xfrm>
            <a:off x="6804000" y="2420888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Повышение сопротивляемости организма влияниям внешней среды путем его закаливания. </a:t>
            </a:r>
            <a:endParaRPr lang="ru-RU" sz="140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6" name="Прямая со стрелкой 55"/>
          <p:cNvCxnSpPr>
            <a:stCxn id="5" idx="3"/>
          </p:cNvCxnSpPr>
          <p:nvPr/>
        </p:nvCxnSpPr>
        <p:spPr>
          <a:xfrm flipH="1">
            <a:off x="5580112" y="4775008"/>
            <a:ext cx="365468" cy="454192"/>
          </a:xfrm>
          <a:prstGeom prst="straightConnector1">
            <a:avLst/>
          </a:prstGeom>
          <a:ln>
            <a:solidFill>
              <a:schemeClr val="tx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Овал 59"/>
          <p:cNvSpPr/>
          <p:nvPr/>
        </p:nvSpPr>
        <p:spPr>
          <a:xfrm>
            <a:off x="3923928" y="5230800"/>
            <a:ext cx="2340000" cy="1627200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Воспитание физических способностей (координационных, скоростных и выносливости). </a:t>
            </a:r>
            <a:endParaRPr lang="ru-RU" sz="1400" dirty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Дошкольный возраст охватывает период жизни от рождения до 7 лет. Именно в этот период осуществляются наиболее интенсивный рост и развитие важнейших систем организма и их функций, закладывается база для всестороннего развития физических и духовных способностей. Этот возраст наиболее благоприятен для закаливания организма, овладения элементарными жизненно необходимыми двигательными умениями, гигиеническими навыками и т.д.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Основой всестороннего развития ребенка в первые годы жизни является физическое воспитание. Организованные физкультурные занятия (в яслях, детских садах и семье), а также свободная двигательная деятельность, когда ребенок во время прогулок играет, прыгает, бегает и т.п., улучшают деятельность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, дыхательной и нервной систем, укрепляют опорно-двигательный аппарат, улучшают обмен веществ. Они повышают устойчивость ребенка к заболеваниям, мобилизуют защитные силы организма. Через двигательную деятельность ребенок познает мир, развиваются его психические процессы, воля, самостоятельность. Чем большим количеством разнообразных движений овладеет ребенок, тем шире возможности для развития ощущения, восприятия и других психических процессов, тем полноценнее осуществляется его развитие. 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Наиболее общими задачами для детей раннего и дошкольного возраста являются -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Оздоровительные задачи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Повышение сопротивляемости организма влияниям внешней среды путем его закаливания. С помощью разумно дозируемых оздоровительных факторов природы (солнечные, водные, воздушные процедуры) слабые защитные силы детского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организмасущественно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возрастают. При этом повышается сопротивляемость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простудным заболеваниям (ОРЗ, насморк, кашель и др.) и инфекционным болезням (ангина, корь, краснуха, грипп и др.).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Укрепление опорно-двигательного аппарата и формирование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правильной осанки (т.е. удерживание рациональной позы во время всех видов деятельности). Важно обращать внимание на укрепление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мышц стопы и голени с целью предупреждения плоскостопия, так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как оно может существенно ограничить двигательную активность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ребенка. Для гармоничного развития всех основных мышечных групп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необходимо предусматривать упражнения на обе стороны тела,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упражнять те группы мышц, которые в меньшей мере тренируются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повседневной жизни, упражнять слабые группы мышц.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Необходимо также с ранних лет создавать у ребенка представление о правильной осанке. Действенным средством предупреждения нарушений осанки: сутулости, асимметрии плеч и лопаток, а также сколиозов (заболеваний позвоночника, вызываемых слабостью мышц спины и длительным пребыванием тела в физиологически неудобных положениях) — являются физические упражнения.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Содействие повышению функциональных возможностей вегетативных органов. Активная двигательная деятельность ребенка способствует укреплению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сердечно-сосудистой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и дыхательной систем, улучшению обменных процессов в организме, оптимизации пищеварения и теплорегуляции, предупреждению застойных явлений и т.д.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Физическая культура, придавая естественному процессу становления форм и функций растущего организма оптимальный характер, создавая благоприятные для этого условия, содействует тем самым нормальному функционированию всех систем детского организма.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4. Воспитание физических способностей (координационных, скоростных и выносливости). В дошкольном возрасте процесс воспитания физических способностей не должен являться специально направленным по отношению к каждому из них. Наоборот, на основе принципа гармонического развития следует так подбирать средства, менять деятельность по содержанию и характеру и регулировать направленность двигательной активности, чтобы обеспечивалось комплексное воспитание всех физических способностей.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Образовательные задачи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Формирование основных жизненно важных двигательных умений и навыков.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дошкольном возрасте вследствие высокой пластичности нервной системы довольно легко и быстро усваивают новые формы движений. Формирование двигательных умений осуществляется параллельно с физическим развитием: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первому году жизни ребенка необходимо научить ходить;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третьему году жизни ребенок должен освоить ходьбу, бег, лазание;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четвертому году формируют навыки метания различных предметов, спрыгивания с высоты, ловли предмета, катания на трехколесном велосипеде; 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к пятому-шестому годам ребенок должен уметь выполнять большинство двигательных умений и навыков, встречающихся в быту и жизни: бегать, плавать, ходить на лыжах, прыгать, лазать по лесенке вверх, переползать через преграды и т.п.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Формирование устойчивого интереса к занятиям физической культурой.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Детский возраст является наиболее благоприятным для формирования устойчивого интереса к занятиям физическими упражнениями. Но при этом необходимо соблюдать ряд условий.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Прежде всего необходимо обеспечить посильность заданий, успешное выполнение которых будет стимулировать детей на более высокую активность. Постоянная оценка выполненных заданий, внимание и поощрение будут способствовать выработке положительной мотивации к систематическим занятиям физическими упражнениями.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В процессе занятий необходимо сообщать детям элементарные физкультурные знания, развивая их интеллектуальные способности. Это позволит расширить их познавательные возможности и умственный кругозор.</a:t>
            </a:r>
          </a:p>
          <a:p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Воспитательные задачи</a:t>
            </a:r>
            <a:endParaRPr lang="ru-RU" sz="1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Воспитание морально-волевых качеств (честности, решительности, смелости, настойчивости и др.).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Содействие умственному, нравственному, эстетическому и трудовому воспитанию.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Оздоровительные, образовательные и воспитательные задачи, хотя и являются относительно самостоятельными, на самом деле теснейшим образом взаимосвязаны, а поэтому и решаться должны в обязательном единстве, в комплексе. Только в этом случае ребенок приобретает необходимую базу для дальнейшего всестороннего, не только физического, но и духовного развития.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684584" y="260648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66602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Оборудование: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Аудиозапись со спокойной музыкой, массажный коврик «радужная дорожка».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476672"/>
            <a:ext cx="9144000" cy="67351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Проведение режимного момента:</a:t>
            </a:r>
          </a:p>
          <a:p>
            <a:pPr marL="342900" indent="-342900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ts val="1400"/>
              </a:lnSpc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1.Пробуждение.</a:t>
            </a:r>
          </a:p>
          <a:p>
            <a:pPr marL="342900" indent="-342900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Тихо включается аудиозапись со спокойной музыкой, она играет на протяжение всей гимнастики, воспитатель спокойным голосом объявляет детям «Подъём»:</a:t>
            </a:r>
          </a:p>
          <a:p>
            <a:pPr marL="342900" indent="-342900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«Паучки и жучки просыпаются, из своих одеял выбираются.»</a:t>
            </a:r>
          </a:p>
          <a:p>
            <a:pPr marL="342900" indent="-342900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lnSpc>
                <a:spcPts val="1400"/>
              </a:lnSpc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Комплекс гимнастики пробуждения «И жучок, и паучок».</a:t>
            </a:r>
          </a:p>
          <a:p>
            <a:pPr marL="342900" indent="-342900">
              <a:lnSpc>
                <a:spcPts val="1400"/>
              </a:lnSpc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 кровати:</a:t>
            </a:r>
          </a:p>
          <a:p>
            <a:pPr marL="800100" lvl="1" indent="-342900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1. Гимнастика для глаз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«Глазки открываются – глазки закрываются»</a:t>
            </a: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И.п. – лёжа на спине, руки и ноги произвольно: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«Раз» – глазки закрываем,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«два» – глазки открываем (И.п.),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«Три» – глазки закрываем,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«Четыре» - И.п. (4 раза, темп медленный).</a:t>
            </a: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 Повороты туловища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«Жучок-паучок, покажи свой бочёк»</a:t>
            </a: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И.п. – лёжа на спине, руки и ноги произвольно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«раз» – поворот на левый бок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«два» - И.п.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«три» – поворот на правый бок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На «четыре» - И.п. (4 раза, темп медленный)</a:t>
            </a: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3. Поднимание рук и ног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«На паутинку»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И.п. – лёжа на спине, руки вдоль туловища, ноги произвольно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«раз» - поднять руки и ноги, сделать произвольные движения в воздухе</a:t>
            </a:r>
          </a:p>
          <a:p>
            <a:pPr lvl="1">
              <a:lnSpc>
                <a:spcPts val="14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 « два» – И.п. (4 раза, темп медленный)</a:t>
            </a:r>
          </a:p>
          <a:p>
            <a:pPr lvl="1">
              <a:lnSpc>
                <a:spcPts val="1400"/>
              </a:lnSpc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ts val="1400"/>
              </a:lnSpc>
            </a:pP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9" descr="D:\Наташина папка\д-с\фотографии\DSCN3793.JPG"/>
          <p:cNvPicPr>
            <a:picLocks noChangeAspect="1" noChangeArrowheads="1"/>
          </p:cNvPicPr>
          <p:nvPr/>
        </p:nvPicPr>
        <p:blipFill>
          <a:blip r:embed="rId2" cstate="print"/>
          <a:srcRect b="15385"/>
          <a:stretch>
            <a:fillRect/>
          </a:stretch>
        </p:blipFill>
        <p:spPr bwMode="auto">
          <a:xfrm>
            <a:off x="6732240" y="1772816"/>
            <a:ext cx="2195736" cy="1800200"/>
          </a:xfrm>
          <a:prstGeom prst="rect">
            <a:avLst/>
          </a:prstGeom>
          <a:noFill/>
        </p:spPr>
      </p:pic>
      <p:pic>
        <p:nvPicPr>
          <p:cNvPr id="11" name="Picture 22" descr="D:\Наташина папка\д-с\фотографии\DSCN3798.JPG"/>
          <p:cNvPicPr>
            <a:picLocks noChangeAspect="1" noChangeArrowheads="1"/>
          </p:cNvPicPr>
          <p:nvPr/>
        </p:nvPicPr>
        <p:blipFill>
          <a:blip r:embed="rId3" cstate="print"/>
          <a:srcRect l="41270" t="38022" b="12648"/>
          <a:stretch>
            <a:fillRect/>
          </a:stretch>
        </p:blipFill>
        <p:spPr bwMode="auto">
          <a:xfrm>
            <a:off x="4283968" y="3789040"/>
            <a:ext cx="2232248" cy="1800200"/>
          </a:xfrm>
          <a:prstGeom prst="rect">
            <a:avLst/>
          </a:prstGeom>
          <a:noFill/>
        </p:spPr>
      </p:pic>
      <p:pic>
        <p:nvPicPr>
          <p:cNvPr id="12" name="Picture 16" descr="D:\Наташина папка\д-с\фотографии\DSCN3795.JPG"/>
          <p:cNvPicPr>
            <a:picLocks noChangeAspect="1" noChangeArrowheads="1"/>
          </p:cNvPicPr>
          <p:nvPr/>
        </p:nvPicPr>
        <p:blipFill>
          <a:blip r:embed="rId4" cstate="print"/>
          <a:srcRect l="17939" t="30533" r="18806" b="13344"/>
          <a:stretch>
            <a:fillRect/>
          </a:stretch>
        </p:blipFill>
        <p:spPr bwMode="auto">
          <a:xfrm>
            <a:off x="6732240" y="5079895"/>
            <a:ext cx="2195736" cy="17781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H="1">
            <a:off x="0" y="116632"/>
            <a:ext cx="5184576" cy="1296144"/>
          </a:xfrm>
        </p:spPr>
        <p:txBody>
          <a:bodyPr>
            <a:normAutofit/>
          </a:bodyPr>
          <a:lstStyle/>
          <a:p>
            <a:pPr algn="l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4. Профилактика плоскостопия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«Разошлись все жучки, разбрелись паучки»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Ходьба босиком по радужной дорожке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7" descr="D:\Наташина папка\д-с\фотографии\DSCN3730.JPG"/>
          <p:cNvPicPr>
            <a:picLocks noChangeAspect="1" noChangeArrowheads="1"/>
          </p:cNvPicPr>
          <p:nvPr/>
        </p:nvPicPr>
        <p:blipFill>
          <a:blip r:embed="rId2" cstate="print"/>
          <a:srcRect t="4922" b="13583"/>
          <a:stretch>
            <a:fillRect/>
          </a:stretch>
        </p:blipFill>
        <p:spPr bwMode="auto">
          <a:xfrm>
            <a:off x="827584" y="1403327"/>
            <a:ext cx="2160000" cy="18001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491</TotalTime>
  <Words>1003</Words>
  <Application>Microsoft Office PowerPoint</Application>
  <PresentationFormat>Экран (4:3)</PresentationFormat>
  <Paragraphs>77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 Профилактика плоскостопия   «Разошлись все жучки, разбрелись паучки»    Ходьба босиком по радужной дорожке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Богдан</dc:creator>
  <cp:lastModifiedBy>МБДОУ3</cp:lastModifiedBy>
  <cp:revision>36</cp:revision>
  <dcterms:created xsi:type="dcterms:W3CDTF">2016-03-07T10:28:02Z</dcterms:created>
  <dcterms:modified xsi:type="dcterms:W3CDTF">2022-10-07T06:21:36Z</dcterms:modified>
</cp:coreProperties>
</file>