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58" r:id="rId3"/>
    <p:sldId id="264" r:id="rId4"/>
    <p:sldId id="266" r:id="rId5"/>
    <p:sldId id="259" r:id="rId6"/>
    <p:sldId id="265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8686"/>
    <a:srgbClr val="46C5FA"/>
    <a:srgbClr val="960DCD"/>
    <a:srgbClr val="F96900"/>
    <a:srgbClr val="582630"/>
    <a:srgbClr val="BF4E30"/>
    <a:srgbClr val="EBF8FE"/>
    <a:srgbClr val="CAEEFE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A2609E-C5ED-4343-B22B-584CC746D048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115163-BB51-435A-B53A-E3BCAAD402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881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683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92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546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479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739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20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69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613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31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11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796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AEEFE"/>
            </a:gs>
            <a:gs pos="50000">
              <a:srgbClr val="EBF8FE"/>
            </a:gs>
            <a:gs pos="100000">
              <a:srgbClr val="FEFEFE">
                <a:lumMod val="100000"/>
              </a:srgbClr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3F4D0-CCFD-4FB8-8463-BD3932BCC5CE}" type="datetimeFigureOut">
              <a:rPr lang="ru-RU" smtClean="0"/>
              <a:t>10.02.2026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ED98B-01D9-4D7A-A85C-D9D9609B3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692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97896" y="276152"/>
            <a:ext cx="100743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960DCD"/>
                </a:solidFill>
                <a:latin typeface="Arial Black" panose="020B0A04020102020204" pitchFamily="34" charset="0"/>
              </a:rPr>
              <a:t>Сюжетно-ролевая игра как эффективный метод обучения детей правилам безопасности дорожного движения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752795" y="4776129"/>
            <a:ext cx="61488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Маркина Юлия Александровна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МБДОУ детский сад «Маленькая страна»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752795" y="5664126"/>
            <a:ext cx="4759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Липецкий муниципальный округ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8686800" y="5257799"/>
            <a:ext cx="3505200" cy="1600201"/>
            <a:chOff x="8686800" y="5257799"/>
            <a:chExt cx="5902956" cy="1600201"/>
          </a:xfrm>
        </p:grpSpPr>
        <p:sp>
          <p:nvSpPr>
            <p:cNvPr id="20" name="Прямоугольник 19"/>
            <p:cNvSpPr/>
            <p:nvPr/>
          </p:nvSpPr>
          <p:spPr>
            <a:xfrm rot="5400000" flipH="1" flipV="1">
              <a:off x="10981226" y="3738422"/>
              <a:ext cx="825152" cy="5414004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 20"/>
            <p:cNvSpPr/>
            <p:nvPr/>
          </p:nvSpPr>
          <p:spPr>
            <a:xfrm rot="5400000" flipH="1" flipV="1">
              <a:off x="11648348" y="3794848"/>
              <a:ext cx="829312" cy="4453502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2" name="Прямоугольник 21"/>
            <p:cNvSpPr/>
            <p:nvPr/>
          </p:nvSpPr>
          <p:spPr>
            <a:xfrm rot="5400000" flipH="1" flipV="1">
              <a:off x="12369581" y="3815943"/>
              <a:ext cx="778319" cy="3662031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022A8F6-40A3-4F51-B244-7D12CAECDF7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4" t="14566" r="7177" b="28690"/>
          <a:stretch/>
        </p:blipFill>
        <p:spPr>
          <a:xfrm>
            <a:off x="1297896" y="3692472"/>
            <a:ext cx="2953472" cy="2861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9593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45085" y="1382443"/>
            <a:ext cx="895526" cy="5486400"/>
          </a:xfrm>
          <a:prstGeom prst="rect">
            <a:avLst/>
          </a:prstGeom>
          <a:solidFill>
            <a:srgbClr val="46C5FA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83772" y="2344637"/>
            <a:ext cx="900041" cy="4513055"/>
          </a:xfrm>
          <a:prstGeom prst="rect">
            <a:avLst/>
          </a:prstGeom>
          <a:solidFill>
            <a:srgbClr val="960DCD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377801" y="3146692"/>
            <a:ext cx="844699" cy="3711000"/>
          </a:xfrm>
          <a:prstGeom prst="rect">
            <a:avLst/>
          </a:prstGeom>
          <a:solidFill>
            <a:srgbClr val="46C5FA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B52C34C-3231-49F8-BB28-FA045EB89C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010" y="2700822"/>
            <a:ext cx="4948001" cy="371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A921DDA-44D0-4DE2-9520-AE0860514074}"/>
              </a:ext>
            </a:extLst>
          </p:cNvPr>
          <p:cNvSpPr/>
          <p:nvPr/>
        </p:nvSpPr>
        <p:spPr>
          <a:xfrm>
            <a:off x="2330604" y="953923"/>
            <a:ext cx="4337825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изучения правил дорожного движения в дошкольном возрасте неоспорима.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как сделать так, чтобы эти  маленькие исследователи с самого раннего возраста знали и соблюдали правила дорожного движения? 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485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709660" y="5257799"/>
            <a:ext cx="3437255" cy="1600201"/>
            <a:chOff x="8686800" y="5257799"/>
            <a:chExt cx="5902956" cy="1600201"/>
          </a:xfrm>
        </p:grpSpPr>
        <p:sp>
          <p:nvSpPr>
            <p:cNvPr id="3" name="Прямоугольник 2"/>
            <p:cNvSpPr/>
            <p:nvPr/>
          </p:nvSpPr>
          <p:spPr>
            <a:xfrm rot="5400000" flipH="1" flipV="1">
              <a:off x="10981226" y="3738422"/>
              <a:ext cx="825152" cy="5414004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 rot="5400000" flipH="1" flipV="1">
              <a:off x="11648348" y="3794848"/>
              <a:ext cx="829312" cy="4453502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 rot="5400000" flipH="1" flipV="1">
              <a:off x="12369581" y="3815943"/>
              <a:ext cx="778319" cy="3662031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45085" y="1371292"/>
            <a:ext cx="2177415" cy="5486400"/>
            <a:chOff x="45085" y="1460500"/>
            <a:chExt cx="2177415" cy="54864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85" y="1460500"/>
              <a:ext cx="895526" cy="54864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3772" y="2433845"/>
              <a:ext cx="900041" cy="4513055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377801" y="3235900"/>
              <a:ext cx="844699" cy="37110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B01FA42-6709-4827-A6DE-EB3365A1316B}"/>
              </a:ext>
            </a:extLst>
          </p:cNvPr>
          <p:cNvSpPr/>
          <p:nvPr/>
        </p:nvSpPr>
        <p:spPr>
          <a:xfrm>
            <a:off x="2052436" y="961124"/>
            <a:ext cx="381108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 прост – превратить обучение в увлекательное приключение!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- ролевая игра позволяет смоделировать реальные ситуации, с которыми ребенок может столкнуться на улице.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39DB0C1-90F5-4D7C-840F-603ADF3115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604" y="961124"/>
            <a:ext cx="2461599" cy="4371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096A15B-D857-45F0-8085-89C2B17CD4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40" b="16260"/>
          <a:stretch/>
        </p:blipFill>
        <p:spPr>
          <a:xfrm>
            <a:off x="8134522" y="3666923"/>
            <a:ext cx="3939548" cy="3083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0E78A59-BE19-47A6-8B51-2F4A449EF9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3" b="18301"/>
          <a:stretch/>
        </p:blipFill>
        <p:spPr>
          <a:xfrm>
            <a:off x="8580368" y="183811"/>
            <a:ext cx="3437205" cy="3334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6553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709660" y="5257799"/>
            <a:ext cx="3437255" cy="1600201"/>
            <a:chOff x="8686800" y="5257799"/>
            <a:chExt cx="5902956" cy="1600201"/>
          </a:xfrm>
        </p:grpSpPr>
        <p:sp>
          <p:nvSpPr>
            <p:cNvPr id="3" name="Прямоугольник 2"/>
            <p:cNvSpPr/>
            <p:nvPr/>
          </p:nvSpPr>
          <p:spPr>
            <a:xfrm rot="5400000" flipH="1" flipV="1">
              <a:off x="10981226" y="3738422"/>
              <a:ext cx="825152" cy="5414004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 rot="5400000" flipH="1" flipV="1">
              <a:off x="11648348" y="3794848"/>
              <a:ext cx="829312" cy="4453502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 rot="5400000" flipH="1" flipV="1">
              <a:off x="12369581" y="3815943"/>
              <a:ext cx="778319" cy="3662031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45085" y="1371292"/>
            <a:ext cx="2177415" cy="5486400"/>
            <a:chOff x="45085" y="1460500"/>
            <a:chExt cx="2177415" cy="54864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85" y="1460500"/>
              <a:ext cx="895526" cy="54864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3772" y="2433845"/>
              <a:ext cx="900041" cy="4513055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377801" y="3235900"/>
              <a:ext cx="844699" cy="37110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B01FA42-6709-4827-A6DE-EB3365A1316B}"/>
              </a:ext>
            </a:extLst>
          </p:cNvPr>
          <p:cNvSpPr/>
          <p:nvPr/>
        </p:nvSpPr>
        <p:spPr>
          <a:xfrm>
            <a:off x="2021003" y="558614"/>
            <a:ext cx="371072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Представьте: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перевоплотившись в водителей, пешеходов и регулировщиков, учатся ориентироваться в дорожной обстановке, понимать сигналы светофора, различать дорожные знаки и правильно переходить дорогу.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2AC8D2A-EF79-419D-A54E-7E000CBB35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"/>
                    </a14:imgEffect>
                    <a14:imgEffect>
                      <a14:saturation sat="139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335" b="13085"/>
          <a:stretch/>
        </p:blipFill>
        <p:spPr>
          <a:xfrm>
            <a:off x="5801742" y="68739"/>
            <a:ext cx="3573775" cy="3029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4578829-70B1-40F2-81ED-1747B7A5A7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3" r="6614"/>
          <a:stretch/>
        </p:blipFill>
        <p:spPr>
          <a:xfrm rot="5400000">
            <a:off x="5870973" y="3187305"/>
            <a:ext cx="3502940" cy="3573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ADAF5BE-2BC4-473F-9972-7789E715E8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330" y="1481382"/>
            <a:ext cx="2701383" cy="3601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938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709660" y="5257799"/>
            <a:ext cx="3437255" cy="1600201"/>
            <a:chOff x="8686800" y="5257799"/>
            <a:chExt cx="5902956" cy="1600201"/>
          </a:xfrm>
        </p:grpSpPr>
        <p:sp>
          <p:nvSpPr>
            <p:cNvPr id="3" name="Прямоугольник 2"/>
            <p:cNvSpPr/>
            <p:nvPr/>
          </p:nvSpPr>
          <p:spPr>
            <a:xfrm rot="5400000" flipH="1" flipV="1">
              <a:off x="10981226" y="3738422"/>
              <a:ext cx="825152" cy="5414004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 rot="5400000" flipH="1" flipV="1">
              <a:off x="11648348" y="3794848"/>
              <a:ext cx="829312" cy="4453502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 rot="5400000" flipH="1" flipV="1">
              <a:off x="12369581" y="3815943"/>
              <a:ext cx="778319" cy="3662031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45085" y="1371600"/>
            <a:ext cx="2177415" cy="5486400"/>
            <a:chOff x="45085" y="1460500"/>
            <a:chExt cx="2177415" cy="54864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85" y="1460500"/>
              <a:ext cx="895526" cy="54864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3772" y="2433845"/>
              <a:ext cx="900041" cy="4513055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377801" y="3235900"/>
              <a:ext cx="844699" cy="37110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36A415D-CC23-4F92-83BD-F01CA80554DA}"/>
              </a:ext>
            </a:extLst>
          </p:cNvPr>
          <p:cNvSpPr/>
          <p:nvPr/>
        </p:nvSpPr>
        <p:spPr>
          <a:xfrm>
            <a:off x="1377801" y="562178"/>
            <a:ext cx="41721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Дошкольники познают мир через игру. Они учатся подражая, экспериментируя и проживая разные роли.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D5A0CAD-96BA-4221-9678-3FA88BD8D2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71" y="323590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031F8C9-F786-441C-A819-2E6C15029B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869" y="238152"/>
            <a:ext cx="2886358" cy="4381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08C3992-F21D-4218-801A-31AAE54DCF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278" r="12421" b="4389"/>
          <a:stretch/>
        </p:blipFill>
        <p:spPr>
          <a:xfrm>
            <a:off x="6045997" y="3418155"/>
            <a:ext cx="2900618" cy="3238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EBBF7C9-0104-45B6-B9C9-C2B7C5C8D1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495" y="632177"/>
            <a:ext cx="3214165" cy="2410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2068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709660" y="5257799"/>
            <a:ext cx="3437255" cy="1600201"/>
            <a:chOff x="8686800" y="5257799"/>
            <a:chExt cx="5902956" cy="1600201"/>
          </a:xfrm>
        </p:grpSpPr>
        <p:sp>
          <p:nvSpPr>
            <p:cNvPr id="3" name="Прямоугольник 2"/>
            <p:cNvSpPr/>
            <p:nvPr/>
          </p:nvSpPr>
          <p:spPr>
            <a:xfrm rot="5400000" flipH="1" flipV="1">
              <a:off x="10981226" y="3738422"/>
              <a:ext cx="825152" cy="5414004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 rot="5400000" flipH="1" flipV="1">
              <a:off x="11648348" y="3794848"/>
              <a:ext cx="829312" cy="4453502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 rot="5400000" flipH="1" flipV="1">
              <a:off x="12369581" y="3815943"/>
              <a:ext cx="778319" cy="3662031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45085" y="1382443"/>
            <a:ext cx="2177415" cy="5486400"/>
            <a:chOff x="45085" y="1460500"/>
            <a:chExt cx="2177415" cy="54864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85" y="1460500"/>
              <a:ext cx="895526" cy="54864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3772" y="2433845"/>
              <a:ext cx="900041" cy="4513055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377801" y="3235900"/>
              <a:ext cx="844699" cy="37110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36A415D-CC23-4F92-83BD-F01CA80554DA}"/>
              </a:ext>
            </a:extLst>
          </p:cNvPr>
          <p:cNvSpPr/>
          <p:nvPr/>
        </p:nvSpPr>
        <p:spPr>
          <a:xfrm>
            <a:off x="940610" y="337115"/>
            <a:ext cx="60289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нашем детском саду имеется современная инфраструктура для изучения и закрепления знаний правил дорожного движения в разное время года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B7476AE-8D3D-4792-88CF-84BF37A1DB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5"/>
          <a:stretch/>
        </p:blipFill>
        <p:spPr>
          <a:xfrm>
            <a:off x="7111637" y="154408"/>
            <a:ext cx="4905194" cy="3059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EE0E38D-D464-49F3-8171-3D68069583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7856" y="3178855"/>
            <a:ext cx="2759359" cy="3679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D1C2069-0360-4E76-8CFB-3CF8B15D45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77" b="13083"/>
          <a:stretch/>
        </p:blipFill>
        <p:spPr>
          <a:xfrm>
            <a:off x="4590112" y="3178855"/>
            <a:ext cx="4398147" cy="3679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6CDD152-C646-40F6-BDCA-6413DE56AF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5064"/>
          <a:stretch/>
        </p:blipFill>
        <p:spPr>
          <a:xfrm>
            <a:off x="219773" y="2575858"/>
            <a:ext cx="4213610" cy="3031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" descr="C:\Users\admin\Downloads\1000152388.jpg">
            <a:extLst>
              <a:ext uri="{FF2B5EF4-FFF2-40B4-BE49-F238E27FC236}">
                <a16:creationId xmlns:a16="http://schemas.microsoft.com/office/drawing/2014/main" id="{0000B438-0D7F-440D-B990-B928F1FC4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684" y="4690372"/>
            <a:ext cx="2026256" cy="2307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925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709660" y="5257799"/>
            <a:ext cx="3437255" cy="1600201"/>
            <a:chOff x="8686800" y="5257799"/>
            <a:chExt cx="5902956" cy="1600201"/>
          </a:xfrm>
        </p:grpSpPr>
        <p:sp>
          <p:nvSpPr>
            <p:cNvPr id="3" name="Прямоугольник 2"/>
            <p:cNvSpPr/>
            <p:nvPr/>
          </p:nvSpPr>
          <p:spPr>
            <a:xfrm rot="5400000" flipH="1" flipV="1">
              <a:off x="10981226" y="3738422"/>
              <a:ext cx="825152" cy="5414004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 rot="5400000" flipH="1" flipV="1">
              <a:off x="11648348" y="3794848"/>
              <a:ext cx="829312" cy="4453502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 rot="5400000" flipH="1" flipV="1">
              <a:off x="12369581" y="3815943"/>
              <a:ext cx="778319" cy="3662031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45085" y="1360141"/>
            <a:ext cx="2177415" cy="5486400"/>
            <a:chOff x="45085" y="1460500"/>
            <a:chExt cx="2177415" cy="54864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85" y="1460500"/>
              <a:ext cx="895526" cy="54864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3772" y="2433845"/>
              <a:ext cx="900041" cy="4513055"/>
            </a:xfrm>
            <a:prstGeom prst="rect">
              <a:avLst/>
            </a:prstGeom>
            <a:solidFill>
              <a:srgbClr val="960DCD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377801" y="3235900"/>
              <a:ext cx="844699" cy="3711000"/>
            </a:xfrm>
            <a:prstGeom prst="rect">
              <a:avLst/>
            </a:prstGeom>
            <a:solidFill>
              <a:srgbClr val="46C5FA">
                <a:alpha val="2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D9D7632-4C45-4C24-BD1A-78453F555732}"/>
              </a:ext>
            </a:extLst>
          </p:cNvPr>
          <p:cNvSpPr/>
          <p:nvPr/>
        </p:nvSpPr>
        <p:spPr>
          <a:xfrm>
            <a:off x="1739273" y="677311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Систематическое и грамотное использование сюжетно- ролевой игры  - это не дополнительная опция, а приоритетный и самый эффективный метод в моей работе.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доказывает свою результативность там, где традиционные методы часто бессильны: в мотивации, глубоком усвоении социальных норм и раскрытии внутреннего мира ребенка.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профессиональная позиция: сделать игру осознанным стержнем образовательного процесса – значит создать условия для по-настоящему полноценного и радостного детства!</a:t>
            </a:r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E92AFAE-3E75-4C5D-AD47-AA16CF331B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06"/>
          <a:stretch/>
        </p:blipFill>
        <p:spPr>
          <a:xfrm>
            <a:off x="8633936" y="364039"/>
            <a:ext cx="3487418" cy="3286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13681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214</Words>
  <Application>Microsoft Office PowerPoint</Application>
  <PresentationFormat>Широкоэкранный</PresentationFormat>
  <Paragraphs>15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test</dc:creator>
  <cp:lastModifiedBy>admin</cp:lastModifiedBy>
  <cp:revision>29</cp:revision>
  <dcterms:created xsi:type="dcterms:W3CDTF">2022-12-19T05:59:54Z</dcterms:created>
  <dcterms:modified xsi:type="dcterms:W3CDTF">2026-02-10T07:52:23Z</dcterms:modified>
</cp:coreProperties>
</file>