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6" r:id="rId2"/>
    <p:sldId id="279" r:id="rId3"/>
    <p:sldId id="259" r:id="rId4"/>
    <p:sldId id="265" r:id="rId5"/>
    <p:sldId id="267" r:id="rId6"/>
    <p:sldId id="263" r:id="rId7"/>
    <p:sldId id="262" r:id="rId8"/>
    <p:sldId id="272" r:id="rId9"/>
    <p:sldId id="273" r:id="rId10"/>
    <p:sldId id="274" r:id="rId11"/>
    <p:sldId id="275" r:id="rId12"/>
    <p:sldId id="276" r:id="rId13"/>
    <p:sldId id="277" r:id="rId14"/>
    <p:sldId id="268" r:id="rId15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74" userDrawn="1">
          <p15:clr>
            <a:srgbClr val="A4A3A4"/>
          </p15:clr>
        </p15:guide>
        <p15:guide id="2" pos="286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94" d="100"/>
          <a:sy n="94" d="100"/>
        </p:scale>
        <p:origin x="-108" y="-150"/>
      </p:cViewPr>
      <p:guideLst>
        <p:guide orient="horz" pos="2174"/>
        <p:guide pos="2867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tags" Target="tags/tag1.xml" /><Relationship Id="rId17" Type="http://schemas.openxmlformats.org/officeDocument/2006/relationships/presProps" Target="presProps.xml" /><Relationship Id="rId18" Type="http://schemas.openxmlformats.org/officeDocument/2006/relationships/viewProps" Target="viewProps.xml" /><Relationship Id="rId19" Type="http://schemas.openxmlformats.org/officeDocument/2006/relationships/theme" Target="theme/theme1.xml" /><Relationship Id="rId2" Type="http://schemas.openxmlformats.org/officeDocument/2006/relationships/slide" Target="slides/slide1.xml" /><Relationship Id="rId20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defPPr/>
          </a:lstStyle>
          <a:p>
            <a:pPr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/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B4C71EC6-210F-42DE-9C53-41977AD35B3D}" type="datetimeFigureOut">
              <a:rPr lang="ru-RU" smtClean="0"/>
              <a:pPr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B19B0651-EE4F-4900-A07F-96A6BFA9D0F0}" type="slidenum">
              <a:rPr lang="ru-RU" smtClean="0"/>
              <a:pPr/>
              <a:t/>
            </a:fld>
            <a:endParaRPr lang="ru-RU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defPPr/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B4C71EC6-210F-42DE-9C53-41977AD35B3D}" type="datetimeFigureOut">
              <a:rPr lang="ru-RU" smtClean="0"/>
              <a:pPr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B19B0651-EE4F-4900-A07F-96A6BFA9D0F0}" type="slidenum">
              <a:rPr lang="ru-RU" smtClean="0"/>
              <a:pPr/>
              <a:t/>
            </a:fld>
            <a:endParaRPr lang="ru-RU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B4C71EC6-210F-42DE-9C53-41977AD35B3D}" type="datetimeFigureOut">
              <a:rPr lang="ru-RU" smtClean="0"/>
              <a:pPr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B19B0651-EE4F-4900-A07F-96A6BFA9D0F0}" type="slidenum">
              <a:rPr lang="ru-RU" smtClean="0"/>
              <a:pPr/>
              <a:t/>
            </a:fld>
            <a:endParaRPr lang="ru-RU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defPPr/>
          </a:lstStyle>
          <a:p>
            <a:pPr/>
            <a:fld id="{B4C71EC6-210F-42DE-9C53-41977AD35B3D}" type="datetimeFigureOut">
              <a:rPr lang="ru-RU" smtClean="0"/>
              <a:pPr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defPPr/>
          </a:lstStyle>
          <a:p>
            <a:pPr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defPPr/>
          </a:lstStyle>
          <a:p>
            <a:pPr/>
            <a:fld id="{B19B0651-EE4F-4900-A07F-96A6BFA9D0F0}" type="slidenum">
              <a:rPr lang="ru-RU" smtClean="0"/>
              <a:pPr/>
              <a:t/>
            </a:fld>
            <a:endParaRPr lang="ru-RU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image" Target="../media/image1.jpeg" /><Relationship Id="rId6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5">
            <a:lum/>
          </a:blip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/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/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B4C71EC6-210F-42DE-9C53-41977AD35B3D}" type="datetimeFigureOut">
              <a:rPr lang="ru-RU" smtClean="0"/>
              <a:pPr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/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/>
            <a:fld id="{B19B0651-EE4F-4900-A07F-96A6BFA9D0F0}" type="slidenum">
              <a:rPr lang="ru-RU" smtClean="0"/>
              <a:pPr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image" Target="../media/image9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Relationship Id="rId3" Type="http://schemas.openxmlformats.org/officeDocument/2006/relationships/image" Target="../media/image11.jpeg" /><Relationship Id="rId4" Type="http://schemas.openxmlformats.org/officeDocument/2006/relationships/image" Target="../media/image1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Relationship Id="rId4" Type="http://schemas.openxmlformats.org/officeDocument/2006/relationships/image" Target="../media/image20.jpeg" /><Relationship Id="rId5" Type="http://schemas.openxmlformats.org/officeDocument/2006/relationships/image" Target="../media/image21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4.jpeg" /><Relationship Id="rId3" Type="http://schemas.openxmlformats.org/officeDocument/2006/relationships/image" Target="../media/image25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image" Target="../media/image28.jpeg" /><Relationship Id="rId3" Type="http://schemas.openxmlformats.org/officeDocument/2006/relationships/image" Target="../media/image29.jpeg" /><Relationship Id="rId4" Type="http://schemas.openxmlformats.org/officeDocument/2006/relationships/image" Target="../media/image30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4" y="426"/>
            <a:ext cx="9144000" cy="685757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350" y="1844675"/>
            <a:ext cx="6412865" cy="2306320"/>
          </a:xfrm>
        </p:spPr>
        <p:txBody>
          <a:bodyPr>
            <a:normAutofit fontScale="90000"/>
          </a:bodyPr>
          <a:lstStyle>
            <a:defPPr/>
          </a:lstStyle>
          <a:p>
            <a:r>
              <a:rPr lang="ru-RU" sz="3555" i="1">
                <a:latin typeface="Monotype Corsiva" panose="03010101010201010101" pitchFamily="66" charset="0"/>
              </a:rPr>
              <a:t>Семья - основа нравственности и патриотизма. </a:t>
            </a:r>
            <a:br>
              <a:rPr lang="ru-RU" sz="3555" i="1">
                <a:latin typeface="Monotype Corsiva" panose="03010101010201010101" pitchFamily="66" charset="0"/>
              </a:rPr>
            </a:br>
            <a:r>
              <a:rPr lang="ru-RU" sz="3555" i="1">
                <a:latin typeface="Monotype Corsiva" panose="03010101010201010101" pitchFamily="66" charset="0"/>
              </a:rPr>
              <a:t>Взаимодействие с родителями</a:t>
            </a:r>
            <a:r>
              <a:rPr lang="ru-RU" sz="4000">
                <a:latin typeface="Monotype Corsiva" panose="03010101010201010101" pitchFamily="66" charset="0"/>
              </a:rPr>
              <a:t>.</a:t>
            </a:r>
            <a:endParaRPr lang="ru-RU" sz="4000">
              <a:latin typeface="Monotype Corsiva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495" y="4940935"/>
            <a:ext cx="6400800" cy="1752600"/>
          </a:xfrm>
        </p:spPr>
        <p:txBody>
          <a:bodyPr>
            <a:normAutofit fontScale="90000" lnSpcReduction="10000"/>
          </a:bodyPr>
          <a:lstStyle>
            <a:defPPr/>
          </a:lstStyle>
          <a:p>
            <a:r>
              <a:rPr lang="ru-RU"/>
              <a:t>автор: Кубащенко Н.В. </a:t>
            </a:r>
            <a:endParaRPr lang="ru-RU"/>
          </a:p>
          <a:p>
            <a:endParaRPr lang="ru-RU"/>
          </a:p>
          <a:p>
            <a:r>
              <a:rPr lang="ru-RU" sz="2400"/>
              <a:t>Железногорск </a:t>
            </a:r>
            <a:endParaRPr lang="ru-RU" sz="2400"/>
          </a:p>
          <a:p>
            <a:r>
              <a:rPr lang="ru-RU" sz="2400"/>
              <a:t>2024</a:t>
            </a:r>
            <a:endParaRPr lang="ru-RU" sz="2400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4970" y="2708593"/>
            <a:ext cx="8229600" cy="1143000"/>
          </a:xfrm>
        </p:spPr>
        <p:txBody>
          <a:bodyPr>
            <a:normAutofit fontScale="90000"/>
          </a:bodyPr>
          <a:lstStyle>
            <a:defPPr/>
          </a:lstStyle>
          <a:p>
            <a:r>
              <a:rPr lang="en-US" altLang="en-US" sz="3555"/>
              <a:t>Сегодня</a:t>
            </a:r>
            <a:r>
              <a:rPr lang="en-US" altLang="ru-RU" sz="3555"/>
              <a:t> </a:t>
            </a:r>
            <a:r>
              <a:rPr lang="en-US" altLang="en-US" sz="3555"/>
              <a:t>я</a:t>
            </a:r>
            <a:r>
              <a:rPr lang="en-US" altLang="ru-RU" sz="3555"/>
              <a:t> </a:t>
            </a:r>
            <a:r>
              <a:rPr lang="en-US" altLang="en-US" sz="3555"/>
              <a:t>хочу</a:t>
            </a:r>
            <a:r>
              <a:rPr lang="en-US" altLang="ru-RU" sz="3555"/>
              <a:t> </a:t>
            </a:r>
            <a:r>
              <a:rPr lang="en-US" altLang="en-US" sz="3555"/>
              <a:t>обратить</a:t>
            </a:r>
            <a:r>
              <a:rPr lang="en-US" altLang="ru-RU" sz="3555"/>
              <a:t> </a:t>
            </a:r>
            <a:r>
              <a:rPr lang="en-US" altLang="en-US" sz="3555"/>
              <a:t>ваше</a:t>
            </a:r>
            <a:r>
              <a:rPr lang="en-US" altLang="ru-RU" sz="3555"/>
              <a:t> </a:t>
            </a:r>
            <a:r>
              <a:rPr lang="en-US" altLang="en-US" sz="3555"/>
              <a:t>внимание</a:t>
            </a:r>
            <a:r>
              <a:rPr lang="en-US" altLang="ru-RU" sz="3555"/>
              <a:t> </a:t>
            </a:r>
            <a:r>
              <a:rPr lang="en-US" altLang="en-US" sz="3555"/>
              <a:t>на</a:t>
            </a:r>
            <a:r>
              <a:rPr lang="en-US" altLang="ru-RU" sz="3555"/>
              <a:t> </a:t>
            </a:r>
            <a:r>
              <a:rPr lang="en-US" altLang="en-US" sz="3555"/>
              <a:t>важность</a:t>
            </a:r>
            <a:r>
              <a:rPr lang="en-US" altLang="ru-RU" sz="3555"/>
              <a:t> </a:t>
            </a:r>
            <a:r>
              <a:rPr lang="en-US" altLang="en-US" sz="3555"/>
              <a:t>семьи</a:t>
            </a:r>
            <a:r>
              <a:rPr lang="en-US" altLang="ru-RU" sz="3555"/>
              <a:t> </a:t>
            </a:r>
            <a:r>
              <a:rPr lang="en-US" altLang="en-US" sz="3555"/>
              <a:t>как</a:t>
            </a:r>
            <a:r>
              <a:rPr lang="en-US" altLang="ru-RU" sz="3555"/>
              <a:t> </a:t>
            </a:r>
            <a:r>
              <a:rPr lang="en-US" altLang="en-US" sz="3555"/>
              <a:t>основы</a:t>
            </a:r>
            <a:r>
              <a:rPr lang="en-US" altLang="ru-RU" sz="3555"/>
              <a:t> </a:t>
            </a:r>
            <a:r>
              <a:rPr lang="en-US" altLang="en-US" sz="3555"/>
              <a:t>нравственности</a:t>
            </a:r>
            <a:r>
              <a:rPr lang="en-US" altLang="ru-RU" sz="3555"/>
              <a:t> </a:t>
            </a:r>
            <a:r>
              <a:rPr lang="en-US" altLang="en-US" sz="3555"/>
              <a:t>и</a:t>
            </a:r>
            <a:r>
              <a:rPr lang="en-US" altLang="ru-RU" sz="3555"/>
              <a:t> </a:t>
            </a:r>
            <a:r>
              <a:rPr lang="en-US" altLang="en-US" sz="3555"/>
              <a:t>патриотизма</a:t>
            </a:r>
            <a:r>
              <a:rPr lang="en-US" altLang="ru-RU" sz="3555"/>
              <a:t> </a:t>
            </a:r>
            <a:r>
              <a:rPr lang="en-US" altLang="en-US" sz="3555"/>
              <a:t>в</a:t>
            </a:r>
            <a:r>
              <a:rPr lang="en-US" altLang="ru-RU" sz="3555"/>
              <a:t> </a:t>
            </a:r>
            <a:r>
              <a:rPr lang="en-US" altLang="en-US" sz="3555"/>
              <a:t>современной</a:t>
            </a:r>
            <a:r>
              <a:rPr lang="en-US" altLang="ru-RU" sz="3555"/>
              <a:t> </a:t>
            </a:r>
            <a:r>
              <a:rPr lang="en-US" altLang="en-US" sz="3555"/>
              <a:t>России</a:t>
            </a:r>
            <a:r>
              <a:rPr lang="en-US" altLang="ru-RU" sz="3555"/>
              <a:t>. </a:t>
            </a:r>
            <a:r>
              <a:rPr lang="en-US" altLang="en-US" sz="3555"/>
              <a:t>Семья</a:t>
            </a:r>
            <a:r>
              <a:rPr lang="en-US" altLang="ru-RU" sz="3555"/>
              <a:t> – </a:t>
            </a:r>
            <a:r>
              <a:rPr lang="en-US" altLang="en-US" sz="3555"/>
              <a:t>это</a:t>
            </a:r>
            <a:r>
              <a:rPr lang="en-US" altLang="ru-RU" sz="3555"/>
              <a:t> </a:t>
            </a:r>
            <a:r>
              <a:rPr lang="en-US" altLang="en-US" sz="3555"/>
              <a:t>основа</a:t>
            </a:r>
            <a:r>
              <a:rPr lang="en-US" altLang="ru-RU" sz="3555"/>
              <a:t> </a:t>
            </a:r>
            <a:r>
              <a:rPr lang="en-US" altLang="en-US" sz="3555"/>
              <a:t>общества</a:t>
            </a:r>
            <a:r>
              <a:rPr lang="en-US" altLang="ru-RU" sz="3555"/>
              <a:t>, </a:t>
            </a:r>
            <a:r>
              <a:rPr lang="en-US" altLang="en-US" sz="3555"/>
              <a:t>центр</a:t>
            </a:r>
            <a:r>
              <a:rPr lang="en-US" altLang="ru-RU" sz="3555"/>
              <a:t>, </a:t>
            </a:r>
            <a:r>
              <a:rPr lang="en-US" altLang="en-US" sz="3555"/>
              <a:t>вокруг</a:t>
            </a:r>
            <a:r>
              <a:rPr lang="en-US" altLang="ru-RU" sz="3555"/>
              <a:t> </a:t>
            </a:r>
            <a:r>
              <a:rPr lang="en-US" altLang="en-US" sz="3555"/>
              <a:t>которого</a:t>
            </a:r>
            <a:r>
              <a:rPr lang="en-US" altLang="ru-RU" sz="3555"/>
              <a:t> </a:t>
            </a:r>
            <a:r>
              <a:rPr lang="en-US" altLang="en-US" sz="3555"/>
              <a:t>строится</a:t>
            </a:r>
            <a:r>
              <a:rPr lang="en-US" altLang="ru-RU" sz="3555"/>
              <a:t> </a:t>
            </a:r>
            <a:r>
              <a:rPr lang="en-US" altLang="en-US" sz="3555"/>
              <a:t>наша</a:t>
            </a:r>
            <a:r>
              <a:rPr lang="en-US" altLang="ru-RU" sz="3555"/>
              <a:t> </a:t>
            </a:r>
            <a:r>
              <a:rPr lang="en-US" altLang="en-US" sz="3555"/>
              <a:t>жизнь</a:t>
            </a:r>
            <a:r>
              <a:rPr lang="en-US" altLang="ru-RU" sz="3555"/>
              <a:t>. </a:t>
            </a:r>
            <a:r>
              <a:rPr lang="en-US" altLang="en-US" sz="3555"/>
              <a:t>Это</a:t>
            </a:r>
            <a:r>
              <a:rPr lang="en-US" altLang="ru-RU" sz="3555"/>
              <a:t> </a:t>
            </a:r>
            <a:r>
              <a:rPr lang="en-US" altLang="en-US" sz="3555"/>
              <a:t>место</a:t>
            </a:r>
            <a:r>
              <a:rPr lang="en-US" altLang="ru-RU" sz="3555"/>
              <a:t>, </a:t>
            </a:r>
            <a:r>
              <a:rPr lang="en-US" altLang="en-US" sz="3555"/>
              <a:t>где</a:t>
            </a:r>
            <a:r>
              <a:rPr lang="en-US" altLang="ru-RU" sz="3555"/>
              <a:t> </a:t>
            </a:r>
            <a:r>
              <a:rPr lang="en-US" altLang="en-US" sz="3555"/>
              <a:t>мы</a:t>
            </a:r>
            <a:r>
              <a:rPr lang="en-US" altLang="ru-RU" sz="3555"/>
              <a:t> </a:t>
            </a:r>
            <a:r>
              <a:rPr lang="en-US" altLang="en-US" sz="3555"/>
              <a:t>учимся</a:t>
            </a:r>
            <a:r>
              <a:rPr lang="en-US" altLang="ru-RU" sz="3555"/>
              <a:t> </a:t>
            </a:r>
            <a:r>
              <a:rPr lang="en-US" altLang="en-US" sz="3555"/>
              <a:t>любить</a:t>
            </a:r>
            <a:r>
              <a:rPr lang="en-US" altLang="ru-RU" sz="3555"/>
              <a:t>, </a:t>
            </a:r>
            <a:r>
              <a:rPr lang="en-US" altLang="en-US" sz="3555"/>
              <a:t>уважать</a:t>
            </a:r>
            <a:r>
              <a:rPr lang="en-US" altLang="ru-RU" sz="3555"/>
              <a:t> </a:t>
            </a:r>
            <a:r>
              <a:rPr lang="en-US" altLang="en-US" sz="3555"/>
              <a:t>и</a:t>
            </a:r>
            <a:r>
              <a:rPr lang="en-US" altLang="ru-RU" sz="3555"/>
              <a:t> </a:t>
            </a:r>
            <a:r>
              <a:rPr lang="en-US" altLang="en-US" sz="3555"/>
              <a:t>заботиться</a:t>
            </a:r>
            <a:r>
              <a:rPr lang="en-US" altLang="ru-RU" sz="3555"/>
              <a:t> </a:t>
            </a:r>
            <a:r>
              <a:rPr lang="en-US" altLang="en-US" sz="3555"/>
              <a:t>друг</a:t>
            </a:r>
            <a:r>
              <a:rPr lang="en-US" altLang="ru-RU" sz="3555"/>
              <a:t> </a:t>
            </a:r>
            <a:r>
              <a:rPr lang="en-US" altLang="en-US" sz="3555"/>
              <a:t>о</a:t>
            </a:r>
            <a:r>
              <a:rPr lang="en-US" altLang="ru-RU" sz="3555"/>
              <a:t> </a:t>
            </a:r>
            <a:r>
              <a:rPr lang="en-US" altLang="en-US" sz="3555"/>
              <a:t>друге</a:t>
            </a:r>
            <a:r>
              <a:rPr lang="en-US" altLang="ru-RU" sz="3555"/>
              <a:t>, </a:t>
            </a:r>
            <a:r>
              <a:rPr lang="en-US" altLang="en-US" sz="3555"/>
              <a:t>где</a:t>
            </a:r>
            <a:r>
              <a:rPr lang="en-US" altLang="ru-RU" sz="3555"/>
              <a:t> </a:t>
            </a:r>
            <a:r>
              <a:rPr lang="en-US" altLang="en-US" sz="3555"/>
              <a:t>мы</a:t>
            </a:r>
            <a:r>
              <a:rPr lang="en-US" altLang="ru-RU" sz="3555"/>
              <a:t> </a:t>
            </a:r>
            <a:r>
              <a:rPr lang="en-US" altLang="en-US" sz="3555"/>
              <a:t>принимаем</a:t>
            </a:r>
            <a:r>
              <a:rPr lang="en-US" altLang="ru-RU" sz="3555"/>
              <a:t> </a:t>
            </a:r>
            <a:r>
              <a:rPr lang="en-US" altLang="en-US" sz="3555"/>
              <a:t>ценности</a:t>
            </a:r>
            <a:r>
              <a:rPr lang="en-US" altLang="ru-RU" sz="3555"/>
              <a:t> </a:t>
            </a:r>
            <a:r>
              <a:rPr lang="en-US" altLang="en-US" sz="3555"/>
              <a:t>и</a:t>
            </a:r>
            <a:r>
              <a:rPr lang="en-US" altLang="ru-RU" sz="3555"/>
              <a:t> </a:t>
            </a:r>
            <a:r>
              <a:rPr lang="en-US" altLang="en-US" sz="3555"/>
              <a:t>традиции</a:t>
            </a:r>
            <a:r>
              <a:rPr lang="en-US" altLang="ru-RU" sz="3555"/>
              <a:t>, </a:t>
            </a:r>
            <a:r>
              <a:rPr lang="en-US" altLang="en-US" sz="3555"/>
              <a:t>переданные</a:t>
            </a:r>
            <a:r>
              <a:rPr lang="en-US" altLang="ru-RU" sz="3555"/>
              <a:t> </a:t>
            </a:r>
            <a:r>
              <a:rPr lang="en-US" altLang="en-US" sz="3555"/>
              <a:t>нам</a:t>
            </a:r>
            <a:r>
              <a:rPr lang="en-US" altLang="ru-RU" sz="3555"/>
              <a:t> </a:t>
            </a:r>
            <a:r>
              <a:rPr lang="en-US" altLang="en-US" sz="3555"/>
              <a:t>от</a:t>
            </a:r>
            <a:r>
              <a:rPr lang="en-US" altLang="ru-RU" sz="3555"/>
              <a:t> </a:t>
            </a:r>
            <a:r>
              <a:rPr lang="en-US" altLang="en-US" sz="3555"/>
              <a:t>предков</a:t>
            </a:r>
            <a:r>
              <a:rPr lang="en-US" altLang="ru-RU" sz="3555"/>
              <a:t>. </a:t>
            </a:r>
            <a:endParaRPr lang="en-US" altLang="ru-RU" sz="3555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defPPr/>
          </a:lstStyle>
          <a:p>
            <a:endParaRPr lang="ru-RU" sz="400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4" name="Замещающее содержимое 3" descr="IMG_20240318_072757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095" y="3500755"/>
            <a:ext cx="4062730" cy="3048000"/>
          </a:xfrm>
          <a:prstGeom prst="rect">
            <a:avLst/>
          </a:prstGeom>
        </p:spPr>
      </p:pic>
      <p:pic>
        <p:nvPicPr>
          <p:cNvPr id="5" name="Изображение 4" descr="IMG_20240318_0728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435" y="3357245"/>
            <a:ext cx="4342765" cy="3257550"/>
          </a:xfrm>
          <a:prstGeom prst="rect">
            <a:avLst/>
          </a:prstGeom>
        </p:spPr>
      </p:pic>
      <p:pic>
        <p:nvPicPr>
          <p:cNvPr id="6" name="Изображение 5" descr="IMG_20240318_0728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075" y="-99060"/>
            <a:ext cx="4768850" cy="3576955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971550" y="1917065"/>
            <a:ext cx="7524750" cy="2861310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Семья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–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это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первое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учебное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заведение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где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узнаем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что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такое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добро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зло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что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такое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ответственность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перед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своими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близкими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перед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обществом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Здесь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формируем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свои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нравственные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принципы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ценности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которые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потом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сопровождают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нас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протяжении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всей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жизни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endParaRPr lang="en-US" altLang="ru-RU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/>
            <a:endParaRPr lang="en-US" altLang="ru-RU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/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семье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дети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учатся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терпимости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уважению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окружающим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заботе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близких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Они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видят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примеры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доброты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честности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трудолюбия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своих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родителей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именно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поэтому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так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важно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чтобы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были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образцом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для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подражания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Для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наглядности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нашей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группе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бли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созданны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альбомы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Профессии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моих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родителей</a:t>
            </a:r>
            <a:r>
              <a:rPr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Моя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родословная</a:t>
            </a:r>
            <a:r>
              <a:rPr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endParaRPr lang="en-US" altLang="ru-RU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4">
            <a:lum/>
          </a:blip>
          <a:stretch>
            <a:fillRect l="-18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defPPr/>
          </a:lstStyle>
          <a:p>
            <a:pPr/>
            <a:endParaRPr lang="ru-RU" altLang="en-US"/>
          </a:p>
        </p:txBody>
      </p:sp>
      <p:pic>
        <p:nvPicPr>
          <p:cNvPr id="4" name="Изображение 3" descr="IMG-20240319-WA000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" y="1802130"/>
            <a:ext cx="2792095" cy="4184650"/>
          </a:xfrm>
          <a:prstGeom prst="rect">
            <a:avLst/>
          </a:prstGeom>
        </p:spPr>
      </p:pic>
      <p:pic>
        <p:nvPicPr>
          <p:cNvPr id="5" name="Изображение 4" descr="IMG_20230818_1206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1845" y="1814830"/>
            <a:ext cx="5562600" cy="41719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360" y="188595"/>
            <a:ext cx="8229600" cy="1438910"/>
          </a:xfrm>
          <a:solidFill>
            <a:schemeClr val="bg1">
              <a:alpha val="65000"/>
            </a:schemeClr>
          </a:solidFill>
        </p:spPr>
        <p:txBody>
          <a:bodyPr>
            <a:normAutofit fontScale="90000"/>
          </a:bodyPr>
          <a:lstStyle>
            <a:defPPr/>
          </a:lstStyle>
          <a:p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Кроме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того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семейные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ценности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влияют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формирование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патриотизма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детей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Когда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семье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ценятся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история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культура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традиции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своей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страны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дети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приобщаются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эти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знаниям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начинают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ценить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уважать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свою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Родину</a:t>
            </a:r>
            <a:r>
              <a:rPr lang="en-US" altLang="ru-RU" sz="2665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US" altLang="ru-RU" sz="2665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Замещающее содержимое 3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605" y="188595"/>
            <a:ext cx="4159885" cy="554736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145" y="189230"/>
            <a:ext cx="4159250" cy="55467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605" y="4498975"/>
            <a:ext cx="8539480" cy="2161540"/>
          </a:xfrm>
          <a:solidFill>
            <a:schemeClr val="bg1">
              <a:alpha val="65000"/>
            </a:schemeClr>
          </a:solidFill>
        </p:spPr>
        <p:txBody>
          <a:bodyPr>
            <a:normAutofit fontScale="90000"/>
          </a:bodyPr>
          <a:lstStyle>
            <a:defPPr/>
          </a:lstStyle>
          <a:p>
            <a:r>
              <a:rPr lang="en-US" altLang="en-US" sz="1780"/>
              <a:t>Поэтому</a:t>
            </a:r>
            <a:r>
              <a:rPr lang="en-US" altLang="ru-RU" sz="1780"/>
              <a:t> </a:t>
            </a:r>
            <a:r>
              <a:rPr lang="en-US" altLang="en-US" sz="1780"/>
              <a:t>я</a:t>
            </a:r>
            <a:r>
              <a:rPr lang="en-US" altLang="ru-RU" sz="1780"/>
              <a:t> </a:t>
            </a:r>
            <a:r>
              <a:rPr lang="en-US" altLang="en-US" sz="1780"/>
              <a:t>предлагаю</a:t>
            </a:r>
            <a:r>
              <a:rPr lang="en-US" altLang="ru-RU" sz="1780"/>
              <a:t> </a:t>
            </a:r>
            <a:r>
              <a:rPr lang="en-US" altLang="en-US" sz="1780"/>
              <a:t>обратить</a:t>
            </a:r>
            <a:r>
              <a:rPr lang="en-US" altLang="ru-RU" sz="1780"/>
              <a:t> </a:t>
            </a:r>
            <a:r>
              <a:rPr lang="en-US" altLang="en-US" sz="1780"/>
              <a:t>внимание</a:t>
            </a:r>
            <a:r>
              <a:rPr lang="en-US" altLang="ru-RU" sz="1780"/>
              <a:t> </a:t>
            </a:r>
            <a:r>
              <a:rPr lang="en-US" altLang="en-US" sz="1780"/>
              <a:t>на</a:t>
            </a:r>
            <a:r>
              <a:rPr lang="en-US" altLang="ru-RU" sz="1780"/>
              <a:t> </a:t>
            </a:r>
            <a:r>
              <a:rPr lang="en-US" altLang="en-US" sz="1780"/>
              <a:t>семейное</a:t>
            </a:r>
            <a:r>
              <a:rPr lang="en-US" altLang="ru-RU" sz="1780"/>
              <a:t> </a:t>
            </a:r>
            <a:r>
              <a:rPr lang="en-US" altLang="en-US" sz="1780"/>
              <a:t>воспитание</a:t>
            </a:r>
            <a:r>
              <a:rPr lang="en-US" altLang="ru-RU" sz="1780"/>
              <a:t> </a:t>
            </a:r>
            <a:r>
              <a:rPr lang="en-US" altLang="en-US" sz="1780"/>
              <a:t>и</a:t>
            </a:r>
            <a:r>
              <a:rPr lang="en-US" altLang="ru-RU" sz="1780"/>
              <a:t> </a:t>
            </a:r>
            <a:r>
              <a:rPr lang="en-US" altLang="en-US" sz="1780"/>
              <a:t>поддерживать</a:t>
            </a:r>
            <a:r>
              <a:rPr lang="en-US" altLang="ru-RU" sz="1780"/>
              <a:t> </a:t>
            </a:r>
            <a:r>
              <a:rPr lang="en-US" altLang="en-US" sz="1780"/>
              <a:t>родителей</a:t>
            </a:r>
            <a:r>
              <a:rPr lang="en-US" altLang="ru-RU" sz="1780"/>
              <a:t> </a:t>
            </a:r>
            <a:r>
              <a:rPr lang="en-US" altLang="en-US" sz="1780"/>
              <a:t>в</a:t>
            </a:r>
            <a:r>
              <a:rPr lang="en-US" altLang="ru-RU" sz="1780"/>
              <a:t> </a:t>
            </a:r>
            <a:r>
              <a:rPr lang="en-US" altLang="en-US" sz="1780"/>
              <a:t>их</a:t>
            </a:r>
            <a:r>
              <a:rPr lang="en-US" altLang="ru-RU" sz="1780"/>
              <a:t> </a:t>
            </a:r>
            <a:r>
              <a:rPr lang="en-US" altLang="en-US" sz="1780"/>
              <a:t>стремлении</a:t>
            </a:r>
            <a:r>
              <a:rPr lang="en-US" altLang="ru-RU" sz="1780"/>
              <a:t> </a:t>
            </a:r>
            <a:r>
              <a:rPr lang="en-US" altLang="en-US" sz="1780"/>
              <a:t>дать</a:t>
            </a:r>
            <a:r>
              <a:rPr lang="en-US" altLang="ru-RU" sz="1780"/>
              <a:t> </a:t>
            </a:r>
            <a:r>
              <a:rPr lang="en-US" altLang="en-US" sz="1780"/>
              <a:t>детям</a:t>
            </a:r>
            <a:r>
              <a:rPr lang="en-US" altLang="ru-RU" sz="1780"/>
              <a:t> </a:t>
            </a:r>
            <a:r>
              <a:rPr lang="en-US" altLang="en-US" sz="1780"/>
              <a:t>лучшее</a:t>
            </a:r>
            <a:r>
              <a:rPr lang="en-US" altLang="ru-RU" sz="1780"/>
              <a:t>. </a:t>
            </a:r>
            <a:r>
              <a:rPr lang="en-US" altLang="en-US" sz="1780"/>
              <a:t>Помогать</a:t>
            </a:r>
            <a:r>
              <a:rPr lang="en-US" altLang="ru-RU" sz="1780"/>
              <a:t> </a:t>
            </a:r>
            <a:r>
              <a:rPr lang="en-US" altLang="en-US" sz="1780"/>
              <a:t>семьям</a:t>
            </a:r>
            <a:r>
              <a:rPr lang="en-US" altLang="ru-RU" sz="1780"/>
              <a:t> </a:t>
            </a:r>
            <a:r>
              <a:rPr lang="en-US" altLang="en-US" sz="1780"/>
              <a:t>в</a:t>
            </a:r>
            <a:r>
              <a:rPr lang="en-US" altLang="ru-RU" sz="1780"/>
              <a:t> </a:t>
            </a:r>
            <a:r>
              <a:rPr lang="en-US" altLang="en-US" sz="1780"/>
              <a:t>укреплении</a:t>
            </a:r>
            <a:r>
              <a:rPr lang="en-US" altLang="ru-RU" sz="1780"/>
              <a:t> </a:t>
            </a:r>
            <a:r>
              <a:rPr lang="en-US" altLang="en-US" sz="1780"/>
              <a:t>отношений</a:t>
            </a:r>
            <a:r>
              <a:rPr lang="en-US" altLang="ru-RU" sz="1780"/>
              <a:t>, </a:t>
            </a:r>
            <a:r>
              <a:rPr lang="en-US" altLang="en-US" sz="1780"/>
              <a:t>в</a:t>
            </a:r>
            <a:r>
              <a:rPr lang="en-US" altLang="ru-RU" sz="1780"/>
              <a:t> </a:t>
            </a:r>
            <a:r>
              <a:rPr lang="en-US" altLang="en-US" sz="1780"/>
              <a:t>развитии</a:t>
            </a:r>
            <a:r>
              <a:rPr lang="en-US" altLang="ru-RU" sz="1780"/>
              <a:t> </a:t>
            </a:r>
            <a:r>
              <a:rPr lang="en-US" altLang="en-US" sz="1780"/>
              <a:t>нравственных</a:t>
            </a:r>
            <a:r>
              <a:rPr lang="en-US" altLang="ru-RU" sz="1780"/>
              <a:t> </a:t>
            </a:r>
            <a:r>
              <a:rPr lang="en-US" altLang="en-US" sz="1780"/>
              <a:t>качеств</a:t>
            </a:r>
            <a:r>
              <a:rPr lang="en-US" altLang="ru-RU" sz="1780"/>
              <a:t> </a:t>
            </a:r>
            <a:r>
              <a:rPr lang="en-US" altLang="en-US" sz="1780"/>
              <a:t>и</a:t>
            </a:r>
            <a:r>
              <a:rPr lang="en-US" altLang="ru-RU" sz="1780"/>
              <a:t> </a:t>
            </a:r>
            <a:r>
              <a:rPr lang="en-US" altLang="en-US" sz="1780"/>
              <a:t>патриотизма</a:t>
            </a:r>
            <a:r>
              <a:rPr lang="en-US" altLang="ru-RU" sz="1780"/>
              <a:t> </a:t>
            </a:r>
            <a:r>
              <a:rPr lang="en-US" altLang="en-US" sz="1780"/>
              <a:t>у</a:t>
            </a:r>
            <a:r>
              <a:rPr lang="en-US" altLang="ru-RU" sz="1780"/>
              <a:t> </a:t>
            </a:r>
            <a:r>
              <a:rPr lang="en-US" altLang="en-US" sz="1780"/>
              <a:t>детей</a:t>
            </a:r>
            <a:r>
              <a:rPr lang="en-US" altLang="ru-RU" sz="1780"/>
              <a:t> - </a:t>
            </a:r>
            <a:r>
              <a:rPr lang="en-US" altLang="en-US" sz="1780"/>
              <a:t>наша</a:t>
            </a:r>
            <a:r>
              <a:rPr lang="en-US" altLang="ru-RU" sz="1780"/>
              <a:t> </a:t>
            </a:r>
            <a:r>
              <a:rPr lang="en-US" altLang="en-US" sz="1780"/>
              <a:t>общая</a:t>
            </a:r>
            <a:r>
              <a:rPr lang="en-US" altLang="ru-RU" sz="1780"/>
              <a:t> </a:t>
            </a:r>
            <a:r>
              <a:rPr lang="en-US" altLang="en-US" sz="1780"/>
              <a:t>задача</a:t>
            </a:r>
            <a:r>
              <a:rPr lang="en-US" altLang="ru-RU" sz="1780"/>
              <a:t>. </a:t>
            </a:r>
            <a:br>
              <a:rPr lang="en-US" altLang="ru-RU" sz="1780"/>
            </a:br>
            <a:r>
              <a:rPr lang="en-US" altLang="en-US" sz="1780"/>
              <a:t>Формы</a:t>
            </a:r>
            <a:r>
              <a:rPr lang="en-US" altLang="ru-RU" sz="1780"/>
              <a:t> </a:t>
            </a:r>
            <a:r>
              <a:rPr lang="en-US" altLang="en-US" sz="1780"/>
              <a:t>взаимодействия</a:t>
            </a:r>
            <a:r>
              <a:rPr lang="en-US" altLang="ru-RU" sz="1780"/>
              <a:t> </a:t>
            </a:r>
            <a:r>
              <a:rPr lang="en-US" altLang="en-US" sz="1780"/>
              <a:t>детского</a:t>
            </a:r>
            <a:r>
              <a:rPr lang="en-US" altLang="ru-RU" sz="1780"/>
              <a:t> </a:t>
            </a:r>
            <a:r>
              <a:rPr lang="en-US" altLang="en-US" sz="1780"/>
              <a:t>сада</a:t>
            </a:r>
            <a:r>
              <a:rPr lang="en-US" altLang="ru-RU" sz="1780"/>
              <a:t> </a:t>
            </a:r>
            <a:r>
              <a:rPr lang="en-US" altLang="en-US" sz="1780"/>
              <a:t>с</a:t>
            </a:r>
            <a:r>
              <a:rPr lang="en-US" altLang="ru-RU" sz="1780"/>
              <a:t> </a:t>
            </a:r>
            <a:r>
              <a:rPr lang="en-US" altLang="en-US" sz="1780"/>
              <a:t>родителями</a:t>
            </a:r>
            <a:r>
              <a:rPr lang="en-US" altLang="ru-RU" sz="1780"/>
              <a:t> </a:t>
            </a:r>
            <a:r>
              <a:rPr lang="en-US" altLang="en-US" sz="1780"/>
              <a:t>при</a:t>
            </a:r>
            <a:r>
              <a:rPr lang="en-US" altLang="ru-RU" sz="1780"/>
              <a:t> </a:t>
            </a:r>
            <a:r>
              <a:rPr lang="en-US" altLang="en-US" sz="1780"/>
              <a:t>нравственно</a:t>
            </a:r>
            <a:r>
              <a:rPr lang="en-US" altLang="ru-RU" sz="1780"/>
              <a:t>-</a:t>
            </a:r>
            <a:r>
              <a:rPr lang="en-US" altLang="en-US" sz="1780"/>
              <a:t>патриотическом</a:t>
            </a:r>
            <a:r>
              <a:rPr lang="en-US" altLang="ru-RU" sz="1780"/>
              <a:t> </a:t>
            </a:r>
            <a:r>
              <a:rPr lang="en-US" altLang="en-US" sz="1780"/>
              <a:t>воспитании</a:t>
            </a:r>
            <a:r>
              <a:rPr lang="en-US" altLang="ru-RU" sz="1780"/>
              <a:t> </a:t>
            </a:r>
            <a:r>
              <a:rPr lang="en-US" altLang="en-US" sz="1780"/>
              <a:t>используемые</a:t>
            </a:r>
            <a:r>
              <a:rPr lang="en-US" altLang="ru-RU" sz="1780"/>
              <a:t> </a:t>
            </a:r>
            <a:r>
              <a:rPr lang="en-US" altLang="en-US" sz="1780"/>
              <a:t>в</a:t>
            </a:r>
            <a:r>
              <a:rPr lang="en-US" altLang="ru-RU" sz="1780"/>
              <a:t> </a:t>
            </a:r>
            <a:r>
              <a:rPr lang="en-US" altLang="en-US" sz="1780"/>
              <a:t>моей</a:t>
            </a:r>
            <a:r>
              <a:rPr lang="en-US" altLang="ru-RU" sz="1780"/>
              <a:t> </a:t>
            </a:r>
            <a:r>
              <a:rPr lang="en-US" altLang="en-US" sz="1780"/>
              <a:t>работе</a:t>
            </a:r>
            <a:r>
              <a:rPr lang="en-US" altLang="ru-RU" sz="1780"/>
              <a:t>.</a:t>
            </a:r>
            <a:br>
              <a:rPr lang="en-US" altLang="ru-RU" sz="1780"/>
            </a:br>
            <a:r>
              <a:rPr lang="en-US" altLang="en-US" sz="1780"/>
              <a:t>Родительские</a:t>
            </a:r>
            <a:r>
              <a:rPr lang="en-US" altLang="ru-RU" sz="1780"/>
              <a:t> </a:t>
            </a:r>
            <a:r>
              <a:rPr lang="en-US" altLang="en-US" sz="1780"/>
              <a:t>собрания</a:t>
            </a:r>
            <a:r>
              <a:rPr lang="en-US" altLang="ru-RU" sz="1780"/>
              <a:t> </a:t>
            </a:r>
            <a:r>
              <a:rPr lang="en-US" altLang="en-US" sz="1780"/>
              <a:t>и</a:t>
            </a:r>
            <a:r>
              <a:rPr lang="en-US" altLang="ru-RU" sz="1780"/>
              <a:t> </a:t>
            </a:r>
            <a:r>
              <a:rPr lang="en-US" altLang="en-US" sz="1780"/>
              <a:t>консультации</a:t>
            </a:r>
            <a:r>
              <a:rPr lang="en-US" altLang="ru-RU" sz="1780"/>
              <a:t>: </a:t>
            </a:r>
            <a:r>
              <a:rPr lang="en-US" altLang="en-US" sz="1780"/>
              <a:t>на</a:t>
            </a:r>
            <a:r>
              <a:rPr lang="en-US" altLang="ru-RU" sz="1780"/>
              <a:t> </a:t>
            </a:r>
            <a:r>
              <a:rPr lang="en-US" altLang="en-US" sz="1780"/>
              <a:t>таких</a:t>
            </a:r>
            <a:r>
              <a:rPr lang="en-US" altLang="ru-RU" sz="1780"/>
              <a:t> </a:t>
            </a:r>
            <a:r>
              <a:rPr lang="en-US" altLang="en-US" sz="1780"/>
              <a:t>мероприятиях</a:t>
            </a:r>
            <a:r>
              <a:rPr lang="en-US" altLang="ru-RU" sz="1780"/>
              <a:t> </a:t>
            </a:r>
            <a:r>
              <a:rPr lang="en-US" altLang="en-US" sz="1780"/>
              <a:t>педагоги</a:t>
            </a:r>
            <a:r>
              <a:rPr lang="en-US" altLang="ru-RU" sz="1780"/>
              <a:t> </a:t>
            </a:r>
            <a:r>
              <a:rPr lang="en-US" altLang="en-US" sz="1780"/>
              <a:t>детского</a:t>
            </a:r>
            <a:r>
              <a:rPr lang="en-US" altLang="ru-RU" sz="1780"/>
              <a:t> </a:t>
            </a:r>
            <a:r>
              <a:rPr lang="en-US" altLang="en-US" sz="1780"/>
              <a:t>сада</a:t>
            </a:r>
            <a:r>
              <a:rPr lang="en-US" altLang="ru-RU" sz="1780"/>
              <a:t> </a:t>
            </a:r>
            <a:r>
              <a:rPr lang="en-US" altLang="en-US" sz="1780"/>
              <a:t>могут</a:t>
            </a:r>
            <a:r>
              <a:rPr lang="en-US" altLang="ru-RU" sz="1780"/>
              <a:t> </a:t>
            </a:r>
            <a:r>
              <a:rPr lang="en-US" altLang="en-US" sz="1780"/>
              <a:t>информировать</a:t>
            </a:r>
            <a:r>
              <a:rPr lang="en-US" altLang="ru-RU" sz="1780"/>
              <a:t> </a:t>
            </a:r>
            <a:r>
              <a:rPr lang="en-US" altLang="en-US" sz="1780"/>
              <a:t>родителей</a:t>
            </a:r>
            <a:r>
              <a:rPr lang="en-US" altLang="ru-RU" sz="1780"/>
              <a:t> </a:t>
            </a:r>
            <a:r>
              <a:rPr lang="en-US" altLang="en-US" sz="1780"/>
              <a:t>о</a:t>
            </a:r>
            <a:r>
              <a:rPr lang="en-US" altLang="ru-RU" sz="1780"/>
              <a:t> </a:t>
            </a:r>
            <a:r>
              <a:rPr lang="en-US" altLang="en-US" sz="1780"/>
              <a:t>методах</a:t>
            </a:r>
            <a:r>
              <a:rPr lang="en-US" altLang="ru-RU" sz="1780"/>
              <a:t> </a:t>
            </a:r>
            <a:r>
              <a:rPr lang="en-US" altLang="en-US" sz="1780"/>
              <a:t>нравственно</a:t>
            </a:r>
            <a:r>
              <a:rPr lang="en-US" altLang="ru-RU" sz="1780"/>
              <a:t>-</a:t>
            </a:r>
            <a:r>
              <a:rPr lang="en-US" altLang="en-US" sz="1780"/>
              <a:t>патриотического</a:t>
            </a:r>
            <a:r>
              <a:rPr lang="en-US" altLang="ru-RU" sz="1780"/>
              <a:t> </a:t>
            </a:r>
            <a:r>
              <a:rPr lang="en-US" altLang="en-US" sz="1780"/>
              <a:t>воспитания</a:t>
            </a:r>
            <a:r>
              <a:rPr lang="en-US" altLang="ru-RU" sz="1780"/>
              <a:t>, </a:t>
            </a:r>
            <a:r>
              <a:rPr lang="en-US" altLang="en-US" sz="1780"/>
              <a:t>давать</a:t>
            </a:r>
            <a:r>
              <a:rPr lang="en-US" altLang="ru-RU" sz="1780"/>
              <a:t> </a:t>
            </a:r>
            <a:r>
              <a:rPr lang="en-US" altLang="en-US" sz="1780"/>
              <a:t>рекомендации</a:t>
            </a:r>
            <a:r>
              <a:rPr lang="en-US" altLang="ru-RU" sz="1780"/>
              <a:t> </a:t>
            </a:r>
            <a:r>
              <a:rPr lang="en-US" altLang="en-US" sz="1780"/>
              <a:t>по</a:t>
            </a:r>
            <a:r>
              <a:rPr lang="en-US" altLang="ru-RU" sz="1780"/>
              <a:t> </a:t>
            </a:r>
            <a:r>
              <a:rPr lang="en-US" altLang="en-US" sz="1780"/>
              <a:t>воспитанию</a:t>
            </a:r>
            <a:r>
              <a:rPr lang="en-US" altLang="ru-RU" sz="1780"/>
              <a:t> </a:t>
            </a:r>
            <a:r>
              <a:rPr lang="en-US" altLang="en-US" sz="1780"/>
              <a:t>детей</a:t>
            </a:r>
            <a:r>
              <a:rPr lang="en-US" altLang="ru-RU" sz="1780"/>
              <a:t> </a:t>
            </a:r>
            <a:r>
              <a:rPr lang="en-US" altLang="en-US" sz="1780"/>
              <a:t>и</a:t>
            </a:r>
            <a:r>
              <a:rPr lang="en-US" altLang="ru-RU" sz="1780"/>
              <a:t> </a:t>
            </a:r>
            <a:r>
              <a:rPr lang="en-US" altLang="en-US" sz="1780"/>
              <a:t>обсуждать</a:t>
            </a:r>
            <a:r>
              <a:rPr lang="en-US" altLang="ru-RU" sz="1780"/>
              <a:t> </a:t>
            </a:r>
            <a:r>
              <a:rPr lang="en-US" altLang="en-US" sz="1780"/>
              <a:t>вопросы</a:t>
            </a:r>
            <a:r>
              <a:rPr lang="en-US" altLang="ru-RU" sz="1780"/>
              <a:t>, </a:t>
            </a:r>
            <a:r>
              <a:rPr lang="en-US" altLang="en-US" sz="1780"/>
              <a:t>связанные</a:t>
            </a:r>
            <a:r>
              <a:rPr lang="en-US" altLang="ru-RU" sz="1780"/>
              <a:t> </a:t>
            </a:r>
            <a:r>
              <a:rPr lang="en-US" altLang="en-US" sz="1780"/>
              <a:t>с</a:t>
            </a:r>
            <a:r>
              <a:rPr lang="en-US" altLang="ru-RU" sz="1780"/>
              <a:t> </a:t>
            </a:r>
            <a:r>
              <a:rPr lang="en-US" altLang="en-US" sz="1780"/>
              <a:t>этой</a:t>
            </a:r>
            <a:r>
              <a:rPr lang="en-US" altLang="ru-RU" sz="1780"/>
              <a:t> </a:t>
            </a:r>
            <a:r>
              <a:rPr lang="en-US" altLang="en-US" sz="1780"/>
              <a:t>темой</a:t>
            </a:r>
            <a:r>
              <a:rPr lang="en-US" altLang="ru-RU" sz="1780"/>
              <a:t>. </a:t>
            </a:r>
            <a:endParaRPr lang="en-US" altLang="ru-RU" sz="1780"/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defPPr/>
          </a:lstStyle>
          <a:p>
            <a:pPr/>
            <a:endParaRPr lang="ru-RU" altLang="en-US"/>
          </a:p>
        </p:txBody>
      </p:sp>
      <p:pic>
        <p:nvPicPr>
          <p:cNvPr id="4" name="Замещающее содержимое 3" descr="IMG-20240317-WA0001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28265" y="260985"/>
            <a:ext cx="3847465" cy="2887345"/>
          </a:xfrm>
          <a:prstGeom prst="rect">
            <a:avLst/>
          </a:prstGeom>
        </p:spPr>
      </p:pic>
      <p:pic>
        <p:nvPicPr>
          <p:cNvPr id="7" name="Изображение 6" descr="IMG-20231228-WA00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535" y="3441700"/>
            <a:ext cx="4043045" cy="3042285"/>
          </a:xfrm>
          <a:prstGeom prst="rect">
            <a:avLst/>
          </a:prstGeom>
        </p:spPr>
      </p:pic>
      <p:pic>
        <p:nvPicPr>
          <p:cNvPr id="8" name="Изображение 7" descr="IMG-20240221-WA00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095" y="3451860"/>
            <a:ext cx="4042410" cy="3032125"/>
          </a:xfrm>
          <a:prstGeom prst="rect">
            <a:avLst/>
          </a:prstGeom>
        </p:spPr>
      </p:pic>
      <p:sp>
        <p:nvSpPr>
          <p:cNvPr id="9" name="Текстовое поле 8"/>
          <p:cNvSpPr txBox="1"/>
          <p:nvPr/>
        </p:nvSpPr>
        <p:spPr>
          <a:xfrm>
            <a:off x="539115" y="2698750"/>
            <a:ext cx="8038465" cy="922020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/>
          </a:lstStyle>
          <a:p>
            <a:pPr algn="ctr"/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Участие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родителей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мероприятиях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детского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сада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могут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принимать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участие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организации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проведении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праздников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выставок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концертов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других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мероприятий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посвящённых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нравственным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патриотическим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ценностям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US" altLang="ru-RU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Замещающее содержимое 3" descr="IMG-20240301-WA0001"/>
          <p:cNvPicPr>
            <a:picLocks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850" y="116840"/>
            <a:ext cx="4548505" cy="3277235"/>
          </a:xfrm>
          <a:prstGeom prst="rect">
            <a:avLst/>
          </a:prstGeom>
        </p:spPr>
      </p:pic>
      <p:pic>
        <p:nvPicPr>
          <p:cNvPr id="5" name="Изображение 4" descr="IMG-20240317-WA00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4435" y="1125220"/>
            <a:ext cx="3857625" cy="4320540"/>
          </a:xfrm>
          <a:prstGeom prst="rect">
            <a:avLst/>
          </a:prstGeom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50" y="3394075"/>
            <a:ext cx="4459605" cy="33451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360" y="2924493"/>
            <a:ext cx="8229600" cy="1143000"/>
          </a:xfrm>
          <a:solidFill>
            <a:schemeClr val="bg1">
              <a:alpha val="65000"/>
            </a:schemeClr>
          </a:solidFill>
        </p:spPr>
        <p:txBody>
          <a:bodyPr>
            <a:normAutofit fontScale="90000"/>
            <a:scene3d>
              <a:camera prst="orthographicFront"/>
              <a:lightRig rig="threePt" dir="t"/>
            </a:scene3d>
          </a:bodyPr>
          <a:lstStyle>
            <a:defPPr/>
          </a:lstStyle>
          <a:p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Обсуждение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воспитательных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принципов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ценностей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педагоги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могут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проводить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индивидуальные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встречи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родителями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для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обсуждения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воспитательных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принципов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ценностей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методик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применяемых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детском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саду</a:t>
            </a:r>
            <a:r>
              <a:rPr lang="en-US" altLang="ru-RU" sz="222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US" altLang="ru-RU" sz="222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715" y="2061210"/>
            <a:ext cx="4439920" cy="3330575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635" y="2061210"/>
            <a:ext cx="4439285" cy="3330575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251460" y="404495"/>
            <a:ext cx="8700770" cy="1322070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/>
          </a:lstStyle>
          <a:p>
            <a:pPr algn="ctr"/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Обучающие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мастер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классы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для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родителей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педагоги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могут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проводить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мастер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классы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семинары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для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родителей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которых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будут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обучать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их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методам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нравственно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-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патриотического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воспитания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поддерживать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их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этом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важном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процессе</a:t>
            </a:r>
            <a:r>
              <a:rPr lang="en-US" altLang="ru-RU" sz="20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US" altLang="ru-RU" sz="20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Изображение 3" descr="IMG_20240320_1250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15" y="188595"/>
            <a:ext cx="2729230" cy="3640455"/>
          </a:xfrm>
          <a:prstGeom prst="rect">
            <a:avLst/>
          </a:prstGeom>
        </p:spPr>
      </p:pic>
      <p:pic>
        <p:nvPicPr>
          <p:cNvPr id="7" name="Изображение 6" descr="IMG_20240320_1214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267585" y="3429000"/>
            <a:ext cx="2682875" cy="3577590"/>
          </a:xfrm>
          <a:prstGeom prst="rect">
            <a:avLst/>
          </a:prstGeom>
        </p:spPr>
      </p:pic>
      <p:pic>
        <p:nvPicPr>
          <p:cNvPr id="5" name="Изображение 4" descr="IMG_20240320_12152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500245" y="188595"/>
            <a:ext cx="2682875" cy="3577590"/>
          </a:xfrm>
          <a:prstGeom prst="rect">
            <a:avLst/>
          </a:prstGeom>
        </p:spPr>
      </p:pic>
      <p:pic>
        <p:nvPicPr>
          <p:cNvPr id="6" name="Изображение 5" descr="IMG_20240320_1216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6325235" y="3479165"/>
            <a:ext cx="2644775" cy="3527425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251460" y="1988820"/>
            <a:ext cx="8563610" cy="3291840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>
            <a:defPPr/>
          </a:lstStyle>
          <a:p>
            <a:pPr algn="ctr"/>
            <a:r>
              <a:rPr lang="en-US" altLang="en-US" sz="1600"/>
              <a:t>Домашние</a:t>
            </a:r>
            <a:r>
              <a:rPr lang="en-US" altLang="ru-RU" sz="1600"/>
              <a:t> </a:t>
            </a:r>
            <a:r>
              <a:rPr lang="en-US" altLang="en-US" sz="1600"/>
              <a:t>задания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совместные</a:t>
            </a:r>
            <a:r>
              <a:rPr lang="en-US" altLang="ru-RU" sz="1600"/>
              <a:t> </a:t>
            </a:r>
            <a:r>
              <a:rPr lang="en-US" altLang="en-US" sz="1600"/>
              <a:t>мероприятия</a:t>
            </a:r>
            <a:r>
              <a:rPr lang="en-US" altLang="ru-RU" sz="1600"/>
              <a:t>: </a:t>
            </a:r>
            <a:r>
              <a:rPr lang="en-US" altLang="en-US" sz="1600"/>
              <a:t>педагоги</a:t>
            </a:r>
            <a:r>
              <a:rPr lang="en-US" altLang="ru-RU" sz="1600"/>
              <a:t> </a:t>
            </a:r>
            <a:r>
              <a:rPr lang="en-US" altLang="en-US" sz="1600"/>
              <a:t>могут</a:t>
            </a:r>
            <a:r>
              <a:rPr lang="en-US" altLang="ru-RU" sz="1600"/>
              <a:t> </a:t>
            </a:r>
            <a:r>
              <a:rPr lang="en-US" altLang="en-US" sz="1600"/>
              <a:t>задавать</a:t>
            </a:r>
            <a:r>
              <a:rPr lang="en-US" altLang="ru-RU" sz="1600"/>
              <a:t> </a:t>
            </a:r>
            <a:r>
              <a:rPr lang="en-US" altLang="en-US" sz="1600"/>
              <a:t>родителям</a:t>
            </a:r>
            <a:r>
              <a:rPr lang="en-US" altLang="ru-RU" sz="1600"/>
              <a:t> </a:t>
            </a:r>
            <a:r>
              <a:rPr lang="en-US" altLang="en-US" sz="1600"/>
              <a:t>задания</a:t>
            </a:r>
            <a:r>
              <a:rPr lang="en-US" altLang="ru-RU" sz="1600"/>
              <a:t> </a:t>
            </a:r>
            <a:r>
              <a:rPr lang="en-US" altLang="en-US" sz="1600"/>
              <a:t>по</a:t>
            </a:r>
            <a:r>
              <a:rPr lang="en-US" altLang="ru-RU" sz="1600"/>
              <a:t> </a:t>
            </a:r>
            <a:r>
              <a:rPr lang="en-US" altLang="en-US" sz="1600"/>
              <a:t>развитию</a:t>
            </a:r>
            <a:r>
              <a:rPr lang="en-US" altLang="ru-RU" sz="1600"/>
              <a:t> </a:t>
            </a:r>
            <a:r>
              <a:rPr lang="en-US" altLang="en-US" sz="1600"/>
              <a:t>нравственных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патриотических</a:t>
            </a:r>
            <a:r>
              <a:rPr lang="en-US" altLang="ru-RU" sz="1600"/>
              <a:t> </a:t>
            </a:r>
            <a:r>
              <a:rPr lang="en-US" altLang="en-US" sz="1600"/>
              <a:t>качеств</a:t>
            </a:r>
            <a:r>
              <a:rPr lang="en-US" altLang="ru-RU" sz="1600"/>
              <a:t> </a:t>
            </a:r>
            <a:r>
              <a:rPr lang="en-US" altLang="en-US" sz="1600"/>
              <a:t>у</a:t>
            </a:r>
            <a:r>
              <a:rPr lang="en-US" altLang="ru-RU" sz="1600"/>
              <a:t> </a:t>
            </a:r>
            <a:r>
              <a:rPr lang="en-US" altLang="en-US" sz="1600"/>
              <a:t>детей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предлагать</a:t>
            </a:r>
            <a:r>
              <a:rPr lang="en-US" altLang="ru-RU" sz="1600"/>
              <a:t> </a:t>
            </a:r>
            <a:r>
              <a:rPr lang="en-US" altLang="en-US" sz="1600"/>
              <a:t>совместные</a:t>
            </a:r>
            <a:r>
              <a:rPr lang="en-US" altLang="ru-RU" sz="1600"/>
              <a:t> </a:t>
            </a:r>
            <a:r>
              <a:rPr lang="en-US" altLang="en-US" sz="1600"/>
              <a:t>мероприятия</a:t>
            </a:r>
            <a:r>
              <a:rPr lang="en-US" altLang="ru-RU" sz="1600"/>
              <a:t> </a:t>
            </a:r>
            <a:r>
              <a:rPr lang="en-US" altLang="en-US" sz="1600"/>
              <a:t>для</a:t>
            </a:r>
            <a:r>
              <a:rPr lang="en-US" altLang="ru-RU" sz="1600"/>
              <a:t> </a:t>
            </a:r>
            <a:r>
              <a:rPr lang="en-US" altLang="en-US" sz="1600"/>
              <a:t>укрепления</a:t>
            </a:r>
            <a:r>
              <a:rPr lang="en-US" altLang="ru-RU" sz="1600"/>
              <a:t> </a:t>
            </a:r>
            <a:r>
              <a:rPr lang="en-US" altLang="en-US" sz="1600"/>
              <a:t>взаимоотношений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общих</a:t>
            </a:r>
            <a:r>
              <a:rPr lang="en-US" altLang="ru-RU" sz="1600"/>
              <a:t> </a:t>
            </a:r>
            <a:r>
              <a:rPr lang="en-US" altLang="en-US" sz="1600"/>
              <a:t>ценностей</a:t>
            </a:r>
            <a:r>
              <a:rPr lang="en-US" altLang="ru-RU" sz="1600"/>
              <a:t>.</a:t>
            </a:r>
            <a:endParaRPr lang="en-US" altLang="ru-RU" sz="1600"/>
          </a:p>
          <a:p>
            <a:pPr algn="ctr"/>
            <a:r>
              <a:rPr lang="en-US" altLang="ru-RU" sz="1600"/>
              <a:t> </a:t>
            </a:r>
            <a:r>
              <a:rPr lang="en-US" altLang="en-US" sz="1600"/>
              <a:t>Проведение</a:t>
            </a:r>
            <a:r>
              <a:rPr lang="en-US" altLang="ru-RU" sz="1600"/>
              <a:t> </a:t>
            </a:r>
            <a:r>
              <a:rPr lang="en-US" altLang="en-US" sz="1600"/>
              <a:t>выставок</a:t>
            </a:r>
            <a:r>
              <a:rPr lang="en-US" altLang="ru-RU" sz="1600"/>
              <a:t>, </a:t>
            </a:r>
            <a:r>
              <a:rPr lang="en-US" altLang="en-US" sz="1600"/>
              <a:t>на</a:t>
            </a:r>
            <a:r>
              <a:rPr lang="en-US" altLang="ru-RU" sz="1600"/>
              <a:t> </a:t>
            </a:r>
            <a:r>
              <a:rPr lang="en-US" altLang="en-US" sz="1600"/>
              <a:t>которых</a:t>
            </a:r>
            <a:r>
              <a:rPr lang="en-US" altLang="ru-RU" sz="1600"/>
              <a:t> </a:t>
            </a:r>
            <a:r>
              <a:rPr lang="en-US" altLang="en-US" sz="1600"/>
              <a:t>дети</a:t>
            </a:r>
            <a:r>
              <a:rPr lang="en-US" altLang="ru-RU" sz="1600"/>
              <a:t> </a:t>
            </a:r>
            <a:r>
              <a:rPr lang="en-US" altLang="en-US" sz="1600"/>
              <a:t>могут</a:t>
            </a:r>
            <a:r>
              <a:rPr lang="en-US" altLang="ru-RU" sz="1600"/>
              <a:t> </a:t>
            </a:r>
            <a:r>
              <a:rPr lang="en-US" altLang="en-US" sz="1600"/>
              <a:t>показать</a:t>
            </a:r>
            <a:r>
              <a:rPr lang="en-US" altLang="ru-RU" sz="1600"/>
              <a:t> </a:t>
            </a:r>
            <a:r>
              <a:rPr lang="en-US" altLang="en-US" sz="1600"/>
              <a:t>свои</a:t>
            </a:r>
            <a:r>
              <a:rPr lang="en-US" altLang="ru-RU" sz="1600"/>
              <a:t> </a:t>
            </a:r>
            <a:r>
              <a:rPr lang="en-US" altLang="en-US" sz="1600"/>
              <a:t>творческие</a:t>
            </a:r>
            <a:r>
              <a:rPr lang="en-US" altLang="ru-RU" sz="1600"/>
              <a:t> </a:t>
            </a:r>
            <a:r>
              <a:rPr lang="en-US" altLang="en-US" sz="1600"/>
              <a:t>работы</a:t>
            </a:r>
            <a:r>
              <a:rPr lang="en-US" altLang="ru-RU" sz="1600"/>
              <a:t>. </a:t>
            </a:r>
            <a:r>
              <a:rPr lang="en-US" altLang="en-US" sz="1600"/>
              <a:t>Это</a:t>
            </a:r>
            <a:r>
              <a:rPr lang="en-US" altLang="ru-RU" sz="1600"/>
              <a:t> </a:t>
            </a:r>
            <a:r>
              <a:rPr lang="en-US" altLang="en-US" sz="1600"/>
              <a:t>способ</a:t>
            </a:r>
            <a:r>
              <a:rPr lang="en-US" altLang="ru-RU" sz="1600"/>
              <a:t> </a:t>
            </a:r>
            <a:r>
              <a:rPr lang="en-US" altLang="en-US" sz="1600"/>
              <a:t>поощрения</a:t>
            </a:r>
            <a:r>
              <a:rPr lang="en-US" altLang="ru-RU" sz="1600"/>
              <a:t> </a:t>
            </a:r>
            <a:r>
              <a:rPr lang="en-US" altLang="en-US" sz="1600"/>
              <a:t>детского</a:t>
            </a:r>
            <a:r>
              <a:rPr lang="en-US" altLang="ru-RU" sz="1600"/>
              <a:t> </a:t>
            </a:r>
            <a:r>
              <a:rPr lang="en-US" altLang="en-US" sz="1600"/>
              <a:t>творчества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развития</a:t>
            </a:r>
            <a:r>
              <a:rPr lang="en-US" altLang="ru-RU" sz="1600"/>
              <a:t> </a:t>
            </a:r>
            <a:r>
              <a:rPr lang="en-US" altLang="en-US" sz="1600"/>
              <a:t>их</a:t>
            </a:r>
            <a:r>
              <a:rPr lang="en-US" altLang="ru-RU" sz="1600"/>
              <a:t> </a:t>
            </a:r>
            <a:r>
              <a:rPr lang="en-US" altLang="en-US" sz="1600"/>
              <a:t>патриотических</a:t>
            </a:r>
            <a:r>
              <a:rPr lang="en-US" altLang="ru-RU" sz="1600"/>
              <a:t> </a:t>
            </a:r>
            <a:r>
              <a:rPr lang="en-US" altLang="en-US" sz="1600"/>
              <a:t>чувств</a:t>
            </a:r>
            <a:r>
              <a:rPr lang="en-US" altLang="ru-RU" sz="1600"/>
              <a:t>, </a:t>
            </a:r>
            <a:r>
              <a:rPr lang="en-US" altLang="en-US" sz="1600"/>
              <a:t>которые</a:t>
            </a:r>
            <a:r>
              <a:rPr lang="en-US" altLang="ru-RU" sz="1600"/>
              <a:t> </a:t>
            </a:r>
            <a:r>
              <a:rPr lang="en-US" altLang="en-US" sz="1600"/>
              <a:t>реализуются</a:t>
            </a:r>
            <a:r>
              <a:rPr lang="en-US" altLang="ru-RU" sz="1600"/>
              <a:t> </a:t>
            </a:r>
            <a:r>
              <a:rPr lang="en-US" altLang="en-US" sz="1600"/>
              <a:t>при</a:t>
            </a:r>
            <a:r>
              <a:rPr lang="en-US" altLang="ru-RU" sz="1600"/>
              <a:t> </a:t>
            </a:r>
            <a:r>
              <a:rPr lang="en-US" altLang="en-US" sz="1600"/>
              <a:t>активном</a:t>
            </a:r>
            <a:r>
              <a:rPr lang="en-US" altLang="ru-RU" sz="1600"/>
              <a:t> </a:t>
            </a:r>
            <a:r>
              <a:rPr lang="en-US" altLang="en-US" sz="1600"/>
              <a:t>участии</a:t>
            </a:r>
            <a:r>
              <a:rPr lang="en-US" altLang="ru-RU" sz="1600"/>
              <a:t> </a:t>
            </a:r>
            <a:r>
              <a:rPr lang="en-US" altLang="en-US" sz="1600"/>
              <a:t>родителей</a:t>
            </a:r>
            <a:r>
              <a:rPr lang="en-US" altLang="ru-RU" sz="1600"/>
              <a:t> .</a:t>
            </a:r>
            <a:r>
              <a:rPr lang="en-US" altLang="en-US" sz="1600"/>
              <a:t>Тематические</a:t>
            </a:r>
            <a:r>
              <a:rPr lang="en-US" altLang="ru-RU" sz="1600"/>
              <a:t> </a:t>
            </a:r>
            <a:r>
              <a:rPr lang="en-US" altLang="en-US" sz="1600"/>
              <a:t>выставки</a:t>
            </a:r>
            <a:r>
              <a:rPr lang="en-US" altLang="ru-RU" sz="1600"/>
              <a:t> </a:t>
            </a:r>
            <a:r>
              <a:rPr lang="en-US" altLang="en-US" sz="1600"/>
              <a:t>посвященные</a:t>
            </a:r>
            <a:r>
              <a:rPr lang="en-US" altLang="ru-RU" sz="1600"/>
              <a:t>  </a:t>
            </a:r>
            <a:r>
              <a:rPr lang="en-US" altLang="en-US" sz="1600"/>
              <a:t>Дню</a:t>
            </a:r>
            <a:r>
              <a:rPr lang="en-US" altLang="ru-RU" sz="1600"/>
              <a:t> </a:t>
            </a:r>
            <a:r>
              <a:rPr lang="en-US" altLang="en-US" sz="1600"/>
              <a:t>победы</a:t>
            </a:r>
            <a:r>
              <a:rPr lang="en-US" altLang="ru-RU" sz="1600"/>
              <a:t>, </a:t>
            </a:r>
            <a:r>
              <a:rPr lang="en-US" altLang="en-US" sz="1600"/>
              <a:t>государственным</a:t>
            </a:r>
            <a:r>
              <a:rPr lang="en-US" altLang="ru-RU" sz="1600"/>
              <a:t> </a:t>
            </a:r>
            <a:r>
              <a:rPr lang="en-US" altLang="en-US" sz="1600"/>
              <a:t>праздникам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смене</a:t>
            </a:r>
            <a:r>
              <a:rPr lang="en-US" altLang="ru-RU" sz="1600"/>
              <a:t> </a:t>
            </a:r>
            <a:r>
              <a:rPr lang="en-US" altLang="en-US" sz="1600"/>
              <a:t>времен</a:t>
            </a:r>
            <a:r>
              <a:rPr lang="en-US" altLang="ru-RU" sz="1600"/>
              <a:t> </a:t>
            </a:r>
            <a:r>
              <a:rPr lang="en-US" altLang="en-US" sz="1600"/>
              <a:t>года</a:t>
            </a:r>
            <a:r>
              <a:rPr lang="en-US" altLang="ru-RU" sz="1600"/>
              <a:t>  </a:t>
            </a:r>
            <a:r>
              <a:rPr lang="en-US" altLang="en-US" sz="1600"/>
              <a:t>регулярно</a:t>
            </a:r>
            <a:r>
              <a:rPr lang="en-US" altLang="ru-RU" sz="1600"/>
              <a:t> </a:t>
            </a:r>
            <a:r>
              <a:rPr lang="en-US" altLang="en-US" sz="1600"/>
              <a:t>проводятся</a:t>
            </a:r>
            <a:r>
              <a:rPr lang="en-US" altLang="ru-RU" sz="1600"/>
              <a:t> </a:t>
            </a:r>
            <a:r>
              <a:rPr lang="en-US" altLang="en-US" sz="1600"/>
              <a:t>в</a:t>
            </a:r>
            <a:r>
              <a:rPr lang="en-US" altLang="ru-RU" sz="1600"/>
              <a:t> </a:t>
            </a:r>
            <a:r>
              <a:rPr lang="en-US" altLang="en-US" sz="1600"/>
              <a:t>нашем</a:t>
            </a:r>
            <a:r>
              <a:rPr lang="en-US" altLang="ru-RU" sz="1600"/>
              <a:t> </a:t>
            </a:r>
            <a:r>
              <a:rPr lang="en-US" altLang="en-US" sz="1600"/>
              <a:t>саду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группе</a:t>
            </a:r>
            <a:r>
              <a:rPr lang="ru-RU" altLang="en-US" sz="1600"/>
              <a:t>.</a:t>
            </a:r>
            <a:endParaRPr lang="en-US" altLang="ru-RU" sz="1600"/>
          </a:p>
          <a:p>
            <a:pPr algn="ctr"/>
            <a:r>
              <a:rPr lang="en-US" altLang="en-US" sz="1600"/>
              <a:t>Участие</a:t>
            </a:r>
            <a:r>
              <a:rPr lang="en-US" altLang="ru-RU" sz="1600"/>
              <a:t> </a:t>
            </a:r>
            <a:r>
              <a:rPr lang="en-US" altLang="en-US" sz="1600"/>
              <a:t>в</a:t>
            </a:r>
            <a:r>
              <a:rPr lang="en-US" altLang="ru-RU" sz="1600"/>
              <a:t> </a:t>
            </a:r>
            <a:r>
              <a:rPr lang="en-US" altLang="en-US" sz="1600"/>
              <a:t>различных</a:t>
            </a:r>
            <a:r>
              <a:rPr lang="en-US" altLang="ru-RU" sz="1600"/>
              <a:t> </a:t>
            </a:r>
            <a:r>
              <a:rPr lang="en-US" altLang="en-US" sz="1600"/>
              <a:t>конкурсах</a:t>
            </a:r>
            <a:r>
              <a:rPr lang="en-US" altLang="ru-RU" sz="1600"/>
              <a:t> </a:t>
            </a:r>
            <a:r>
              <a:rPr lang="en-US" altLang="en-US" sz="1600"/>
              <a:t>детей</a:t>
            </a:r>
            <a:r>
              <a:rPr lang="en-US" altLang="ru-RU" sz="1600"/>
              <a:t> </a:t>
            </a:r>
            <a:r>
              <a:rPr lang="en-US" altLang="en-US" sz="1600"/>
              <a:t>с</a:t>
            </a:r>
            <a:r>
              <a:rPr lang="en-US" altLang="ru-RU" sz="1600"/>
              <a:t> </a:t>
            </a:r>
            <a:r>
              <a:rPr lang="en-US" altLang="en-US" sz="1600"/>
              <a:t>целью</a:t>
            </a:r>
            <a:r>
              <a:rPr lang="en-US" altLang="ru-RU" sz="1600"/>
              <a:t> </a:t>
            </a:r>
            <a:r>
              <a:rPr lang="en-US" altLang="en-US" sz="1600"/>
              <a:t>стимулирования</a:t>
            </a:r>
            <a:r>
              <a:rPr lang="en-US" altLang="ru-RU" sz="1600"/>
              <a:t> </a:t>
            </a:r>
            <a:r>
              <a:rPr lang="en-US" altLang="en-US" sz="1600"/>
              <a:t>патриотических</a:t>
            </a:r>
            <a:r>
              <a:rPr lang="en-US" altLang="ru-RU" sz="1600"/>
              <a:t> </a:t>
            </a:r>
            <a:r>
              <a:rPr lang="en-US" altLang="en-US" sz="1600"/>
              <a:t>чувств</a:t>
            </a:r>
            <a:r>
              <a:rPr lang="en-US" altLang="ru-RU" sz="1600"/>
              <a:t> , </a:t>
            </a:r>
            <a:r>
              <a:rPr lang="en-US" altLang="en-US" sz="1600"/>
              <a:t>любви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уважения</a:t>
            </a:r>
            <a:r>
              <a:rPr lang="en-US" altLang="ru-RU" sz="1600"/>
              <a:t> </a:t>
            </a:r>
            <a:r>
              <a:rPr lang="en-US" altLang="en-US" sz="1600"/>
              <a:t>к</a:t>
            </a:r>
            <a:r>
              <a:rPr lang="en-US" altLang="ru-RU" sz="1600"/>
              <a:t> </a:t>
            </a:r>
            <a:r>
              <a:rPr lang="en-US" altLang="en-US" sz="1600"/>
              <a:t>своей</a:t>
            </a:r>
            <a:r>
              <a:rPr lang="en-US" altLang="ru-RU" sz="1600"/>
              <a:t> </a:t>
            </a:r>
            <a:r>
              <a:rPr lang="en-US" altLang="en-US" sz="1600"/>
              <a:t>Родине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ее</a:t>
            </a:r>
            <a:r>
              <a:rPr lang="en-US" altLang="ru-RU" sz="1600"/>
              <a:t> </a:t>
            </a:r>
            <a:r>
              <a:rPr lang="en-US" altLang="en-US" sz="1600"/>
              <a:t>истории</a:t>
            </a:r>
            <a:r>
              <a:rPr lang="en-US" altLang="ru-RU" sz="1600"/>
              <a:t>  . </a:t>
            </a:r>
            <a:r>
              <a:rPr lang="en-US" altLang="en-US" sz="1600"/>
              <a:t>В</a:t>
            </a:r>
            <a:r>
              <a:rPr lang="en-US" altLang="ru-RU" sz="1600"/>
              <a:t> </a:t>
            </a:r>
            <a:r>
              <a:rPr lang="en-US" altLang="en-US" sz="1600"/>
              <a:t>современном</a:t>
            </a:r>
            <a:r>
              <a:rPr lang="en-US" altLang="ru-RU" sz="1600"/>
              <a:t> </a:t>
            </a:r>
            <a:r>
              <a:rPr lang="en-US" altLang="en-US" sz="1600"/>
              <a:t>мире</a:t>
            </a:r>
            <a:r>
              <a:rPr lang="en-US" altLang="ru-RU" sz="1600"/>
              <a:t> </a:t>
            </a:r>
            <a:r>
              <a:rPr lang="en-US" altLang="en-US" sz="1600"/>
              <a:t>невозможно</a:t>
            </a:r>
            <a:r>
              <a:rPr lang="en-US" altLang="ru-RU" sz="1600"/>
              <a:t> </a:t>
            </a:r>
            <a:r>
              <a:rPr lang="en-US" altLang="en-US" sz="1600"/>
              <a:t>участвовать</a:t>
            </a:r>
            <a:r>
              <a:rPr lang="en-US" altLang="ru-RU" sz="1600"/>
              <a:t> </a:t>
            </a:r>
            <a:r>
              <a:rPr lang="en-US" altLang="en-US" sz="1600"/>
              <a:t>в</a:t>
            </a:r>
            <a:r>
              <a:rPr lang="en-US" altLang="ru-RU" sz="1600"/>
              <a:t> </a:t>
            </a:r>
            <a:r>
              <a:rPr lang="en-US" altLang="en-US" sz="1600"/>
              <a:t>них</a:t>
            </a:r>
            <a:r>
              <a:rPr lang="en-US" altLang="ru-RU" sz="1600"/>
              <a:t> </a:t>
            </a:r>
            <a:r>
              <a:rPr lang="en-US" altLang="en-US" sz="1600"/>
              <a:t>без</a:t>
            </a:r>
            <a:r>
              <a:rPr lang="en-US" altLang="ru-RU" sz="1600"/>
              <a:t> </a:t>
            </a:r>
            <a:r>
              <a:rPr lang="en-US" altLang="en-US" sz="1600"/>
              <a:t>активной</a:t>
            </a:r>
            <a:r>
              <a:rPr lang="en-US" altLang="ru-RU" sz="1600"/>
              <a:t> </a:t>
            </a:r>
            <a:r>
              <a:rPr lang="en-US" altLang="en-US" sz="1600"/>
              <a:t>поддержки</a:t>
            </a:r>
            <a:r>
              <a:rPr lang="en-US" altLang="ru-RU" sz="1600"/>
              <a:t> </a:t>
            </a:r>
            <a:r>
              <a:rPr lang="en-US" altLang="en-US" sz="1600"/>
              <a:t>родителей</a:t>
            </a:r>
            <a:r>
              <a:rPr lang="en-US" altLang="ru-RU" sz="1600"/>
              <a:t>.</a:t>
            </a:r>
            <a:r>
              <a:rPr lang="en-US" altLang="en-US" sz="1600"/>
              <a:t>Дети</a:t>
            </a:r>
            <a:r>
              <a:rPr lang="en-US" altLang="ru-RU" sz="1600"/>
              <a:t> </a:t>
            </a:r>
            <a:r>
              <a:rPr lang="en-US" altLang="en-US" sz="1600"/>
              <a:t>моей</a:t>
            </a:r>
            <a:r>
              <a:rPr lang="en-US" altLang="ru-RU" sz="1600"/>
              <a:t> </a:t>
            </a:r>
            <a:r>
              <a:rPr lang="en-US" altLang="en-US" sz="1600"/>
              <a:t>группы</a:t>
            </a:r>
            <a:r>
              <a:rPr lang="en-US" altLang="ru-RU" sz="1600"/>
              <a:t> </a:t>
            </a:r>
            <a:r>
              <a:rPr lang="en-US" altLang="en-US" sz="1600"/>
              <a:t>принимают</a:t>
            </a:r>
            <a:r>
              <a:rPr lang="en-US" altLang="ru-RU" sz="1600"/>
              <a:t> </a:t>
            </a:r>
            <a:r>
              <a:rPr lang="en-US" altLang="en-US" sz="1600"/>
              <a:t>активное</a:t>
            </a:r>
            <a:r>
              <a:rPr lang="en-US" altLang="ru-RU" sz="1600"/>
              <a:t> </a:t>
            </a:r>
            <a:r>
              <a:rPr lang="en-US" altLang="en-US" sz="1600"/>
              <a:t>участие</a:t>
            </a:r>
            <a:r>
              <a:rPr lang="en-US" altLang="ru-RU" sz="1600"/>
              <a:t> </a:t>
            </a:r>
            <a:r>
              <a:rPr lang="en-US" altLang="en-US" sz="1600"/>
              <a:t>в</a:t>
            </a:r>
            <a:r>
              <a:rPr lang="en-US" altLang="ru-RU" sz="1600"/>
              <a:t> </a:t>
            </a:r>
            <a:r>
              <a:rPr lang="en-US" altLang="en-US" sz="1600"/>
              <a:t>следующих</a:t>
            </a:r>
            <a:r>
              <a:rPr lang="en-US" altLang="ru-RU" sz="1600"/>
              <a:t> </a:t>
            </a:r>
            <a:r>
              <a:rPr lang="en-US" altLang="en-US" sz="1600"/>
              <a:t>конкурсах</a:t>
            </a:r>
            <a:r>
              <a:rPr lang="en-US" altLang="ru-RU" sz="1600"/>
              <a:t> ; </a:t>
            </a:r>
            <a:r>
              <a:rPr altLang="en-US" sz="1600"/>
              <a:t>«</a:t>
            </a:r>
            <a:r>
              <a:rPr lang="en-US" altLang="en-US" sz="1600"/>
              <a:t>Жемчужина</a:t>
            </a:r>
            <a:r>
              <a:rPr lang="en-US" altLang="ru-RU" sz="1600"/>
              <a:t> </a:t>
            </a:r>
            <a:r>
              <a:rPr lang="en-US" altLang="en-US" sz="1600"/>
              <a:t>КМА</a:t>
            </a:r>
            <a:r>
              <a:rPr altLang="en-US" sz="1600"/>
              <a:t>»</a:t>
            </a:r>
            <a:r>
              <a:rPr lang="en-US" altLang="ru-RU" sz="1600"/>
              <a:t>, </a:t>
            </a:r>
            <a:r>
              <a:rPr altLang="en-US" sz="1600"/>
              <a:t>«</a:t>
            </a:r>
            <a:r>
              <a:rPr lang="en-US" altLang="en-US" sz="1600"/>
              <a:t>Правнуки</a:t>
            </a:r>
            <a:r>
              <a:rPr lang="en-US" altLang="ru-RU" sz="1600"/>
              <a:t> </a:t>
            </a:r>
            <a:r>
              <a:rPr lang="en-US" altLang="en-US" sz="1600"/>
              <a:t>Победы</a:t>
            </a:r>
            <a:r>
              <a:rPr altLang="en-US" sz="1600"/>
              <a:t>»</a:t>
            </a:r>
            <a:r>
              <a:rPr lang="en-US" altLang="ru-RU" sz="1600"/>
              <a:t>, </a:t>
            </a:r>
            <a:r>
              <a:rPr altLang="en-US" sz="1600"/>
              <a:t>«</a:t>
            </a:r>
            <a:r>
              <a:rPr lang="en-US" altLang="ru-RU" sz="1600"/>
              <a:t> </a:t>
            </a:r>
            <a:r>
              <a:rPr lang="en-US" altLang="en-US" sz="1600"/>
              <a:t>Я</a:t>
            </a:r>
            <a:r>
              <a:rPr lang="en-US" altLang="ru-RU" sz="1600"/>
              <a:t> </a:t>
            </a:r>
            <a:r>
              <a:rPr lang="en-US" altLang="en-US" sz="1600"/>
              <a:t>рисую</a:t>
            </a:r>
            <a:r>
              <a:rPr lang="en-US" altLang="ru-RU" sz="1600"/>
              <a:t> </a:t>
            </a:r>
            <a:r>
              <a:rPr lang="en-US" altLang="en-US" sz="1600"/>
              <a:t>Пушкина</a:t>
            </a:r>
            <a:r>
              <a:rPr altLang="en-US" sz="1600"/>
              <a:t>»</a:t>
            </a:r>
            <a:r>
              <a:rPr lang="en-US" altLang="ru-RU" sz="1600"/>
              <a:t>, </a:t>
            </a:r>
            <a:r>
              <a:rPr altLang="en-US" sz="1600"/>
              <a:t>«</a:t>
            </a:r>
            <a:r>
              <a:rPr lang="en-US" altLang="en-US" sz="1600"/>
              <a:t>Рисуем</a:t>
            </a:r>
            <a:r>
              <a:rPr lang="en-US" altLang="ru-RU" sz="1600"/>
              <a:t> </a:t>
            </a:r>
            <a:r>
              <a:rPr lang="en-US" altLang="en-US" sz="1600"/>
              <a:t>победу</a:t>
            </a:r>
            <a:r>
              <a:rPr lang="en-US" altLang="ru-RU" sz="1600"/>
              <a:t>-2023</a:t>
            </a:r>
            <a:r>
              <a:rPr altLang="en-US" sz="1600"/>
              <a:t>»</a:t>
            </a:r>
            <a:r>
              <a:rPr lang="en-US" altLang="ru-RU" sz="1600"/>
              <a:t> , </a:t>
            </a:r>
            <a:r>
              <a:rPr altLang="en-US" sz="1600"/>
              <a:t>«</a:t>
            </a:r>
            <a:r>
              <a:rPr lang="en-US" altLang="en-US" sz="1600"/>
              <a:t>Посвящаю</a:t>
            </a:r>
            <a:r>
              <a:rPr lang="en-US" altLang="ru-RU" sz="1600"/>
              <a:t> </a:t>
            </a:r>
            <a:r>
              <a:rPr lang="en-US" altLang="en-US" sz="1600"/>
              <a:t>мой</a:t>
            </a:r>
            <a:r>
              <a:rPr lang="en-US" altLang="ru-RU" sz="1600"/>
              <a:t> </a:t>
            </a:r>
            <a:r>
              <a:rPr lang="en-US" altLang="en-US" sz="1600"/>
              <a:t>город</a:t>
            </a:r>
            <a:r>
              <a:rPr lang="en-US" altLang="ru-RU" sz="1600"/>
              <a:t> </a:t>
            </a:r>
            <a:r>
              <a:rPr lang="en-US" altLang="en-US" sz="1600"/>
              <a:t>тебе</a:t>
            </a:r>
            <a:r>
              <a:rPr altLang="en-US" sz="1600"/>
              <a:t>»</a:t>
            </a:r>
            <a:r>
              <a:rPr lang="en-US" altLang="ru-RU" sz="1600"/>
              <a:t> </a:t>
            </a:r>
            <a:r>
              <a:rPr lang="en-US" altLang="en-US" sz="1600"/>
              <a:t>и</a:t>
            </a:r>
            <a:r>
              <a:rPr lang="en-US" altLang="ru-RU" sz="1600"/>
              <a:t> </a:t>
            </a:r>
            <a:r>
              <a:rPr lang="en-US" altLang="en-US" sz="1600"/>
              <a:t>т</a:t>
            </a:r>
            <a:r>
              <a:rPr lang="en-US" altLang="ru-RU" sz="1600"/>
              <a:t>.</a:t>
            </a:r>
            <a:r>
              <a:rPr lang="en-US" altLang="en-US" sz="1600"/>
              <a:t>д</a:t>
            </a:r>
            <a:r>
              <a:rPr lang="en-US" altLang="ru-RU" sz="1600"/>
              <a:t>.</a:t>
            </a:r>
            <a:endParaRPr lang="ru-RU" altLang="en-US" sz="1600"/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Изображение 3" descr="IMG_20230821_154545_1019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" y="332740"/>
            <a:ext cx="4554855" cy="3416300"/>
          </a:xfrm>
          <a:prstGeom prst="rect">
            <a:avLst/>
          </a:prstGeom>
        </p:spPr>
      </p:pic>
      <p:pic>
        <p:nvPicPr>
          <p:cNvPr id="5" name="Изображение 4" descr="IMG_20240212_17304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145" y="3717290"/>
            <a:ext cx="4161155" cy="3121025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5207635" y="981075"/>
            <a:ext cx="3810635" cy="203009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/>
          </a:lstStyle>
          <a:p>
            <a:pPr algn="ctr"/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Проектная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деятельность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-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работа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вместе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родителями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над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совместными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проектами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нацеленная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развитие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креативности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умения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работать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команде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достижение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конкретных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результатов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en-US" altLang="ru-RU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439420" y="4293235"/>
            <a:ext cx="3700145" cy="203009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/>
          </a:lstStyle>
          <a:p>
            <a:pPr algn="ctr"/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целях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формирования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активной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жизненной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позиции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воспитания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патриотов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своей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страны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,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мною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были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разработаны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реализованны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следующие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проекты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;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«Моя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семья»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«Твори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добро»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«Наша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армия»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«Курская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Дуга»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т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.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д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. </a:t>
            </a:r>
            <a:endParaRPr lang="en-US" altLang="ru-RU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Изображение 4" descr="IMG_20240320_1231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0" y="3448685"/>
            <a:ext cx="4389755" cy="3293110"/>
          </a:xfrm>
          <a:prstGeom prst="rect">
            <a:avLst/>
          </a:prstGeom>
        </p:spPr>
      </p:pic>
      <p:pic>
        <p:nvPicPr>
          <p:cNvPr id="6" name="Изображение 5" descr="IMG_20240320_12334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0725" y="116840"/>
            <a:ext cx="4441825" cy="3331845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433705" y="621030"/>
            <a:ext cx="3571875" cy="230695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/>
          </a:lstStyle>
          <a:p>
            <a:pPr/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Патриотический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уголок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- 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специальная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зона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группе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где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дети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могут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узнавать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культуре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истории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традициях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своей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страны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,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области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города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пополняется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также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поддержке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родителей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нашей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группы</a:t>
            </a:r>
            <a:r>
              <a:rPr lang="ru-RU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ru-RU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147945" y="4175760"/>
            <a:ext cx="3523615" cy="147637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/>
          </a:lstStyle>
          <a:p>
            <a:pPr/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Как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пример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-</a:t>
            </a:r>
            <a:r>
              <a:rPr lang="ru-RU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мама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Алисы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Пусовой</a:t>
            </a:r>
            <a:r>
              <a:rPr lang="ru-RU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,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Железногорская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поэтесса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Ольга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Аленкина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подарила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книги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собственного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сочинения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со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своим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автографом</a:t>
            </a:r>
            <a:r>
              <a:rPr lang="ru-RU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.</a:t>
            </a:r>
            <a:endParaRPr lang="ru-RU" altLang="en-US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Изображение 3" descr="IMG_20240320_1236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705" y="45085"/>
            <a:ext cx="4345940" cy="3260090"/>
          </a:xfrm>
          <a:prstGeom prst="rect">
            <a:avLst/>
          </a:prstGeom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7705" y="3429000"/>
            <a:ext cx="4466590" cy="335026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611505" y="4149090"/>
            <a:ext cx="3111500" cy="1866900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>
            <a:noAutofit/>
            <a:scene3d>
              <a:camera prst="orthographicFront"/>
              <a:lightRig rig="threePt" dir="t"/>
            </a:scene3d>
          </a:bodyPr>
          <a:lstStyle>
            <a:defPPr/>
          </a:lstStyle>
          <a:p>
            <a:pPr marL="0" indent="0" defTabSz="266700">
              <a:spcBef>
                <a:spcPct val="0"/>
              </a:spcBef>
              <a:spcAft>
                <a:spcPct val="0"/>
              </a:spcAft>
            </a:pPr>
            <a:r>
              <a:rPr sz="16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/>
                <a:ea typeface="SimSun" panose="02010600030101010101" pitchFamily="2" charset="-122"/>
              </a:rPr>
              <a:t>Уголок для родителей - организация места, где родители могут узнавать о жизни и деятельности группы, общаться с педагогами и другими родителями, а также участвовать в мероприятиях нашей группы.</a:t>
            </a:r>
            <a:endParaRPr sz="16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/>
              <a:ea typeface="SimSun" panose="02010600030101010101" pitchFamily="2" charset="-122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Изображение 3" descr="IMG_20240320_1251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630" y="3640455"/>
            <a:ext cx="4199255" cy="3149600"/>
          </a:xfrm>
          <a:prstGeom prst="rect">
            <a:avLst/>
          </a:prstGeom>
        </p:spPr>
      </p:pic>
      <p:pic>
        <p:nvPicPr>
          <p:cNvPr id="7" name="Изображение 6" descr="IMG_20240320_1235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155" y="370840"/>
            <a:ext cx="4090035" cy="3067685"/>
          </a:xfrm>
          <a:prstGeom prst="rect">
            <a:avLst/>
          </a:prstGeom>
        </p:spPr>
      </p:pic>
      <p:pic>
        <p:nvPicPr>
          <p:cNvPr id="8" name="Изображение 7" descr="IMG_20240320_1250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7900" y="1052830"/>
            <a:ext cx="3932555" cy="5243830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338455" y="2564765"/>
            <a:ext cx="8384540" cy="17532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>
            <a:defPPr/>
          </a:lstStyle>
          <a:p>
            <a:pPr/>
            <a:r>
              <a:rPr lang="en-US" altLang="en-US"/>
              <a:t>Совместное</a:t>
            </a:r>
            <a:r>
              <a:rPr lang="en-US" altLang="ru-RU"/>
              <a:t> </a:t>
            </a:r>
            <a:r>
              <a:rPr lang="en-US" altLang="en-US"/>
              <a:t>обустройство</a:t>
            </a:r>
            <a:r>
              <a:rPr lang="en-US" altLang="ru-RU"/>
              <a:t> </a:t>
            </a:r>
            <a:r>
              <a:rPr lang="en-US" altLang="en-US"/>
              <a:t>группы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участка</a:t>
            </a:r>
            <a:r>
              <a:rPr lang="en-US" altLang="ru-RU"/>
              <a:t> - </a:t>
            </a:r>
            <a:r>
              <a:rPr lang="en-US" altLang="en-US"/>
              <a:t>совместная</a:t>
            </a:r>
            <a:r>
              <a:rPr lang="en-US" altLang="ru-RU"/>
              <a:t> </a:t>
            </a:r>
            <a:r>
              <a:rPr lang="en-US" altLang="en-US"/>
              <a:t>работа</a:t>
            </a:r>
            <a:r>
              <a:rPr lang="en-US" altLang="ru-RU"/>
              <a:t> </a:t>
            </a:r>
            <a:r>
              <a:rPr lang="en-US" altLang="en-US"/>
              <a:t>детей</a:t>
            </a:r>
            <a:r>
              <a:rPr lang="en-US" altLang="ru-RU"/>
              <a:t>, </a:t>
            </a:r>
            <a:r>
              <a:rPr lang="en-US" altLang="en-US"/>
              <a:t>педагогов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родителей</a:t>
            </a:r>
            <a:r>
              <a:rPr lang="en-US" altLang="ru-RU"/>
              <a:t> </a:t>
            </a:r>
            <a:r>
              <a:rPr lang="en-US" altLang="en-US"/>
              <a:t>по</a:t>
            </a:r>
            <a:r>
              <a:rPr lang="en-US" altLang="ru-RU"/>
              <a:t> </a:t>
            </a:r>
            <a:r>
              <a:rPr lang="en-US" altLang="en-US"/>
              <a:t>созданию</a:t>
            </a:r>
            <a:r>
              <a:rPr lang="en-US" altLang="ru-RU"/>
              <a:t> </a:t>
            </a:r>
            <a:r>
              <a:rPr lang="en-US" altLang="en-US"/>
              <a:t>уютной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функциональной</a:t>
            </a:r>
            <a:r>
              <a:rPr lang="en-US" altLang="ru-RU"/>
              <a:t> </a:t>
            </a:r>
            <a:r>
              <a:rPr lang="en-US" altLang="en-US"/>
              <a:t>обстановки</a:t>
            </a:r>
            <a:r>
              <a:rPr lang="en-US" altLang="ru-RU"/>
              <a:t> </a:t>
            </a:r>
            <a:r>
              <a:rPr lang="en-US" altLang="en-US"/>
              <a:t>в</a:t>
            </a:r>
            <a:r>
              <a:rPr lang="en-US" altLang="ru-RU"/>
              <a:t> </a:t>
            </a:r>
            <a:r>
              <a:rPr lang="en-US" altLang="en-US"/>
              <a:t>группе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на</a:t>
            </a:r>
            <a:r>
              <a:rPr lang="en-US" altLang="ru-RU"/>
              <a:t> </a:t>
            </a:r>
            <a:r>
              <a:rPr lang="en-US" altLang="en-US"/>
              <a:t>участке</a:t>
            </a:r>
            <a:r>
              <a:rPr lang="en-US" altLang="ru-RU"/>
              <a:t>, </a:t>
            </a:r>
            <a:r>
              <a:rPr lang="en-US" altLang="en-US"/>
              <a:t>а</a:t>
            </a:r>
            <a:r>
              <a:rPr lang="en-US" altLang="ru-RU"/>
              <a:t> </a:t>
            </a:r>
            <a:r>
              <a:rPr lang="en-US" altLang="en-US"/>
              <a:t>также</a:t>
            </a:r>
            <a:r>
              <a:rPr lang="en-US" altLang="ru-RU"/>
              <a:t> </a:t>
            </a:r>
            <a:r>
              <a:rPr lang="en-US" altLang="en-US"/>
              <a:t>украшение</a:t>
            </a:r>
            <a:r>
              <a:rPr lang="en-US" altLang="ru-RU"/>
              <a:t> </a:t>
            </a:r>
            <a:r>
              <a:rPr lang="en-US" altLang="en-US"/>
              <a:t>и</a:t>
            </a:r>
            <a:r>
              <a:rPr lang="en-US" altLang="ru-RU"/>
              <a:t> </a:t>
            </a:r>
            <a:r>
              <a:rPr lang="en-US" altLang="en-US"/>
              <a:t>озеленение</a:t>
            </a:r>
            <a:r>
              <a:rPr lang="en-US" altLang="ru-RU"/>
              <a:t> </a:t>
            </a:r>
            <a:r>
              <a:rPr lang="en-US" altLang="en-US"/>
              <a:t>территории</a:t>
            </a:r>
            <a:r>
              <a:rPr lang="en-US" altLang="ru-RU"/>
              <a:t>. </a:t>
            </a:r>
            <a:r>
              <a:rPr lang="en-US" altLang="en-US"/>
              <a:t>Благодаря</a:t>
            </a:r>
            <a:r>
              <a:rPr lang="en-US" altLang="ru-RU"/>
              <a:t> </a:t>
            </a:r>
            <a:r>
              <a:rPr lang="en-US" altLang="en-US"/>
              <a:t>активному</a:t>
            </a:r>
            <a:r>
              <a:rPr lang="en-US" altLang="ru-RU"/>
              <a:t> </a:t>
            </a:r>
            <a:r>
              <a:rPr lang="en-US" altLang="en-US"/>
              <a:t>участию</a:t>
            </a:r>
            <a:r>
              <a:rPr lang="en-US" altLang="ru-RU"/>
              <a:t> </a:t>
            </a:r>
            <a:r>
              <a:rPr lang="en-US" altLang="en-US"/>
              <a:t>родителей</a:t>
            </a:r>
            <a:r>
              <a:rPr lang="en-US" altLang="ru-RU"/>
              <a:t> </a:t>
            </a:r>
            <a:r>
              <a:rPr lang="en-US" altLang="en-US"/>
              <a:t>наша</a:t>
            </a:r>
            <a:r>
              <a:rPr lang="en-US" altLang="ru-RU"/>
              <a:t> </a:t>
            </a:r>
            <a:r>
              <a:rPr lang="en-US" altLang="en-US"/>
              <a:t>группа</a:t>
            </a:r>
            <a:r>
              <a:rPr lang="en-US" altLang="ru-RU"/>
              <a:t> 2 </a:t>
            </a:r>
            <a:r>
              <a:rPr lang="en-US" altLang="en-US"/>
              <a:t>года</a:t>
            </a:r>
            <a:r>
              <a:rPr lang="en-US" altLang="ru-RU"/>
              <a:t> </a:t>
            </a:r>
            <a:r>
              <a:rPr lang="en-US" altLang="en-US"/>
              <a:t>занимала</a:t>
            </a:r>
            <a:r>
              <a:rPr lang="en-US" altLang="ru-RU"/>
              <a:t> </a:t>
            </a:r>
            <a:r>
              <a:rPr lang="en-US" altLang="en-US"/>
              <a:t>первое</a:t>
            </a:r>
            <a:r>
              <a:rPr lang="en-US" altLang="ru-RU"/>
              <a:t> </a:t>
            </a:r>
            <a:r>
              <a:rPr lang="en-US" altLang="en-US"/>
              <a:t>место</a:t>
            </a:r>
            <a:r>
              <a:rPr lang="en-US" altLang="ru-RU"/>
              <a:t> </a:t>
            </a:r>
            <a:r>
              <a:rPr lang="en-US" altLang="en-US"/>
              <a:t>в</a:t>
            </a:r>
            <a:r>
              <a:rPr lang="en-US" altLang="ru-RU"/>
              <a:t> </a:t>
            </a:r>
            <a:r>
              <a:rPr lang="en-US" altLang="en-US"/>
              <a:t>смотре</a:t>
            </a:r>
            <a:r>
              <a:rPr lang="en-US" altLang="ru-RU"/>
              <a:t>-</a:t>
            </a:r>
            <a:r>
              <a:rPr lang="en-US" altLang="en-US"/>
              <a:t>конкурсе</a:t>
            </a:r>
            <a:r>
              <a:rPr lang="en-US" altLang="ru-RU"/>
              <a:t>  </a:t>
            </a:r>
            <a:r>
              <a:rPr altLang="en-US"/>
              <a:t>«</a:t>
            </a:r>
            <a:r>
              <a:rPr lang="en-US" altLang="en-US"/>
              <a:t>Лучшее</a:t>
            </a:r>
            <a:r>
              <a:rPr lang="en-US" altLang="ru-RU"/>
              <a:t> </a:t>
            </a:r>
            <a:r>
              <a:rPr lang="en-US" altLang="en-US"/>
              <a:t>летние</a:t>
            </a:r>
            <a:r>
              <a:rPr lang="en-US" altLang="ru-RU"/>
              <a:t> </a:t>
            </a:r>
            <a:r>
              <a:rPr lang="en-US" altLang="en-US"/>
              <a:t>оформление</a:t>
            </a:r>
            <a:r>
              <a:rPr lang="en-US" altLang="ru-RU"/>
              <a:t> </a:t>
            </a:r>
            <a:r>
              <a:rPr lang="en-US" altLang="en-US"/>
              <a:t>развивающей</a:t>
            </a:r>
            <a:r>
              <a:rPr lang="en-US" altLang="ru-RU"/>
              <a:t> </a:t>
            </a:r>
            <a:r>
              <a:rPr lang="en-US" altLang="en-US"/>
              <a:t>предметно</a:t>
            </a:r>
            <a:r>
              <a:rPr lang="en-US" altLang="ru-RU"/>
              <a:t>-</a:t>
            </a:r>
            <a:r>
              <a:rPr lang="en-US" altLang="en-US"/>
              <a:t>пространственной</a:t>
            </a:r>
            <a:r>
              <a:rPr lang="en-US" altLang="ru-RU"/>
              <a:t> </a:t>
            </a:r>
            <a:r>
              <a:rPr lang="en-US" altLang="en-US"/>
              <a:t>среды</a:t>
            </a:r>
            <a:r>
              <a:rPr lang="en-US" altLang="ru-RU"/>
              <a:t> </a:t>
            </a:r>
            <a:r>
              <a:rPr lang="en-US" altLang="en-US"/>
              <a:t>прогулочных</a:t>
            </a:r>
            <a:r>
              <a:rPr lang="en-US" altLang="ru-RU"/>
              <a:t> </a:t>
            </a:r>
            <a:r>
              <a:rPr lang="en-US" altLang="en-US"/>
              <a:t>участков</a:t>
            </a:r>
            <a:r>
              <a:rPr altLang="en-US"/>
              <a:t>»</a:t>
            </a:r>
            <a:r>
              <a:rPr lang="en-US" altLang="ru-RU"/>
              <a:t> </a:t>
            </a:r>
            <a:endParaRPr lang="ru-RU" altLang="en-US"/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995" y="2780348"/>
            <a:ext cx="8229600" cy="1143000"/>
          </a:xfrm>
        </p:spPr>
        <p:txBody>
          <a:bodyPr>
            <a:normAutofit fontScale="90000"/>
          </a:bodyPr>
          <a:lstStyle>
            <a:defPPr/>
          </a:lstStyle>
          <a:p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Давайте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вместе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работать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над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тем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чтобы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семья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стала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надежным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фундаментом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для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формирования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нравственности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любви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к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Родине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у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наших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детей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Спасибо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за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внимание</a:t>
            </a:r>
            <a:r>
              <a:rPr lang="en-US" alt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!</a:t>
            </a:r>
            <a:r>
              <a:rPr lang="en-US" altLang="ru-RU"/>
              <a:t> </a:t>
            </a:r>
            <a:endParaRPr lang="en-US" altLang="ru-RU"/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22</Paragraphs>
  <Slides>14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baseType="lpstr" size="20">
      <vt:lpstr>Arial</vt:lpstr>
      <vt:lpstr>Calibri</vt:lpstr>
      <vt:lpstr>Monotype Corsiva</vt:lpstr>
      <vt:lpstr>Times New Roman</vt:lpstr>
      <vt:lpstr>SimSun</vt:lpstr>
      <vt:lpstr>Тема Office</vt:lpstr>
      <vt:lpstr>Семья - основа нравственности и патриотизма. Взаимодействие с родителями.</vt:lpstr>
      <vt:lpstr>Сегодня я хочу обратить ваше внимание на важность семьи как основы нравственности и патриотизма в современной России. Семья – это основа общества, центр, вокруг которого строится наша жизнь. Это место, где мы учимся любить, уважать и заботиться друг о друге, где мы принимаем ценности и традиции, переданные нам от предков. </vt:lpstr>
      <vt:lpstr>PowerPoint Presentation</vt:lpstr>
      <vt:lpstr>Кроме того, семейные ценности влияют на формирование патриотизма у детей. Когда в семье ценятся история, культура и традиции своей страны, дети приобщаются к эти знаниям и начинают ценить и уважать свою Родину.</vt:lpstr>
      <vt:lpstr>Поэтому я предлагаю обратить внимание на семейное воспитание и поддерживать родителей в их стремлении дать детям лучшее. Помогать семьям в укреплении отношений, в развитии нравственных качеств и патриотизма у детей - наша общая задача. Формы взаимодействия детского сада с родителями при нравственно-патриотическом воспитании используемые в моей работе.Родительские собрания и консультации: на таких мероприятиях педагоги детского сада могут информировать родителей о методах нравственно-патриотического воспитания, давать рекомендации по воспитанию детей и обсуждать вопросы, связанные с этой темой. </vt:lpstr>
      <vt:lpstr>PowerPoint Presentation</vt:lpstr>
      <vt:lpstr>Обсуждение воспитательных принципов и ценностей: педагоги могут проводить индивидуальные встречи с родителями для обсуждения воспитательных принципов, ценностей и методик, применяемых в детском саду.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Давайте вместе работать над тем, чтобы семья стала надежным фундаментом для формирования нравственности и любви к Родине у наших детей. Спасибо за внимание! 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Название презентации</dc:title>
  <dc:creator>Comp</dc:creator>
  <cp:lastModifiedBy>WPS_1707051077</cp:lastModifiedBy>
  <cp:revision>8</cp:revision>
  <dcterms:created xsi:type="dcterms:W3CDTF">2018-03-04T12:53:00Z</dcterms:created>
  <dcterms:modified xsi:type="dcterms:W3CDTF">2025-08-28T19:50:52Z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FD2F5AA58AC04CA8A8AEB8E1DC0AD8C2_13</vt:lpwstr>
  </property>
  <property fmtid="{D5CDD505-2E9C-101B-9397-08002B2CF9AE}" pid="3" name="KSOProductBuildVer">
    <vt:lpwstr>1049-12.2.0.19307</vt:lpwstr>
  </property>
  <property fmtid="{D5CDD505-2E9C-101B-9397-08002B2CF9AE}" pid="4" name="NXPowerLiteLastOptimized">
    <vt:lpwstr>1584780</vt:lpwstr>
  </property>
  <property fmtid="{D5CDD505-2E9C-101B-9397-08002B2CF9AE}" pid="5" name="NXPowerLiteSettings">
    <vt:lpwstr>F70005D002A000</vt:lpwstr>
  </property>
  <property fmtid="{D5CDD505-2E9C-101B-9397-08002B2CF9AE}" pid="6" name="NXPowerLiteVersion">
    <vt:lpwstr>D10.3.1</vt:lpwstr>
  </property>
</Properties>
</file>