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8" r:id="rId3"/>
    <p:sldId id="261" r:id="rId4"/>
    <p:sldId id="260" r:id="rId5"/>
    <p:sldId id="262" r:id="rId6"/>
    <p:sldId id="265" r:id="rId7"/>
    <p:sldId id="266" r:id="rId8"/>
    <p:sldId id="280" r:id="rId9"/>
    <p:sldId id="281" r:id="rId10"/>
    <p:sldId id="267" r:id="rId11"/>
    <p:sldId id="271" r:id="rId12"/>
    <p:sldId id="282" r:id="rId13"/>
    <p:sldId id="283" r:id="rId14"/>
    <p:sldId id="284" r:id="rId15"/>
    <p:sldId id="287" r:id="rId16"/>
    <p:sldId id="285" r:id="rId17"/>
    <p:sldId id="286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4" r:id="rId30"/>
    <p:sldId id="288" r:id="rId31"/>
    <p:sldId id="302" r:id="rId32"/>
    <p:sldId id="303" r:id="rId33"/>
    <p:sldId id="289" r:id="rId34"/>
    <p:sldId id="277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422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014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56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895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11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538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02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060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520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323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99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421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2EFAD-320E-44FF-A3CA-48ED3E0A428F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D156F-09B6-4D55-8C24-A6F9C9C498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187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Итоговое родительское собрание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в </a:t>
            </a:r>
            <a:r>
              <a:rPr lang="ru-RU" dirty="0"/>
              <a:t>3</a:t>
            </a:r>
            <a:r>
              <a:rPr lang="ru-RU" dirty="0" smtClean="0"/>
              <a:t> Д классе</a:t>
            </a:r>
            <a:endParaRPr lang="ru-RU" dirty="0"/>
          </a:p>
        </p:txBody>
      </p:sp>
      <p:pic>
        <p:nvPicPr>
          <p:cNvPr id="1026" name="Picture 2" descr="C:\Users\Ляйсан\Desktop\С телефона\SAVE_20200514_200119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25" y="1600200"/>
            <a:ext cx="617574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09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- У</a:t>
            </a:r>
            <a:r>
              <a:rPr lang="ru-RU" dirty="0" smtClean="0"/>
              <a:t>важаемые родители! </a:t>
            </a:r>
            <a:r>
              <a:rPr lang="ru-RU" dirty="0"/>
              <a:t>Пролетел учебный год, быстро и незаметно. Совсем недавно, кажется, был сентябрь, а вот уже и лето на пороге. За этот год выросли наши девочки и мальчики, стали умнее, внимательнее, добрее, взрослее. Впереди – лето!</a:t>
            </a:r>
          </a:p>
        </p:txBody>
      </p:sp>
    </p:spTree>
    <p:extLst>
      <p:ext uri="{BB962C8B-B14F-4D97-AF65-F5344CB8AC3E}">
        <p14:creationId xmlns:p14="http://schemas.microsoft.com/office/powerpoint/2010/main" val="422768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pPr eaLnBrk="1" hangingPunct="1"/>
            <a:r>
              <a:rPr lang="ru-RU" sz="4000" dirty="0" smtClean="0"/>
              <a:t>Итоги годовых контрольных работ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u="sng" dirty="0" smtClean="0"/>
              <a:t>Русский язык (диктант)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«5» - 10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«4» - 22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«3» - 3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«2» - 0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Успеваемость 100%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Качество 91%</a:t>
            </a:r>
          </a:p>
        </p:txBody>
      </p:sp>
    </p:spTree>
    <p:extLst>
      <p:ext uri="{BB962C8B-B14F-4D97-AF65-F5344CB8AC3E}">
        <p14:creationId xmlns:p14="http://schemas.microsoft.com/office/powerpoint/2010/main" val="72382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pPr eaLnBrk="1" hangingPunct="1"/>
            <a:r>
              <a:rPr lang="ru-RU" sz="4000" dirty="0" smtClean="0"/>
              <a:t>Итоги годовых контрольных работ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u="sng" dirty="0" smtClean="0"/>
              <a:t>Русский язык (задания)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«5» - 15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«4» - 18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«3» - </a:t>
            </a:r>
            <a:r>
              <a:rPr lang="ru-RU" dirty="0"/>
              <a:t>2</a:t>
            </a:r>
            <a:endParaRPr lang="ru-RU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«2» - </a:t>
            </a:r>
            <a:r>
              <a:rPr lang="ru-RU" dirty="0"/>
              <a:t>0</a:t>
            </a:r>
            <a:endParaRPr lang="ru-RU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Успеваемость 100%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Качество 94%</a:t>
            </a:r>
          </a:p>
        </p:txBody>
      </p:sp>
    </p:spTree>
    <p:extLst>
      <p:ext uri="{BB962C8B-B14F-4D97-AF65-F5344CB8AC3E}">
        <p14:creationId xmlns:p14="http://schemas.microsoft.com/office/powerpoint/2010/main" val="72382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Ошибки и над чем работать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1.Перенос слов, непроизносимые согласные, </a:t>
            </a:r>
            <a:r>
              <a:rPr lang="ru-RU" dirty="0" err="1" smtClean="0"/>
              <a:t>безуд.гласные,правописание</a:t>
            </a:r>
            <a:r>
              <a:rPr lang="ru-RU" dirty="0" smtClean="0"/>
              <a:t> приставок, разделительный ь, многие пропустили буквы в словах;</a:t>
            </a:r>
          </a:p>
          <a:p>
            <a:r>
              <a:rPr lang="ru-RU" dirty="0" smtClean="0"/>
              <a:t>2.Особое внимание уделить подбору слов с </a:t>
            </a:r>
            <a:r>
              <a:rPr lang="ru-RU" dirty="0" err="1" smtClean="0"/>
              <a:t>безуд</a:t>
            </a:r>
            <a:r>
              <a:rPr lang="ru-RU" dirty="0" smtClean="0"/>
              <a:t>. гласными и к ним проверочные слова(</a:t>
            </a:r>
            <a:r>
              <a:rPr lang="ru-RU" dirty="0" smtClean="0">
                <a:solidFill>
                  <a:srgbClr val="FF0000"/>
                </a:solidFill>
              </a:rPr>
              <a:t>буква у не является опасным </a:t>
            </a:r>
            <a:r>
              <a:rPr lang="ru-RU" dirty="0" err="1" smtClean="0">
                <a:solidFill>
                  <a:srgbClr val="FF0000"/>
                </a:solidFill>
              </a:rPr>
              <a:t>безуд.гласным</a:t>
            </a:r>
            <a:r>
              <a:rPr lang="ru-RU" dirty="0" smtClean="0"/>
              <a:t>) ;</a:t>
            </a:r>
          </a:p>
          <a:p>
            <a:r>
              <a:rPr lang="ru-RU" dirty="0" smtClean="0"/>
              <a:t>3. Падеж имени </a:t>
            </a:r>
            <a:r>
              <a:rPr lang="ru-RU" dirty="0" err="1" smtClean="0"/>
              <a:t>сущ-го</a:t>
            </a:r>
            <a:r>
              <a:rPr lang="ru-RU" dirty="0" smtClean="0"/>
              <a:t> и прилагательного;</a:t>
            </a:r>
          </a:p>
          <a:p>
            <a:r>
              <a:rPr lang="ru-RU" dirty="0" smtClean="0"/>
              <a:t>4. Глагол(кроме вида и спряжения);</a:t>
            </a:r>
          </a:p>
          <a:p>
            <a:r>
              <a:rPr lang="ru-RU" dirty="0" smtClean="0"/>
              <a:t>5.Разбор </a:t>
            </a:r>
            <a:r>
              <a:rPr lang="ru-RU" dirty="0" err="1" smtClean="0"/>
              <a:t>сущ-го,прил-го,глагола</a:t>
            </a:r>
            <a:r>
              <a:rPr lang="ru-RU" dirty="0" smtClean="0"/>
              <a:t> как часть речи.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296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pPr eaLnBrk="1" hangingPunct="1"/>
            <a:r>
              <a:rPr lang="ru-RU" sz="4000" dirty="0" smtClean="0"/>
              <a:t>Итоги годовых контрольных работ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u="sng" dirty="0" smtClean="0"/>
              <a:t>Математика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«5» - 12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«4» - 16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«3» - </a:t>
            </a:r>
            <a:r>
              <a:rPr lang="ru-RU" dirty="0"/>
              <a:t>7</a:t>
            </a:r>
            <a:endParaRPr lang="ru-RU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«2» - </a:t>
            </a:r>
            <a:r>
              <a:rPr lang="ru-RU" dirty="0"/>
              <a:t>0</a:t>
            </a:r>
            <a:endParaRPr lang="ru-RU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Успеваемость 100%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Качество 80%</a:t>
            </a:r>
          </a:p>
        </p:txBody>
      </p:sp>
    </p:spTree>
    <p:extLst>
      <p:ext uri="{BB962C8B-B14F-4D97-AF65-F5344CB8AC3E}">
        <p14:creationId xmlns:p14="http://schemas.microsoft.com/office/powerpoint/2010/main" val="72382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1.Решение задачи разных видов;</a:t>
            </a:r>
          </a:p>
          <a:p>
            <a:r>
              <a:rPr lang="ru-RU" dirty="0" smtClean="0"/>
              <a:t>2.Примеры в </a:t>
            </a:r>
            <a:r>
              <a:rPr lang="ru-RU" dirty="0" err="1" smtClean="0"/>
              <a:t>два,в</a:t>
            </a:r>
            <a:r>
              <a:rPr lang="ru-RU" dirty="0" smtClean="0"/>
              <a:t> три действия, сложение и вычитание трёхзначных чисел(столбиком),умножение и деление двузначного и трёхзначного на однозначное, деление с остатком, умножение и деление круглых чисел;</a:t>
            </a:r>
          </a:p>
          <a:p>
            <a:r>
              <a:rPr lang="ru-RU" dirty="0" smtClean="0"/>
              <a:t>3.Сравнение наименованных чисел;</a:t>
            </a:r>
          </a:p>
          <a:p>
            <a:r>
              <a:rPr lang="ru-RU" dirty="0" smtClean="0"/>
              <a:t>5.Виды треугольников;</a:t>
            </a:r>
          </a:p>
          <a:p>
            <a:r>
              <a:rPr lang="ru-RU" dirty="0" smtClean="0"/>
              <a:t>6.Отработать умение внимательно читать задания.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Ошибки и над чем работать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46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pPr eaLnBrk="1" hangingPunct="1"/>
            <a:r>
              <a:rPr lang="ru-RU" sz="4000" dirty="0" smtClean="0"/>
              <a:t>Итоги годовых контрольных работ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u="sng" dirty="0" smtClean="0"/>
              <a:t>Окружающий мир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«5» - 23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«4» - 11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«3» - </a:t>
            </a:r>
            <a:r>
              <a:rPr lang="ru-RU" dirty="0"/>
              <a:t>1</a:t>
            </a:r>
            <a:endParaRPr lang="ru-RU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«2» - </a:t>
            </a:r>
            <a:r>
              <a:rPr lang="ru-RU" dirty="0"/>
              <a:t>0</a:t>
            </a:r>
            <a:endParaRPr lang="ru-RU" dirty="0" smtClean="0"/>
          </a:p>
          <a:p>
            <a:pPr algn="ctr" eaLnBrk="1" hangingPunct="1">
              <a:buFontTx/>
              <a:buNone/>
            </a:pPr>
            <a:r>
              <a:rPr lang="ru-RU" dirty="0" smtClean="0"/>
              <a:t>Успеваемость 100%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Качество 97%</a:t>
            </a:r>
          </a:p>
        </p:txBody>
      </p:sp>
    </p:spTree>
    <p:extLst>
      <p:ext uri="{BB962C8B-B14F-4D97-AF65-F5344CB8AC3E}">
        <p14:creationId xmlns:p14="http://schemas.microsoft.com/office/powerpoint/2010/main" val="68584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1.Живая и неживая природа;</a:t>
            </a:r>
          </a:p>
          <a:p>
            <a:r>
              <a:rPr lang="ru-RU" dirty="0" smtClean="0"/>
              <a:t>2.Названия наук;</a:t>
            </a:r>
          </a:p>
          <a:p>
            <a:r>
              <a:rPr lang="ru-RU" dirty="0" smtClean="0"/>
              <a:t>3.Лекарственные и ядовитые растения;</a:t>
            </a:r>
          </a:p>
          <a:p>
            <a:r>
              <a:rPr lang="ru-RU" dirty="0" smtClean="0"/>
              <a:t>5.Дорожные знаки;</a:t>
            </a:r>
          </a:p>
          <a:p>
            <a:r>
              <a:rPr lang="ru-RU" dirty="0" smtClean="0"/>
              <a:t>6.Отрасли экономики;</a:t>
            </a:r>
          </a:p>
          <a:p>
            <a:r>
              <a:rPr lang="ru-RU" dirty="0" smtClean="0"/>
              <a:t>7.Что такое бюджет?;</a:t>
            </a:r>
          </a:p>
          <a:p>
            <a:r>
              <a:rPr lang="ru-RU" dirty="0" smtClean="0"/>
              <a:t>8.Безопасность в доме;</a:t>
            </a:r>
          </a:p>
          <a:p>
            <a:r>
              <a:rPr lang="ru-RU" dirty="0" smtClean="0"/>
              <a:t>9.Организм человека;</a:t>
            </a:r>
          </a:p>
          <a:p>
            <a:r>
              <a:rPr lang="ru-RU" dirty="0" smtClean="0"/>
              <a:t>10.Города Золотого кольца;</a:t>
            </a:r>
          </a:p>
          <a:p>
            <a:r>
              <a:rPr lang="ru-RU" dirty="0" smtClean="0"/>
              <a:t>11.Достопримечательности Европы.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Ошибки и над чем работать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063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 начало четверти – </a:t>
            </a:r>
            <a:r>
              <a:rPr lang="ru-RU" dirty="0" smtClean="0"/>
              <a:t>35 </a:t>
            </a:r>
            <a:r>
              <a:rPr lang="ru-RU" dirty="0"/>
              <a:t>учащихся </a:t>
            </a:r>
          </a:p>
          <a:p>
            <a:r>
              <a:rPr lang="ru-RU" dirty="0"/>
              <a:t>На конец четверти – </a:t>
            </a:r>
            <a:r>
              <a:rPr lang="ru-RU" dirty="0" smtClean="0"/>
              <a:t>35 учащихся </a:t>
            </a:r>
            <a:endParaRPr lang="ru-RU" dirty="0"/>
          </a:p>
          <a:p>
            <a:r>
              <a:rPr lang="ru-RU" dirty="0"/>
              <a:t>На «5» закончили четверть – 3</a:t>
            </a:r>
            <a:r>
              <a:rPr lang="ru-RU" dirty="0" smtClean="0"/>
              <a:t> человека(</a:t>
            </a:r>
            <a:r>
              <a:rPr lang="ru-RU" dirty="0" err="1" smtClean="0"/>
              <a:t>Иделия</a:t>
            </a:r>
            <a:r>
              <a:rPr lang="ru-RU" dirty="0" smtClean="0"/>
              <a:t>, Анна, </a:t>
            </a:r>
            <a:r>
              <a:rPr lang="ru-RU" dirty="0" err="1" smtClean="0"/>
              <a:t>Легендар</a:t>
            </a:r>
            <a:r>
              <a:rPr lang="ru-RU" dirty="0" smtClean="0"/>
              <a:t>) </a:t>
            </a:r>
            <a:endParaRPr lang="ru-RU" dirty="0"/>
          </a:p>
          <a:p>
            <a:r>
              <a:rPr lang="ru-RU" dirty="0"/>
              <a:t>На «4» и «5» закончили четверть </a:t>
            </a:r>
            <a:r>
              <a:rPr lang="ru-RU" dirty="0" smtClean="0"/>
              <a:t>–</a:t>
            </a:r>
            <a:r>
              <a:rPr lang="en-US" dirty="0" smtClean="0"/>
              <a:t>2</a:t>
            </a:r>
            <a:r>
              <a:rPr lang="ru-RU" dirty="0" smtClean="0"/>
              <a:t>6</a:t>
            </a:r>
            <a:r>
              <a:rPr lang="en-US" dirty="0" smtClean="0"/>
              <a:t> </a:t>
            </a:r>
            <a:r>
              <a:rPr lang="ru-RU" dirty="0" smtClean="0"/>
              <a:t>человек</a:t>
            </a:r>
            <a:endParaRPr lang="ru-RU" dirty="0"/>
          </a:p>
          <a:p>
            <a:r>
              <a:rPr lang="ru-RU" dirty="0"/>
              <a:t>6</a:t>
            </a:r>
            <a:r>
              <a:rPr lang="ru-RU" dirty="0" smtClean="0"/>
              <a:t> </a:t>
            </a:r>
            <a:r>
              <a:rPr lang="ru-RU" dirty="0"/>
              <a:t>учащихся закончили четверть на «3» и «4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TextBox 5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169030"/>
            <a:ext cx="8229600" cy="135421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5400" dirty="0"/>
              <a:t>Итоги </a:t>
            </a:r>
            <a:r>
              <a:rPr lang="ru-RU" sz="5400" dirty="0" smtClean="0"/>
              <a:t>4 четверти</a:t>
            </a:r>
            <a:br>
              <a:rPr lang="ru-RU" sz="5400" dirty="0" smtClean="0"/>
            </a:br>
            <a:r>
              <a:rPr lang="ru-RU" sz="2800" dirty="0" smtClean="0"/>
              <a:t>(Дистанционное обучение)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6351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Достижения учащихся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/>
              <a:t>В течении этого учебного года наш класс принимал участие в школьных, </a:t>
            </a:r>
            <a:r>
              <a:rPr lang="ru-RU" sz="4800" dirty="0" err="1" smtClean="0"/>
              <a:t>городских,районных,всерос-сийских</a:t>
            </a:r>
            <a:r>
              <a:rPr lang="ru-RU" sz="4800" dirty="0" smtClean="0"/>
              <a:t> олимпиадах.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96521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178156" y="1577182"/>
          <a:ext cx="6787687" cy="45720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57048"/>
                <a:gridCol w="1958736"/>
                <a:gridCol w="1521855"/>
                <a:gridCol w="777586"/>
                <a:gridCol w="2172462"/>
              </a:tblGrid>
              <a:tr h="724154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Название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Уровень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Количество участников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Результат,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подготовивший учитель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Олимпиады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308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«Магистр счёта»(МБУДО «Городской центр творческого развития и гуманитарного образования для  одарённых детей»г.Казани)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Городской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Призёр,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Сотосов Арсений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Участник,Садыков Альберт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Участник,Нуриева Иделия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Участник,Хабибуллин Наиль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Участник,Гизатов Амир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Участник,Сайфутдинов Асман</a:t>
                      </a:r>
                    </a:p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Участник,Ивошина Анна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231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Республиканский творческий конкурс для школьников 1-6 классов «Скоро Новый год!»(ГАОУ «Республиканский олимпиадный центр»)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Республиканский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</a:rPr>
                        <a:t>Диплом 1 степени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,Кабанова Арина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231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Республиканский заочный творческий конкурс для школьников 1-6 классов «КроссвордУм»( ГАОУ «Республиканский олимпиадный центр»)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Республиканский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Диплом 1 </a:t>
                      </a:r>
                      <a:r>
                        <a:rPr lang="ru-RU" sz="1200" b="1" dirty="0" err="1">
                          <a:effectLst/>
                          <a:latin typeface="Times New Roman"/>
                          <a:ea typeface="Times New Roman"/>
                        </a:rPr>
                        <a:t>степени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,Нуриева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Иделия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889" marR="678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808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143635" y="1668621"/>
          <a:ext cx="6856730" cy="43891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60680"/>
                <a:gridCol w="1978660"/>
                <a:gridCol w="1537335"/>
                <a:gridCol w="785495"/>
                <a:gridCol w="2194560"/>
              </a:tblGrid>
              <a:tr h="0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Очная олимпиада </a:t>
                      </a: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Winkid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 по математике (Министерство Науки и Высшего образования РФ ФГАОУ «Казанский федеральный университет»Министерство Образования и Науки РТ)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Российский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Участник,Сайфутдинов Асман(22 декабря 2019 годо)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Очная олимпиада </a:t>
                      </a: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Winkid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 по окружающему миру (Министерство Науки и Высшего образования РФ ФГАОУ «Казанский федеральный университет»Министерство Образования и Науки РТ)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Российский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Участник,Сайфутдинов Асман(22 декабря 2019 года)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Очная олимпиада </a:t>
                      </a: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Winkid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 по окружающему миру (Министерство Науки и Высшего образования РФ ФГАОУ «Казанский федеральный университет»Министерство Образования и Науки РТ)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Российский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Победитель,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Сайфутдинов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</a:rPr>
                        <a:t>Асман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(16 февраля 2020 года)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281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541782" y="1348582"/>
          <a:ext cx="6060435" cy="50292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18793"/>
                <a:gridCol w="1748872"/>
                <a:gridCol w="1358799"/>
                <a:gridCol w="694273"/>
                <a:gridCol w="1939698"/>
              </a:tblGrid>
              <a:tr h="1293132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Открытая олимпиада для младших школьников «УМКА» по русскому языку (МБУДО «Городской центр творческого развития и гуманитарного образования для одарённых детей»г.Казани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Городской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Участник, Нуриева Иделия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3132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Открытая олимпиада для младших школьников «УМКА» по окружающему миру (МБУДО «Городской центр творческого развития и гуманитарного образования для одарённых детей»г.Казани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Городской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Победитель</a:t>
                      </a: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, Сайфутдинов Асман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3132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Открытая олимпиада для младших школьников «УМКА» по математике (МБУДО «Городской центр творческого развития и гуманитарного образования для одарённых детей»г.Казани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Городской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Times New Roman"/>
                        </a:rPr>
                        <a:t>Призёр</a:t>
                      </a: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, Самигуллина Диляра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ЭРУДИТ (Математика)(ГАОУ «Республиканский олимпиадный центр»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Республиканский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14300"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Times New Roman"/>
                        </a:rPr>
                        <a:t>Победитель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1100" dirty="0" err="1">
                          <a:effectLst/>
                          <a:latin typeface="Times New Roman"/>
                          <a:ea typeface="Times New Roman"/>
                        </a:rPr>
                        <a:t>Сайфутдинов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100" dirty="0" err="1">
                          <a:effectLst/>
                          <a:latin typeface="Times New Roman"/>
                          <a:ea typeface="Times New Roman"/>
                        </a:rPr>
                        <a:t>Асман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153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1.Участие в благотворительной акции «Ярмарка добра»(Благодарственное письмо)</a:t>
            </a:r>
          </a:p>
          <a:p>
            <a:r>
              <a:rPr lang="ru-RU" dirty="0" smtClean="0"/>
              <a:t>2.Помощь приюту для бездомных животных(</a:t>
            </a:r>
            <a:r>
              <a:rPr lang="ru-RU" dirty="0">
                <a:solidFill>
                  <a:prstClr val="black"/>
                </a:solidFill>
              </a:rPr>
              <a:t>Благодарственное письмо</a:t>
            </a:r>
            <a:r>
              <a:rPr lang="ru-RU" dirty="0" smtClean="0">
                <a:solidFill>
                  <a:prstClr val="black"/>
                </a:solidFill>
              </a:rPr>
              <a:t>)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3.Участие в акции по сбору макулатуры(</a:t>
            </a:r>
            <a:r>
              <a:rPr lang="ru-RU" dirty="0">
                <a:solidFill>
                  <a:prstClr val="black"/>
                </a:solidFill>
              </a:rPr>
              <a:t>Благодарственное письмо</a:t>
            </a:r>
            <a:r>
              <a:rPr lang="ru-RU" dirty="0" smtClean="0">
                <a:solidFill>
                  <a:prstClr val="black"/>
                </a:solidFill>
              </a:rPr>
              <a:t>)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4.Конкурс кабинетов «Новогоднее настроение»(Диплом за 1 место)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5.Конкурс школьных кабинетов и классных уголков(Грамота за 1 место)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983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МЕРОПРИЯТИЯ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Этот год знаменателен для нашей страны тем, что 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75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лет назад народ одержал победу над фашизмом. В 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лицее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и 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городе(дистанционно)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состоялся ряд мероприятий, посвящённых этому событию. 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Наши ребята тоже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приняли 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участие.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865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1. «Письмо солдату»-Анна(стих)</a:t>
            </a:r>
          </a:p>
          <a:p>
            <a:r>
              <a:rPr lang="ru-RU" dirty="0" smtClean="0"/>
              <a:t>2. «Во имя жизни на земле»- </a:t>
            </a:r>
            <a:r>
              <a:rPr lang="ru-RU" dirty="0" err="1" smtClean="0"/>
              <a:t>Иделия</a:t>
            </a:r>
            <a:r>
              <a:rPr lang="ru-RU" dirty="0" smtClean="0"/>
              <a:t>, </a:t>
            </a:r>
            <a:r>
              <a:rPr lang="ru-RU" dirty="0" err="1" smtClean="0"/>
              <a:t>Амиль</a:t>
            </a:r>
            <a:r>
              <a:rPr lang="ru-RU" dirty="0" smtClean="0"/>
              <a:t>(изображение рисунков о военном времени)</a:t>
            </a:r>
          </a:p>
          <a:p>
            <a:r>
              <a:rPr lang="ru-RU" dirty="0" smtClean="0"/>
              <a:t>3. «Простые истории Великой Победы»- </a:t>
            </a:r>
            <a:r>
              <a:rPr lang="ru-RU" dirty="0" err="1" smtClean="0"/>
              <a:t>Диляра,Иделия</a:t>
            </a:r>
            <a:r>
              <a:rPr lang="ru-RU" dirty="0" smtClean="0"/>
              <a:t>(</a:t>
            </a:r>
            <a:r>
              <a:rPr lang="ru-RU" dirty="0" err="1" smtClean="0"/>
              <a:t>видеорассказ</a:t>
            </a:r>
            <a:r>
              <a:rPr lang="ru-RU" dirty="0" smtClean="0"/>
              <a:t> об участнике ВОВ)</a:t>
            </a:r>
          </a:p>
          <a:p>
            <a:r>
              <a:rPr lang="ru-RU" dirty="0" smtClean="0"/>
              <a:t>4. «Бессмертный полк в лицах»-</a:t>
            </a:r>
            <a:r>
              <a:rPr lang="ru-RU" dirty="0" err="1" smtClean="0"/>
              <a:t>Диляра,Иделия</a:t>
            </a:r>
            <a:r>
              <a:rPr lang="ru-RU" dirty="0" smtClean="0"/>
              <a:t>(фотография </a:t>
            </a:r>
            <a:r>
              <a:rPr lang="ru-RU" dirty="0" err="1" smtClean="0"/>
              <a:t>родственников,воевавших</a:t>
            </a:r>
            <a:r>
              <a:rPr lang="ru-RU" dirty="0" smtClean="0"/>
              <a:t> в ВОВ)</a:t>
            </a:r>
          </a:p>
          <a:p>
            <a:r>
              <a:rPr lang="ru-RU" dirty="0" smtClean="0"/>
              <a:t>5. «Дорогами Победы»-</a:t>
            </a:r>
            <a:r>
              <a:rPr lang="ru-RU" dirty="0" err="1" smtClean="0"/>
              <a:t>Аделина</a:t>
            </a:r>
            <a:r>
              <a:rPr lang="ru-RU" dirty="0" smtClean="0"/>
              <a:t>(исполнение стихотворения о войне)</a:t>
            </a:r>
          </a:p>
          <a:p>
            <a:r>
              <a:rPr lang="ru-RU" dirty="0" smtClean="0"/>
              <a:t>5. Акция «Окна Победы»-</a:t>
            </a:r>
            <a:r>
              <a:rPr lang="ru-RU" dirty="0" err="1" smtClean="0"/>
              <a:t>Иделия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297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Проектная деятельность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09761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C:\Users\Ляйсан\Desktop\С телефона\IMG_20200311_1012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3456384" cy="434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92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Ляйсан\Desktop\С телефона\IMG_20200305_1002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Ляйсан\Desktop\С телефона\IMG_20200304_1332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14" y="2072916"/>
            <a:ext cx="4594286" cy="37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68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Ляйсан\Desktop\С телефона\IMG_20200312_1041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82222"/>
            <a:ext cx="3240360" cy="451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Ляйсан\Desktop\С телефона\IMG_20200306_1002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510" y="1310933"/>
            <a:ext cx="4160300" cy="5547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17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Ляйсан\Desktop\С телефона\IMG_20200306_1316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324036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Ляйсан\Desktop\С телефона\IMG_20200306_1253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80728"/>
            <a:ext cx="4176464" cy="55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14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Ляйсан\Desktop\С телефона\IMG_20200303_1249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Ляйсан\Desktop\С телефона\IMG_20200302_1327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154" y="1987327"/>
            <a:ext cx="3359222" cy="447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83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Ляйсан\Desktop\С телефона\IMG_20200302_1314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3070436" cy="409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Ляйсан\Desktop\С телефона\IMG_20200304_1334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565" y="103451"/>
            <a:ext cx="5065912" cy="675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35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Ляйсан\Desktop\С телефона\IMG_20200306_1306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Ляйсан\Desktop\С телефона\IMG_20200303_1254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89284"/>
            <a:ext cx="3951537" cy="526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81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Один из лучших проектных работ</a:t>
            </a:r>
            <a:br>
              <a:rPr lang="ru-RU" dirty="0" smtClean="0"/>
            </a:br>
            <a:r>
              <a:rPr lang="ru-RU" dirty="0" smtClean="0"/>
              <a:t>«Создание мультфильма»</a:t>
            </a:r>
            <a:br>
              <a:rPr lang="ru-RU" dirty="0" smtClean="0"/>
            </a:br>
            <a:r>
              <a:rPr lang="ru-RU" dirty="0" err="1" smtClean="0"/>
              <a:t>Асман</a:t>
            </a:r>
            <a:endParaRPr lang="ru-RU" dirty="0"/>
          </a:p>
        </p:txBody>
      </p:sp>
      <p:pic>
        <p:nvPicPr>
          <p:cNvPr id="13314" name="Picture 2" descr="C:\Users\Ляйсан\Desktop\С телефона\IMG_20200522_1642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2924143" cy="219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Ляйсан\Desktop\С телефона\IMG_20200522_1643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12776"/>
            <a:ext cx="2744754" cy="205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Ляйсан\Desktop\С телефона\IMG_20200522_1642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073" y="3356992"/>
            <a:ext cx="4668011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64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любимые праздники!</a:t>
            </a:r>
            <a:endParaRPr lang="ru-RU" dirty="0"/>
          </a:p>
        </p:txBody>
      </p:sp>
      <p:pic>
        <p:nvPicPr>
          <p:cNvPr id="14339" name="Picture 3" descr="C:\Users\Ляйсан\Desktop\С телефона\IMG_20191122_1257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60182"/>
            <a:ext cx="3360373" cy="220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Ляйсан\Desktop\С телефона\IMG_20200221_1254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69207"/>
            <a:ext cx="23762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Users\Ляйсан\Desktop\С телефона\IMG_20200306_1231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8" y="1111902"/>
            <a:ext cx="3337974" cy="445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7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Ляйсан\Desktop\С телефона\IMG_20200229_1033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3692228" cy="276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Ляйсан\Desktop\С телефона\IMG_20200229_1010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04152"/>
            <a:ext cx="3973116" cy="529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67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на лето.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1.Книжечка «Летние задания по русскому языку и математике для учащихся 3 класса»(электронный вариант в группу отправила);</a:t>
            </a:r>
          </a:p>
          <a:p>
            <a:r>
              <a:rPr lang="ru-RU" dirty="0" smtClean="0"/>
              <a:t>2.Список литературы(завести дневник читателя)-детям отправила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748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Инструктаж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41" y="1396605"/>
            <a:ext cx="8748463" cy="4951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74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&amp;quot"/>
              </a:rPr>
              <a:t>-Многое </a:t>
            </a:r>
            <a:r>
              <a:rPr lang="ru-RU" dirty="0">
                <a:solidFill>
                  <a:srgbClr val="000000"/>
                </a:solidFill>
                <a:latin typeface="&amp;quot"/>
              </a:rPr>
              <a:t>мы узнали за этот год, но многому нам ещё предстоит научиться. И хочется верить, что мы преодолеем все трудности на нашем пути по дороге Знаний, потому что рядом с нами всегда наши дорогие, любимые </a:t>
            </a:r>
            <a:r>
              <a:rPr lang="ru-RU" dirty="0" smtClean="0">
                <a:solidFill>
                  <a:srgbClr val="000000"/>
                </a:solidFill>
                <a:latin typeface="&amp;quot"/>
              </a:rPr>
              <a:t>родители. Хочу поблагодарить Вас: </a:t>
            </a:r>
            <a:r>
              <a:rPr lang="ru-RU" dirty="0">
                <a:solidFill>
                  <a:srgbClr val="000000"/>
                </a:solidFill>
                <a:latin typeface="&amp;quot"/>
              </a:rPr>
              <a:t>за </a:t>
            </a:r>
            <a:r>
              <a:rPr lang="ru-RU" dirty="0" smtClean="0">
                <a:solidFill>
                  <a:srgbClr val="000000"/>
                </a:solidFill>
                <a:latin typeface="&amp;quot"/>
              </a:rPr>
              <a:t> </a:t>
            </a:r>
            <a:r>
              <a:rPr lang="ru-RU" dirty="0">
                <a:solidFill>
                  <a:srgbClr val="000000"/>
                </a:solidFill>
                <a:latin typeface="&amp;quot"/>
              </a:rPr>
              <a:t>любовь, </a:t>
            </a:r>
            <a:r>
              <a:rPr lang="ru-RU" dirty="0" smtClean="0">
                <a:solidFill>
                  <a:srgbClr val="000000"/>
                </a:solidFill>
                <a:latin typeface="&amp;quot"/>
              </a:rPr>
              <a:t>за заботу </a:t>
            </a:r>
            <a:r>
              <a:rPr lang="ru-RU" dirty="0">
                <a:solidFill>
                  <a:srgbClr val="000000"/>
                </a:solidFill>
                <a:latin typeface="&amp;quot"/>
              </a:rPr>
              <a:t>и помощь, которую </a:t>
            </a:r>
            <a:r>
              <a:rPr lang="ru-RU" dirty="0" smtClean="0">
                <a:solidFill>
                  <a:srgbClr val="000000"/>
                </a:solidFill>
                <a:latin typeface="&amp;quot"/>
              </a:rPr>
              <a:t>вы </a:t>
            </a:r>
            <a:r>
              <a:rPr lang="ru-RU">
                <a:solidFill>
                  <a:srgbClr val="000000"/>
                </a:solidFill>
                <a:latin typeface="&amp;quot"/>
              </a:rPr>
              <a:t>нам </a:t>
            </a:r>
            <a:r>
              <a:rPr lang="ru-RU" smtClean="0">
                <a:solidFill>
                  <a:srgbClr val="000000"/>
                </a:solidFill>
                <a:latin typeface="&amp;quot"/>
              </a:rPr>
              <a:t>оказываете!!! </a:t>
            </a:r>
            <a:endParaRPr lang="ru-RU" dirty="0">
              <a:solidFill>
                <a:srgbClr val="000000"/>
              </a:solidFill>
              <a:latin typeface="&amp;quot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025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это поздравление для моих любимых детей!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err="1" smtClean="0">
                <a:solidFill>
                  <a:srgbClr val="212529"/>
                </a:solidFill>
                <a:latin typeface="Roboto"/>
              </a:rPr>
              <a:t>Дорогие,мои</a:t>
            </a:r>
            <a:r>
              <a:rPr lang="ru-RU" dirty="0" smtClean="0">
                <a:solidFill>
                  <a:srgbClr val="212529"/>
                </a:solidFill>
                <a:latin typeface="Roboto"/>
              </a:rPr>
              <a:t> ученики! </a:t>
            </a:r>
            <a:r>
              <a:rPr lang="ru-RU" dirty="0" err="1" smtClean="0">
                <a:solidFill>
                  <a:srgbClr val="212529"/>
                </a:solidFill>
                <a:latin typeface="Roboto"/>
              </a:rPr>
              <a:t>Спасибо,что</a:t>
            </a:r>
            <a:r>
              <a:rPr lang="ru-RU" dirty="0" smtClean="0">
                <a:solidFill>
                  <a:srgbClr val="212529"/>
                </a:solidFill>
                <a:latin typeface="Roboto"/>
              </a:rPr>
              <a:t> </a:t>
            </a:r>
            <a:r>
              <a:rPr lang="ru-RU" dirty="0">
                <a:solidFill>
                  <a:srgbClr val="212529"/>
                </a:solidFill>
                <a:latin typeface="Roboto"/>
              </a:rPr>
              <a:t>весь год вы были одной командой, дружной и веселой, что помогали мне вести учебный процесс, задавали интересные вопросы, находили оригинальные ответы. Спасибо вам за радость, которую вы приносили мне ежедневно своим звонким смехом на переменах, своим послушанием и внимательностью на уроках. Я вас всех очень люблю, и готова вести наш корабль навстречу новым приключениям в 4 классе</a:t>
            </a:r>
            <a:r>
              <a:rPr lang="ru-RU" dirty="0" smtClean="0">
                <a:solidFill>
                  <a:srgbClr val="212529"/>
                </a:solidFill>
                <a:latin typeface="Roboto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911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rgbClr val="212529"/>
                </a:solidFill>
                <a:latin typeface="&amp;quot"/>
              </a:rPr>
              <a:t>В 3-м классе вы учились,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И ни капли не ленились.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С вами было мне легко,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Благодарна вам за то.</a:t>
            </a:r>
          </a:p>
          <a:p>
            <a:r>
              <a:rPr lang="ru-RU" dirty="0">
                <a:solidFill>
                  <a:srgbClr val="212529"/>
                </a:solidFill>
                <a:latin typeface="&amp;quot"/>
              </a:rPr>
              <a:t>Всех в 4 класс веду,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Что умею – научу,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Чтобы сдать </a:t>
            </a:r>
            <a:r>
              <a:rPr lang="ru-RU" dirty="0" smtClean="0">
                <a:solidFill>
                  <a:srgbClr val="212529"/>
                </a:solidFill>
                <a:latin typeface="&amp;quot"/>
              </a:rPr>
              <a:t>ВПР </a:t>
            </a:r>
            <a:r>
              <a:rPr lang="ru-RU" dirty="0">
                <a:solidFill>
                  <a:srgbClr val="212529"/>
                </a:solidFill>
                <a:latin typeface="&amp;quot"/>
              </a:rPr>
              <a:t>всем дружно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Заниматься будет нужно!</a:t>
            </a:r>
          </a:p>
          <a:p>
            <a:r>
              <a:rPr lang="ru-RU" dirty="0">
                <a:solidFill>
                  <a:srgbClr val="212529"/>
                </a:solidFill>
                <a:latin typeface="&amp;quot"/>
              </a:rPr>
              <a:t>А теперь всем расслабляться,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Новой силы набираться,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Загорать или купаться,</a:t>
            </a:r>
            <a:br>
              <a:rPr lang="ru-RU" dirty="0">
                <a:solidFill>
                  <a:srgbClr val="212529"/>
                </a:solidFill>
                <a:latin typeface="&amp;quot"/>
              </a:rPr>
            </a:br>
            <a:r>
              <a:rPr lang="ru-RU" dirty="0">
                <a:solidFill>
                  <a:srgbClr val="212529"/>
                </a:solidFill>
                <a:latin typeface="&amp;quot"/>
              </a:rPr>
              <a:t>В класс 4-ый собираться!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831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&amp;quot"/>
              </a:rPr>
              <a:t>Уважаемые родители и дорогие ребята!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&amp;quot"/>
              </a:rPr>
              <a:t>От всего сердца поздравляю вас с окончанием учебного года</a:t>
            </a:r>
            <a:r>
              <a:rPr lang="ru-RU" dirty="0" smtClean="0">
                <a:solidFill>
                  <a:srgbClr val="000000"/>
                </a:solidFill>
                <a:latin typeface="&amp;quot"/>
              </a:rPr>
              <a:t>!</a:t>
            </a:r>
          </a:p>
          <a:p>
            <a:pPr marL="0" indent="0">
              <a:buNone/>
            </a:pPr>
            <a:endParaRPr lang="ru-RU" b="0" i="0" u="none" strike="noStrike" dirty="0">
              <a:solidFill>
                <a:srgbClr val="000000"/>
              </a:solidFill>
              <a:effectLst/>
              <a:latin typeface="&amp;quot"/>
            </a:endParaRPr>
          </a:p>
          <a:p>
            <a:pPr marL="0" indent="0">
              <a:buNone/>
            </a:pPr>
            <a:endParaRPr lang="ru-RU" dirty="0" smtClean="0">
              <a:solidFill>
                <a:srgbClr val="000000"/>
              </a:solidFill>
              <a:latin typeface="&amp;quot"/>
            </a:endParaRPr>
          </a:p>
          <a:p>
            <a:pPr marL="0" indent="0">
              <a:buNone/>
            </a:pPr>
            <a:endParaRPr lang="ru-RU" b="0" i="0" u="none" strike="noStrike" dirty="0">
              <a:solidFill>
                <a:srgbClr val="000000"/>
              </a:solidFill>
              <a:effectLst/>
              <a:latin typeface="&amp;quot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&amp;quot"/>
              </a:rPr>
              <a:t>С уважением </a:t>
            </a:r>
            <a:r>
              <a:rPr lang="ru-RU" dirty="0" err="1" smtClean="0">
                <a:solidFill>
                  <a:srgbClr val="000000"/>
                </a:solidFill>
                <a:latin typeface="&amp;quot"/>
              </a:rPr>
              <a:t>Ляйсан</a:t>
            </a:r>
            <a:r>
              <a:rPr lang="ru-RU" dirty="0" smtClean="0">
                <a:solidFill>
                  <a:srgbClr val="000000"/>
                </a:solidFill>
                <a:latin typeface="&amp;quot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&amp;quot"/>
              </a:rPr>
              <a:t>Илхамовна</a:t>
            </a:r>
            <a:r>
              <a:rPr lang="ru-RU" smtClean="0">
                <a:solidFill>
                  <a:srgbClr val="000000"/>
                </a:solidFill>
                <a:latin typeface="&amp;quot"/>
              </a:rPr>
              <a:t>!</a:t>
            </a:r>
            <a:endParaRPr lang="ru-RU" b="0" i="0" u="none" strike="noStrike" dirty="0">
              <a:solidFill>
                <a:srgbClr val="000000"/>
              </a:solidFill>
              <a:effectLst/>
              <a:latin typeface="&amp;quot"/>
            </a:endParaRPr>
          </a:p>
        </p:txBody>
      </p:sp>
    </p:spTree>
    <p:extLst>
      <p:ext uri="{BB962C8B-B14F-4D97-AF65-F5344CB8AC3E}">
        <p14:creationId xmlns:p14="http://schemas.microsoft.com/office/powerpoint/2010/main" val="140710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C:\Users\Ваха\Desktop\САЙДАТ\Downloads\img1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346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1082</Words>
  <Application>Microsoft Office PowerPoint</Application>
  <PresentationFormat>Экран (4:3)</PresentationFormat>
  <Paragraphs>164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Итоговое родительское собрание   в 3 Д классе</vt:lpstr>
      <vt:lpstr>Презентация PowerPoint</vt:lpstr>
      <vt:lpstr>Итоги годовых контрольных работ</vt:lpstr>
      <vt:lpstr>Итоги годовых контрольных работ</vt:lpstr>
      <vt:lpstr>Ошибки и над чем работать</vt:lpstr>
      <vt:lpstr>Итоги годовых контрольных работ</vt:lpstr>
      <vt:lpstr>Ошибки и над чем работать</vt:lpstr>
      <vt:lpstr>Итоги годовых контрольных работ</vt:lpstr>
      <vt:lpstr>Ошибки и над чем работать</vt:lpstr>
      <vt:lpstr>Итоги 4 четверти (Дистанционное обучение)</vt:lpstr>
      <vt:lpstr>Достижения учащихся </vt:lpstr>
      <vt:lpstr>Презентация PowerPoint</vt:lpstr>
      <vt:lpstr>Презентация PowerPoint</vt:lpstr>
      <vt:lpstr>Презентация PowerPoint</vt:lpstr>
      <vt:lpstr>Презентация PowerPoint</vt:lpstr>
      <vt:lpstr>МЕРОПРИЯТИЯ</vt:lpstr>
      <vt:lpstr>Презентация PowerPoint</vt:lpstr>
      <vt:lpstr>Проектная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Один из лучших проектных работ «Создание мультфильма» Асман</vt:lpstr>
      <vt:lpstr>Наши любимые праздники!</vt:lpstr>
      <vt:lpstr>Презентация PowerPoint</vt:lpstr>
      <vt:lpstr>Задание на лето.</vt:lpstr>
      <vt:lpstr>Инструктаж</vt:lpstr>
      <vt:lpstr>Презентация PowerPoint</vt:lpstr>
      <vt:lpstr>А это поздравление для моих любимых детей!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Ляйсан</cp:lastModifiedBy>
  <cp:revision>83</cp:revision>
  <dcterms:created xsi:type="dcterms:W3CDTF">2018-11-07T13:43:37Z</dcterms:created>
  <dcterms:modified xsi:type="dcterms:W3CDTF">2020-05-22T14:59:14Z</dcterms:modified>
</cp:coreProperties>
</file>