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6" r:id="rId11"/>
    <p:sldId id="271" r:id="rId12"/>
    <p:sldId id="272" r:id="rId13"/>
    <p:sldId id="270" r:id="rId14"/>
    <p:sldId id="267" r:id="rId15"/>
    <p:sldId id="268" r:id="rId16"/>
    <p:sldId id="273" r:id="rId17"/>
    <p:sldId id="274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8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618658285276492"/>
          <c:y val="3.3221939116687874E-2"/>
          <c:w val="0.53588311514488596"/>
          <c:h val="0.7827358396746305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 интерес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7.6388706620005839E-2"/>
                  <c:y val="-5.9523809523809521E-2"/>
                </c:manualLayout>
              </c:layout>
              <c:spPr/>
              <c:txPr>
                <a:bodyPr/>
                <a:lstStyle/>
                <a:p>
                  <a:pPr>
                    <a:defRPr sz="1400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психоэмоциональное состояние участников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91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участники равнодушны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7.407407407407407E-2"/>
                  <c:y val="-8.33333333333332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психоэмоциональное состояние участников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участники испытывают негатив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4.8611111111111112E-2"/>
                  <c:y val="-4.36507936507936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психоэмоциональное состояние участников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4551552"/>
        <c:axId val="45352064"/>
        <c:axId val="0"/>
      </c:bar3DChart>
      <c:catAx>
        <c:axId val="44551552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solidFill>
            <a:sysClr val="window" lastClr="FFFFFF">
              <a:lumMod val="95000"/>
            </a:sysClr>
          </a:solidFill>
        </c:spPr>
        <c:txPr>
          <a:bodyPr/>
          <a:lstStyle/>
          <a:p>
            <a:pPr>
              <a:defRPr sz="1050"/>
            </a:pPr>
            <a:endParaRPr lang="ru-RU"/>
          </a:p>
        </c:txPr>
        <c:crossAx val="45352064"/>
        <c:crosses val="autoZero"/>
        <c:auto val="1"/>
        <c:lblAlgn val="ctr"/>
        <c:lblOffset val="100"/>
        <c:noMultiLvlLbl val="0"/>
      </c:catAx>
      <c:valAx>
        <c:axId val="453520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4551552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оптимальный результат 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4.6296296296296294E-2"/>
                  <c:y val="-3.5714285714285712E-2"/>
                </c:manualLayout>
              </c:layout>
              <c:spPr/>
              <c:txPr>
                <a:bodyPr/>
                <a:lstStyle/>
                <a:p>
                  <a:pPr>
                    <a:defRPr sz="1400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Организация мыследеятельности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69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имеются затруднения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6.9444444444444448E-2"/>
                  <c:y val="-3.9682539682539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Организация мыследеятельности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29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результат не достигнут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6.25E-2"/>
                  <c:y val="-3.57142857142857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Организация мыследеятельности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5437312"/>
        <c:axId val="45438848"/>
        <c:axId val="0"/>
      </c:bar3DChart>
      <c:catAx>
        <c:axId val="45437312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solidFill>
            <a:sysClr val="window" lastClr="FFFFFF">
              <a:lumMod val="95000"/>
            </a:sysClr>
          </a:solidFill>
        </c:spPr>
        <c:txPr>
          <a:bodyPr/>
          <a:lstStyle/>
          <a:p>
            <a:pPr>
              <a:defRPr sz="1200"/>
            </a:pPr>
            <a:endParaRPr lang="ru-RU"/>
          </a:p>
        </c:txPr>
        <c:crossAx val="45438848"/>
        <c:crosses val="autoZero"/>
        <c:auto val="1"/>
        <c:lblAlgn val="ctr"/>
        <c:lblOffset val="100"/>
        <c:noMultiLvlLbl val="0"/>
      </c:catAx>
      <c:valAx>
        <c:axId val="454388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5437312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692233270377367"/>
          <c:y val="3.8968443917057179E-2"/>
          <c:w val="0.51312759230455873"/>
          <c:h val="0.6132594879427203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стабильная  деятельностная активность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5.0925925925925923E-2"/>
                  <c:y val="-5.95238095238095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системно -деятельностный подход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83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слабая деятельностная активность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7037037037037077E-2"/>
                  <c:y val="-4.36507936507936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системно -деятельностный подход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активность отсутствует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7777777777777776E-2"/>
                  <c:y val="-4.36507936507936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системно -деятельностный подход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9867136"/>
        <c:axId val="39868672"/>
        <c:axId val="0"/>
      </c:bar3DChart>
      <c:catAx>
        <c:axId val="39867136"/>
        <c:scaling>
          <c:orientation val="minMax"/>
        </c:scaling>
        <c:delete val="0"/>
        <c:axPos val="b"/>
        <c:majorTickMark val="out"/>
        <c:minorTickMark val="none"/>
        <c:tickLblPos val="nextTo"/>
        <c:crossAx val="39868672"/>
        <c:crosses val="autoZero"/>
        <c:auto val="1"/>
        <c:lblAlgn val="ctr"/>
        <c:lblOffset val="100"/>
        <c:noMultiLvlLbl val="0"/>
      </c:catAx>
      <c:valAx>
        <c:axId val="398686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986713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6DB1F9-F2C8-4E91-9629-020F88EFB7B0}" type="doc">
      <dgm:prSet loTypeId="urn:microsoft.com/office/officeart/2008/layout/PictureStrips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A64680CB-D242-4B40-B220-C0CCD9FD1D8B}">
      <dgm:prSet phldrT="[Текст]"/>
      <dgm:spPr>
        <a:solidFill>
          <a:schemeClr val="bg1">
            <a:alpha val="40000"/>
          </a:schemeClr>
        </a:solidFill>
      </dgm:spPr>
      <dgm:t>
        <a:bodyPr/>
        <a:lstStyle/>
        <a:p>
          <a:pPr algn="just"/>
          <a:r>
            <a:rPr lang="ru-RU" dirty="0" smtClean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rPr>
            <a:t>Почему системно-деятельностный подход взят за основу конструирования современного занятия? Как выполнить требования системно-деятельностного подхода в условии реализации краткосрочных программ?</a:t>
          </a:r>
          <a:endParaRPr lang="ru-RU" dirty="0">
            <a:solidFill>
              <a:schemeClr val="bg2">
                <a:lumMod val="25000"/>
              </a:schemeClr>
            </a:solidFill>
            <a:latin typeface="Bookman Old Style" panose="02050604050505020204" pitchFamily="18" charset="0"/>
          </a:endParaRPr>
        </a:p>
      </dgm:t>
    </dgm:pt>
    <dgm:pt modelId="{1CFB9F0D-581C-41BF-A0BC-4BD5B379C7BE}" type="parTrans" cxnId="{9338597E-79EF-4D87-92AC-4D68EAB7AEB5}">
      <dgm:prSet/>
      <dgm:spPr/>
      <dgm:t>
        <a:bodyPr/>
        <a:lstStyle/>
        <a:p>
          <a:endParaRPr lang="ru-RU"/>
        </a:p>
      </dgm:t>
    </dgm:pt>
    <dgm:pt modelId="{E9E96A23-A46B-41B0-BFD2-E8B969A10E91}" type="sibTrans" cxnId="{9338597E-79EF-4D87-92AC-4D68EAB7AEB5}">
      <dgm:prSet/>
      <dgm:spPr/>
      <dgm:t>
        <a:bodyPr/>
        <a:lstStyle/>
        <a:p>
          <a:endParaRPr lang="ru-RU"/>
        </a:p>
      </dgm:t>
    </dgm:pt>
    <dgm:pt modelId="{A9A07AD8-7A5F-473F-9D40-C6D0F3635DCD}">
      <dgm:prSet phldrT="[Текст]"/>
      <dgm:spPr>
        <a:solidFill>
          <a:srgbClr val="FDC4FE">
            <a:alpha val="40000"/>
          </a:srgbClr>
        </a:solidFill>
      </dgm:spPr>
      <dgm:t>
        <a:bodyPr/>
        <a:lstStyle/>
        <a:p>
          <a:r>
            <a:rPr lang="ru-RU" dirty="0" smtClean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rPr>
            <a:t>В чем заключается интеграция дополнительного  и общего образования? Какие группы УУД развиваются  у  учащихся в рамках реализации дополнительных общеобразовательных программ – дополнительных общеразвивающих программ?</a:t>
          </a:r>
          <a:endParaRPr lang="ru-RU" dirty="0">
            <a:solidFill>
              <a:schemeClr val="bg2">
                <a:lumMod val="25000"/>
              </a:schemeClr>
            </a:solidFill>
            <a:latin typeface="Bookman Old Style" panose="02050604050505020204" pitchFamily="18" charset="0"/>
          </a:endParaRPr>
        </a:p>
      </dgm:t>
    </dgm:pt>
    <dgm:pt modelId="{5AE14EA4-4E44-4872-A045-2B25BC7BA190}" type="parTrans" cxnId="{B4EAE52F-C4D2-48D2-9943-DF630AC245AC}">
      <dgm:prSet/>
      <dgm:spPr/>
      <dgm:t>
        <a:bodyPr/>
        <a:lstStyle/>
        <a:p>
          <a:endParaRPr lang="ru-RU"/>
        </a:p>
      </dgm:t>
    </dgm:pt>
    <dgm:pt modelId="{2057B0E6-D375-4BFA-97B9-9BB808E85CB4}" type="sibTrans" cxnId="{B4EAE52F-C4D2-48D2-9943-DF630AC245AC}">
      <dgm:prSet/>
      <dgm:spPr/>
      <dgm:t>
        <a:bodyPr/>
        <a:lstStyle/>
        <a:p>
          <a:endParaRPr lang="ru-RU"/>
        </a:p>
      </dgm:t>
    </dgm:pt>
    <dgm:pt modelId="{6402BD31-6B9A-4DD3-AF38-6FCF2F361920}">
      <dgm:prSet phldrT="[Текст]"/>
      <dgm:spPr>
        <a:solidFill>
          <a:srgbClr val="FFFF00">
            <a:alpha val="40000"/>
          </a:srgbClr>
        </a:solidFill>
      </dgm:spPr>
      <dgm:t>
        <a:bodyPr/>
        <a:lstStyle/>
        <a:p>
          <a:r>
            <a:rPr lang="ru-RU" dirty="0" smtClean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rPr>
            <a:t>Как в целеполагании  занятия  педагог должен отражать  развитие УУД учащихся? Как проверить результат развития УУД учащихся    в рамках педагогического контроля?</a:t>
          </a:r>
          <a:endParaRPr lang="ru-RU" dirty="0">
            <a:solidFill>
              <a:schemeClr val="bg2">
                <a:lumMod val="25000"/>
              </a:schemeClr>
            </a:solidFill>
            <a:latin typeface="Bookman Old Style" panose="02050604050505020204" pitchFamily="18" charset="0"/>
          </a:endParaRPr>
        </a:p>
      </dgm:t>
    </dgm:pt>
    <dgm:pt modelId="{1263DCB2-A2E1-49BA-9778-E666FFD9E684}" type="parTrans" cxnId="{BACC3187-9768-413B-8907-B34BAE56E9A3}">
      <dgm:prSet/>
      <dgm:spPr/>
      <dgm:t>
        <a:bodyPr/>
        <a:lstStyle/>
        <a:p>
          <a:endParaRPr lang="ru-RU"/>
        </a:p>
      </dgm:t>
    </dgm:pt>
    <dgm:pt modelId="{0FDCE346-8D66-414B-A550-C438D2BA7FA6}" type="sibTrans" cxnId="{BACC3187-9768-413B-8907-B34BAE56E9A3}">
      <dgm:prSet/>
      <dgm:spPr/>
      <dgm:t>
        <a:bodyPr/>
        <a:lstStyle/>
        <a:p>
          <a:endParaRPr lang="ru-RU"/>
        </a:p>
      </dgm:t>
    </dgm:pt>
    <dgm:pt modelId="{EFC2D616-7119-4698-8799-288C6F842F05}" type="pres">
      <dgm:prSet presAssocID="{086DB1F9-F2C8-4E91-9629-020F88EFB7B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CB1B0C-470F-4D40-A7B5-FDAB56D47CA3}" type="pres">
      <dgm:prSet presAssocID="{A64680CB-D242-4B40-B220-C0CCD9FD1D8B}" presName="composite" presStyleCnt="0"/>
      <dgm:spPr/>
    </dgm:pt>
    <dgm:pt modelId="{52193573-EDB3-4668-8FFD-FF6D65ED23C0}" type="pres">
      <dgm:prSet presAssocID="{A64680CB-D242-4B40-B220-C0CCD9FD1D8B}" presName="rect1" presStyleLbl="trAlignAcc1" presStyleIdx="0" presStyleCnt="3" custScaleX="167920" custScaleY="102938" custLinFactNeighborX="16269" custLinFactNeighborY="111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12CAFF-B3EC-4CC9-83A9-644D5AFEB0BF}" type="pres">
      <dgm:prSet presAssocID="{A64680CB-D242-4B40-B220-C0CCD9FD1D8B}" presName="rect2" presStyleLbl="fgImgPlace1" presStyleIdx="0" presStyleCnt="3" custLinFactX="-12969" custLinFactNeighborX="-100000" custLinFactNeighborY="22070"/>
      <dgm:spPr>
        <a:solidFill>
          <a:schemeClr val="accent2">
            <a:lumMod val="40000"/>
            <a:lumOff val="60000"/>
          </a:schemeClr>
        </a:solidFill>
      </dgm:spPr>
    </dgm:pt>
    <dgm:pt modelId="{2B0A1665-FAC4-4EB3-8581-EB776E61F385}" type="pres">
      <dgm:prSet presAssocID="{E9E96A23-A46B-41B0-BFD2-E8B969A10E91}" presName="sibTrans" presStyleCnt="0"/>
      <dgm:spPr/>
    </dgm:pt>
    <dgm:pt modelId="{1B7E05E5-74C3-4B29-840E-EBA09AAE235C}" type="pres">
      <dgm:prSet presAssocID="{A9A07AD8-7A5F-473F-9D40-C6D0F3635DCD}" presName="composite" presStyleCnt="0"/>
      <dgm:spPr/>
    </dgm:pt>
    <dgm:pt modelId="{217E8E69-D643-47A3-9D31-25ADE9473AF7}" type="pres">
      <dgm:prSet presAssocID="{A9A07AD8-7A5F-473F-9D40-C6D0F3635DCD}" presName="rect1" presStyleLbl="trAlignAcc1" presStyleIdx="1" presStyleCnt="3" custScaleX="160651" custLinFactNeighborX="16148" custLinFactNeighborY="25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A3570F-5415-4E3E-A7EC-12BBDE97B41E}" type="pres">
      <dgm:prSet presAssocID="{A9A07AD8-7A5F-473F-9D40-C6D0F3635DCD}" presName="rect2" presStyleLbl="fgImgPlace1" presStyleIdx="1" presStyleCnt="3" custLinFactX="-20981" custLinFactNeighborX="-100000" custLinFactNeighborY="17328"/>
      <dgm:spPr>
        <a:solidFill>
          <a:schemeClr val="accent3">
            <a:lumMod val="40000"/>
            <a:lumOff val="60000"/>
          </a:schemeClr>
        </a:solidFill>
      </dgm:spPr>
    </dgm:pt>
    <dgm:pt modelId="{8362E537-A0DA-4E1E-BD54-2C6342A91DAF}" type="pres">
      <dgm:prSet presAssocID="{2057B0E6-D375-4BFA-97B9-9BB808E85CB4}" presName="sibTrans" presStyleCnt="0"/>
      <dgm:spPr/>
    </dgm:pt>
    <dgm:pt modelId="{E51F9782-6C43-4061-8A01-0420120DB013}" type="pres">
      <dgm:prSet presAssocID="{6402BD31-6B9A-4DD3-AF38-6FCF2F361920}" presName="composite" presStyleCnt="0"/>
      <dgm:spPr/>
    </dgm:pt>
    <dgm:pt modelId="{2C84D3B6-91B2-4D4D-8950-8FD76180F4CF}" type="pres">
      <dgm:prSet presAssocID="{6402BD31-6B9A-4DD3-AF38-6FCF2F361920}" presName="rect1" presStyleLbl="trAlignAcc1" presStyleIdx="2" presStyleCnt="3" custScaleX="163270" custScaleY="87585" custLinFactNeighborX="15367" custLinFactNeighborY="69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E74C16-57F7-4694-AE7F-64F2C569AF60}" type="pres">
      <dgm:prSet presAssocID="{6402BD31-6B9A-4DD3-AF38-6FCF2F361920}" presName="rect2" presStyleLbl="fgImgPlace1" presStyleIdx="2" presStyleCnt="3" custScaleX="87830" custScaleY="91425" custLinFactX="-27066" custLinFactNeighborX="-100000" custLinFactNeighborY="17686"/>
      <dgm:spPr>
        <a:solidFill>
          <a:schemeClr val="accent5">
            <a:lumMod val="40000"/>
            <a:lumOff val="60000"/>
          </a:schemeClr>
        </a:solidFill>
      </dgm:spPr>
    </dgm:pt>
  </dgm:ptLst>
  <dgm:cxnLst>
    <dgm:cxn modelId="{BACC3187-9768-413B-8907-B34BAE56E9A3}" srcId="{086DB1F9-F2C8-4E91-9629-020F88EFB7B0}" destId="{6402BD31-6B9A-4DD3-AF38-6FCF2F361920}" srcOrd="2" destOrd="0" parTransId="{1263DCB2-A2E1-49BA-9778-E666FFD9E684}" sibTransId="{0FDCE346-8D66-414B-A550-C438D2BA7FA6}"/>
    <dgm:cxn modelId="{E55158BE-11ED-493F-8B77-091B9D88EB1E}" type="presOf" srcId="{A64680CB-D242-4B40-B220-C0CCD9FD1D8B}" destId="{52193573-EDB3-4668-8FFD-FF6D65ED23C0}" srcOrd="0" destOrd="0" presId="urn:microsoft.com/office/officeart/2008/layout/PictureStrips"/>
    <dgm:cxn modelId="{96CB056E-D808-456B-B568-3FAC102E58C4}" type="presOf" srcId="{A9A07AD8-7A5F-473F-9D40-C6D0F3635DCD}" destId="{217E8E69-D643-47A3-9D31-25ADE9473AF7}" srcOrd="0" destOrd="0" presId="urn:microsoft.com/office/officeart/2008/layout/PictureStrips"/>
    <dgm:cxn modelId="{9338597E-79EF-4D87-92AC-4D68EAB7AEB5}" srcId="{086DB1F9-F2C8-4E91-9629-020F88EFB7B0}" destId="{A64680CB-D242-4B40-B220-C0CCD9FD1D8B}" srcOrd="0" destOrd="0" parTransId="{1CFB9F0D-581C-41BF-A0BC-4BD5B379C7BE}" sibTransId="{E9E96A23-A46B-41B0-BFD2-E8B969A10E91}"/>
    <dgm:cxn modelId="{4E2E92F5-4702-48A9-ADC3-4953176E6440}" type="presOf" srcId="{086DB1F9-F2C8-4E91-9629-020F88EFB7B0}" destId="{EFC2D616-7119-4698-8799-288C6F842F05}" srcOrd="0" destOrd="0" presId="urn:microsoft.com/office/officeart/2008/layout/PictureStrips"/>
    <dgm:cxn modelId="{B4EAE52F-C4D2-48D2-9943-DF630AC245AC}" srcId="{086DB1F9-F2C8-4E91-9629-020F88EFB7B0}" destId="{A9A07AD8-7A5F-473F-9D40-C6D0F3635DCD}" srcOrd="1" destOrd="0" parTransId="{5AE14EA4-4E44-4872-A045-2B25BC7BA190}" sibTransId="{2057B0E6-D375-4BFA-97B9-9BB808E85CB4}"/>
    <dgm:cxn modelId="{74B0C60C-9DD6-45B9-85FD-8156C0C4C82F}" type="presOf" srcId="{6402BD31-6B9A-4DD3-AF38-6FCF2F361920}" destId="{2C84D3B6-91B2-4D4D-8950-8FD76180F4CF}" srcOrd="0" destOrd="0" presId="urn:microsoft.com/office/officeart/2008/layout/PictureStrips"/>
    <dgm:cxn modelId="{798BD197-D0C2-475C-A305-57E22FC296D8}" type="presParOf" srcId="{EFC2D616-7119-4698-8799-288C6F842F05}" destId="{C5CB1B0C-470F-4D40-A7B5-FDAB56D47CA3}" srcOrd="0" destOrd="0" presId="urn:microsoft.com/office/officeart/2008/layout/PictureStrips"/>
    <dgm:cxn modelId="{5D121661-58F7-41F7-ADA0-BBB3C1351C91}" type="presParOf" srcId="{C5CB1B0C-470F-4D40-A7B5-FDAB56D47CA3}" destId="{52193573-EDB3-4668-8FFD-FF6D65ED23C0}" srcOrd="0" destOrd="0" presId="urn:microsoft.com/office/officeart/2008/layout/PictureStrips"/>
    <dgm:cxn modelId="{C168CD58-34C2-4787-AC22-6B3B147D1272}" type="presParOf" srcId="{C5CB1B0C-470F-4D40-A7B5-FDAB56D47CA3}" destId="{D812CAFF-B3EC-4CC9-83A9-644D5AFEB0BF}" srcOrd="1" destOrd="0" presId="urn:microsoft.com/office/officeart/2008/layout/PictureStrips"/>
    <dgm:cxn modelId="{A69BAC97-83DF-4C63-B9D6-5B02B77D9584}" type="presParOf" srcId="{EFC2D616-7119-4698-8799-288C6F842F05}" destId="{2B0A1665-FAC4-4EB3-8581-EB776E61F385}" srcOrd="1" destOrd="0" presId="urn:microsoft.com/office/officeart/2008/layout/PictureStrips"/>
    <dgm:cxn modelId="{E5F44496-FD45-4A88-B05B-F22D67EB584C}" type="presParOf" srcId="{EFC2D616-7119-4698-8799-288C6F842F05}" destId="{1B7E05E5-74C3-4B29-840E-EBA09AAE235C}" srcOrd="2" destOrd="0" presId="urn:microsoft.com/office/officeart/2008/layout/PictureStrips"/>
    <dgm:cxn modelId="{4D1BD587-7BEC-4B15-87F2-B00CDFF70825}" type="presParOf" srcId="{1B7E05E5-74C3-4B29-840E-EBA09AAE235C}" destId="{217E8E69-D643-47A3-9D31-25ADE9473AF7}" srcOrd="0" destOrd="0" presId="urn:microsoft.com/office/officeart/2008/layout/PictureStrips"/>
    <dgm:cxn modelId="{90CDB8A9-0E21-45C7-B101-DB680B124D10}" type="presParOf" srcId="{1B7E05E5-74C3-4B29-840E-EBA09AAE235C}" destId="{AEA3570F-5415-4E3E-A7EC-12BBDE97B41E}" srcOrd="1" destOrd="0" presId="urn:microsoft.com/office/officeart/2008/layout/PictureStrips"/>
    <dgm:cxn modelId="{1A88533E-7FFE-43A3-A227-2D75CC763901}" type="presParOf" srcId="{EFC2D616-7119-4698-8799-288C6F842F05}" destId="{8362E537-A0DA-4E1E-BD54-2C6342A91DAF}" srcOrd="3" destOrd="0" presId="urn:microsoft.com/office/officeart/2008/layout/PictureStrips"/>
    <dgm:cxn modelId="{027F158A-569A-452D-8FC0-573EE3347596}" type="presParOf" srcId="{EFC2D616-7119-4698-8799-288C6F842F05}" destId="{E51F9782-6C43-4061-8A01-0420120DB013}" srcOrd="4" destOrd="0" presId="urn:microsoft.com/office/officeart/2008/layout/PictureStrips"/>
    <dgm:cxn modelId="{5F60655D-6DE9-40C3-9816-BE7058FC8AAF}" type="presParOf" srcId="{E51F9782-6C43-4061-8A01-0420120DB013}" destId="{2C84D3B6-91B2-4D4D-8950-8FD76180F4CF}" srcOrd="0" destOrd="0" presId="urn:microsoft.com/office/officeart/2008/layout/PictureStrips"/>
    <dgm:cxn modelId="{78941CEC-8766-4F07-9056-E5DFE3AB2729}" type="presParOf" srcId="{E51F9782-6C43-4061-8A01-0420120DB013}" destId="{DBE74C16-57F7-4694-AE7F-64F2C569AF60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6DB1F9-F2C8-4E91-9629-020F88EFB7B0}" type="doc">
      <dgm:prSet loTypeId="urn:microsoft.com/office/officeart/2008/layout/PictureStrips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A64680CB-D242-4B40-B220-C0CCD9FD1D8B}">
      <dgm:prSet phldrT="[Текст]" custT="1"/>
      <dgm:spPr>
        <a:solidFill>
          <a:schemeClr val="bg1">
            <a:alpha val="40000"/>
          </a:schemeClr>
        </a:solidFill>
      </dgm:spPr>
      <dgm:t>
        <a:bodyPr/>
        <a:lstStyle/>
        <a:p>
          <a:pPr algn="just"/>
          <a:r>
            <a:rPr lang="ru-RU" sz="1800" dirty="0" smtClean="0"/>
            <a:t> </a:t>
          </a:r>
          <a:r>
            <a:rPr lang="ru-RU" sz="1600" dirty="0" smtClean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rPr>
            <a:t>В послании Президента России В.В. Путина к федеральному собранию  в марте 2018 года было обозначено, что для развития современной рыночной экономики необходимы кадры обладающие </a:t>
          </a:r>
          <a:r>
            <a:rPr lang="en-US" sz="1600" dirty="0" smtClean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rPr>
            <a:t>Soft skills</a:t>
          </a:r>
          <a:r>
            <a:rPr lang="ru-RU" sz="1600" dirty="0" smtClean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rPr>
            <a:t>, большая роль отводится ранней профориентации.  В чем заключается новизна профориентации  в дополнительном образовании сегодня?</a:t>
          </a:r>
          <a:endParaRPr lang="ru-RU" sz="1800" dirty="0">
            <a:solidFill>
              <a:schemeClr val="bg2">
                <a:lumMod val="25000"/>
              </a:schemeClr>
            </a:solidFill>
            <a:latin typeface="Bookman Old Style" panose="02050604050505020204" pitchFamily="18" charset="0"/>
          </a:endParaRPr>
        </a:p>
      </dgm:t>
    </dgm:pt>
    <dgm:pt modelId="{1CFB9F0D-581C-41BF-A0BC-4BD5B379C7BE}" type="parTrans" cxnId="{9338597E-79EF-4D87-92AC-4D68EAB7AEB5}">
      <dgm:prSet/>
      <dgm:spPr/>
      <dgm:t>
        <a:bodyPr/>
        <a:lstStyle/>
        <a:p>
          <a:endParaRPr lang="ru-RU"/>
        </a:p>
      </dgm:t>
    </dgm:pt>
    <dgm:pt modelId="{E9E96A23-A46B-41B0-BFD2-E8B969A10E91}" type="sibTrans" cxnId="{9338597E-79EF-4D87-92AC-4D68EAB7AEB5}">
      <dgm:prSet/>
      <dgm:spPr/>
      <dgm:t>
        <a:bodyPr/>
        <a:lstStyle/>
        <a:p>
          <a:endParaRPr lang="ru-RU"/>
        </a:p>
      </dgm:t>
    </dgm:pt>
    <dgm:pt modelId="{A9A07AD8-7A5F-473F-9D40-C6D0F3635DCD}">
      <dgm:prSet phldrT="[Текст]" custT="1"/>
      <dgm:spPr>
        <a:solidFill>
          <a:schemeClr val="bg1">
            <a:alpha val="40000"/>
          </a:schemeClr>
        </a:solidFill>
      </dgm:spPr>
      <dgm:t>
        <a:bodyPr/>
        <a:lstStyle/>
        <a:p>
          <a:pPr algn="just"/>
          <a:r>
            <a:rPr lang="ru-RU" sz="1300" dirty="0" smtClean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rPr>
            <a:t> </a:t>
          </a:r>
          <a:r>
            <a:rPr lang="ru-RU" sz="1600" dirty="0" smtClean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rPr>
            <a:t>ФЗ-273 «Об образовании в Российской Федерации» (Гл.10 ст.75 п.1) определено, что  дополнительное образование детей и взрослых обеспечивает профессиональную ориентацию.  Поясните: что значит обеспечить профессиональную ориентацию в дополнительном образовании.</a:t>
          </a:r>
          <a:endParaRPr lang="ru-RU" sz="1600" dirty="0">
            <a:solidFill>
              <a:schemeClr val="bg2">
                <a:lumMod val="25000"/>
              </a:schemeClr>
            </a:solidFill>
            <a:latin typeface="Bookman Old Style" panose="02050604050505020204" pitchFamily="18" charset="0"/>
          </a:endParaRPr>
        </a:p>
      </dgm:t>
    </dgm:pt>
    <dgm:pt modelId="{5AE14EA4-4E44-4872-A045-2B25BC7BA190}" type="parTrans" cxnId="{B4EAE52F-C4D2-48D2-9943-DF630AC245AC}">
      <dgm:prSet/>
      <dgm:spPr/>
      <dgm:t>
        <a:bodyPr/>
        <a:lstStyle/>
        <a:p>
          <a:endParaRPr lang="ru-RU"/>
        </a:p>
      </dgm:t>
    </dgm:pt>
    <dgm:pt modelId="{2057B0E6-D375-4BFA-97B9-9BB808E85CB4}" type="sibTrans" cxnId="{B4EAE52F-C4D2-48D2-9943-DF630AC245AC}">
      <dgm:prSet/>
      <dgm:spPr/>
      <dgm:t>
        <a:bodyPr/>
        <a:lstStyle/>
        <a:p>
          <a:endParaRPr lang="ru-RU"/>
        </a:p>
      </dgm:t>
    </dgm:pt>
    <dgm:pt modelId="{6402BD31-6B9A-4DD3-AF38-6FCF2F361920}">
      <dgm:prSet phldrT="[Текст]" custT="1"/>
      <dgm:spPr>
        <a:solidFill>
          <a:schemeClr val="bg1">
            <a:alpha val="40000"/>
          </a:schemeClr>
        </a:solidFill>
      </dgm:spPr>
      <dgm:t>
        <a:bodyPr/>
        <a:lstStyle/>
        <a:p>
          <a:pPr algn="just"/>
          <a:r>
            <a:rPr lang="ru-RU" sz="1400" dirty="0" smtClean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rPr>
            <a:t>ФЗ-273 «Об образовании в Российской Федерации» (Гл.2 ст.16 . П.1) закрепляет  использование  электронного (дистанционного)  обучения  в ДОП-ДОП с использованием </a:t>
          </a:r>
          <a:r>
            <a:rPr lang="ru-RU" sz="1400" b="0" i="0" dirty="0" smtClean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rPr>
            <a:t>информационно-телекоммуникационных сетей и образовательных платформ. Какие электронные профориентационные ресурсы , созданные в рамках федерального и регионального проектов «Успех каждого ребенка» может использовать педагог дополнительного образования, проектируя ДОП-ДОП  </a:t>
          </a:r>
          <a:endParaRPr lang="ru-RU" sz="1400" dirty="0">
            <a:solidFill>
              <a:schemeClr val="bg2">
                <a:lumMod val="25000"/>
              </a:schemeClr>
            </a:solidFill>
            <a:latin typeface="Bookman Old Style" panose="02050604050505020204" pitchFamily="18" charset="0"/>
          </a:endParaRPr>
        </a:p>
      </dgm:t>
    </dgm:pt>
    <dgm:pt modelId="{1263DCB2-A2E1-49BA-9778-E666FFD9E684}" type="parTrans" cxnId="{BACC3187-9768-413B-8907-B34BAE56E9A3}">
      <dgm:prSet/>
      <dgm:spPr/>
      <dgm:t>
        <a:bodyPr/>
        <a:lstStyle/>
        <a:p>
          <a:endParaRPr lang="ru-RU"/>
        </a:p>
      </dgm:t>
    </dgm:pt>
    <dgm:pt modelId="{0FDCE346-8D66-414B-A550-C438D2BA7FA6}" type="sibTrans" cxnId="{BACC3187-9768-413B-8907-B34BAE56E9A3}">
      <dgm:prSet/>
      <dgm:spPr/>
      <dgm:t>
        <a:bodyPr/>
        <a:lstStyle/>
        <a:p>
          <a:endParaRPr lang="ru-RU"/>
        </a:p>
      </dgm:t>
    </dgm:pt>
    <dgm:pt modelId="{EFC2D616-7119-4698-8799-288C6F842F05}" type="pres">
      <dgm:prSet presAssocID="{086DB1F9-F2C8-4E91-9629-020F88EFB7B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CB1B0C-470F-4D40-A7B5-FDAB56D47CA3}" type="pres">
      <dgm:prSet presAssocID="{A64680CB-D242-4B40-B220-C0CCD9FD1D8B}" presName="composite" presStyleCnt="0"/>
      <dgm:spPr/>
    </dgm:pt>
    <dgm:pt modelId="{52193573-EDB3-4668-8FFD-FF6D65ED23C0}" type="pres">
      <dgm:prSet presAssocID="{A64680CB-D242-4B40-B220-C0CCD9FD1D8B}" presName="rect1" presStyleLbl="trAlignAcc1" presStyleIdx="0" presStyleCnt="3" custScaleX="182150" custScaleY="131166" custLinFactNeighborX="14081" custLinFactNeighborY="92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12CAFF-B3EC-4CC9-83A9-644D5AFEB0BF}" type="pres">
      <dgm:prSet presAssocID="{A64680CB-D242-4B40-B220-C0CCD9FD1D8B}" presName="rect2" presStyleLbl="fgImgPlace1" presStyleIdx="0" presStyleCnt="3" custScaleX="124628" custScaleY="130494" custLinFactX="-95432" custLinFactNeighborX="-100000" custLinFactNeighborY="21060"/>
      <dgm:spPr>
        <a:solidFill>
          <a:srgbClr val="FCF596"/>
        </a:solidFill>
      </dgm:spPr>
      <dgm:t>
        <a:bodyPr/>
        <a:lstStyle/>
        <a:p>
          <a:endParaRPr lang="ru-RU"/>
        </a:p>
      </dgm:t>
    </dgm:pt>
    <dgm:pt modelId="{2B0A1665-FAC4-4EB3-8581-EB776E61F385}" type="pres">
      <dgm:prSet presAssocID="{E9E96A23-A46B-41B0-BFD2-E8B969A10E91}" presName="sibTrans" presStyleCnt="0"/>
      <dgm:spPr/>
    </dgm:pt>
    <dgm:pt modelId="{1B7E05E5-74C3-4B29-840E-EBA09AAE235C}" type="pres">
      <dgm:prSet presAssocID="{A9A07AD8-7A5F-473F-9D40-C6D0F3635DCD}" presName="composite" presStyleCnt="0"/>
      <dgm:spPr/>
    </dgm:pt>
    <dgm:pt modelId="{217E8E69-D643-47A3-9D31-25ADE9473AF7}" type="pres">
      <dgm:prSet presAssocID="{A9A07AD8-7A5F-473F-9D40-C6D0F3635DCD}" presName="rect1" presStyleLbl="trAlignAcc1" presStyleIdx="1" presStyleCnt="3" custScaleX="181818" custScaleY="122046" custLinFactNeighborX="16148" custLinFactNeighborY="25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A3570F-5415-4E3E-A7EC-12BBDE97B41E}" type="pres">
      <dgm:prSet presAssocID="{A9A07AD8-7A5F-473F-9D40-C6D0F3635DCD}" presName="rect2" presStyleLbl="fgImgPlace1" presStyleIdx="1" presStyleCnt="3" custScaleX="117816" custScaleY="101779" custLinFactX="-95432" custLinFactNeighborX="-100000" custLinFactNeighborY="16058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8362E537-A0DA-4E1E-BD54-2C6342A91DAF}" type="pres">
      <dgm:prSet presAssocID="{2057B0E6-D375-4BFA-97B9-9BB808E85CB4}" presName="sibTrans" presStyleCnt="0"/>
      <dgm:spPr/>
    </dgm:pt>
    <dgm:pt modelId="{E51F9782-6C43-4061-8A01-0420120DB013}" type="pres">
      <dgm:prSet presAssocID="{6402BD31-6B9A-4DD3-AF38-6FCF2F361920}" presName="composite" presStyleCnt="0"/>
      <dgm:spPr/>
    </dgm:pt>
    <dgm:pt modelId="{2C84D3B6-91B2-4D4D-8950-8FD76180F4CF}" type="pres">
      <dgm:prSet presAssocID="{6402BD31-6B9A-4DD3-AF38-6FCF2F361920}" presName="rect1" presStyleLbl="trAlignAcc1" presStyleIdx="2" presStyleCnt="3" custScaleX="189521" custScaleY="128225" custLinFactNeighborX="13273" custLinFactNeighborY="-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E74C16-57F7-4694-AE7F-64F2C569AF60}" type="pres">
      <dgm:prSet presAssocID="{6402BD31-6B9A-4DD3-AF38-6FCF2F361920}" presName="rect2" presStyleLbl="fgImgPlace1" presStyleIdx="2" presStyleCnt="3" custScaleX="125490" custScaleY="112440" custLinFactX="-93210" custLinFactNeighborX="-100000" custLinFactNeighborY="8485"/>
      <dgm:spPr>
        <a:solidFill>
          <a:srgbClr val="C00000"/>
        </a:solidFill>
      </dgm:spPr>
      <dgm:t>
        <a:bodyPr/>
        <a:lstStyle/>
        <a:p>
          <a:endParaRPr lang="ru-RU"/>
        </a:p>
      </dgm:t>
    </dgm:pt>
  </dgm:ptLst>
  <dgm:cxnLst>
    <dgm:cxn modelId="{7DCA398A-B685-4700-B2C2-CDD1CAEF2327}" type="presOf" srcId="{6402BD31-6B9A-4DD3-AF38-6FCF2F361920}" destId="{2C84D3B6-91B2-4D4D-8950-8FD76180F4CF}" srcOrd="0" destOrd="0" presId="urn:microsoft.com/office/officeart/2008/layout/PictureStrips"/>
    <dgm:cxn modelId="{BACC3187-9768-413B-8907-B34BAE56E9A3}" srcId="{086DB1F9-F2C8-4E91-9629-020F88EFB7B0}" destId="{6402BD31-6B9A-4DD3-AF38-6FCF2F361920}" srcOrd="2" destOrd="0" parTransId="{1263DCB2-A2E1-49BA-9778-E666FFD9E684}" sibTransId="{0FDCE346-8D66-414B-A550-C438D2BA7FA6}"/>
    <dgm:cxn modelId="{AAA65BA0-7551-4ABF-B097-5E4F2716CC42}" type="presOf" srcId="{A9A07AD8-7A5F-473F-9D40-C6D0F3635DCD}" destId="{217E8E69-D643-47A3-9D31-25ADE9473AF7}" srcOrd="0" destOrd="0" presId="urn:microsoft.com/office/officeart/2008/layout/PictureStrips"/>
    <dgm:cxn modelId="{83B76C29-758E-4A83-B830-F5D0612401F1}" type="presOf" srcId="{A64680CB-D242-4B40-B220-C0CCD9FD1D8B}" destId="{52193573-EDB3-4668-8FFD-FF6D65ED23C0}" srcOrd="0" destOrd="0" presId="urn:microsoft.com/office/officeart/2008/layout/PictureStrips"/>
    <dgm:cxn modelId="{9338597E-79EF-4D87-92AC-4D68EAB7AEB5}" srcId="{086DB1F9-F2C8-4E91-9629-020F88EFB7B0}" destId="{A64680CB-D242-4B40-B220-C0CCD9FD1D8B}" srcOrd="0" destOrd="0" parTransId="{1CFB9F0D-581C-41BF-A0BC-4BD5B379C7BE}" sibTransId="{E9E96A23-A46B-41B0-BFD2-E8B969A10E91}"/>
    <dgm:cxn modelId="{B4EAE52F-C4D2-48D2-9943-DF630AC245AC}" srcId="{086DB1F9-F2C8-4E91-9629-020F88EFB7B0}" destId="{A9A07AD8-7A5F-473F-9D40-C6D0F3635DCD}" srcOrd="1" destOrd="0" parTransId="{5AE14EA4-4E44-4872-A045-2B25BC7BA190}" sibTransId="{2057B0E6-D375-4BFA-97B9-9BB808E85CB4}"/>
    <dgm:cxn modelId="{99D8945F-E928-499B-81A7-4209711AE2D1}" type="presOf" srcId="{086DB1F9-F2C8-4E91-9629-020F88EFB7B0}" destId="{EFC2D616-7119-4698-8799-288C6F842F05}" srcOrd="0" destOrd="0" presId="urn:microsoft.com/office/officeart/2008/layout/PictureStrips"/>
    <dgm:cxn modelId="{26E07BE5-3A57-4C18-9BD1-021019D516D4}" type="presParOf" srcId="{EFC2D616-7119-4698-8799-288C6F842F05}" destId="{C5CB1B0C-470F-4D40-A7B5-FDAB56D47CA3}" srcOrd="0" destOrd="0" presId="urn:microsoft.com/office/officeart/2008/layout/PictureStrips"/>
    <dgm:cxn modelId="{ACF158B1-B494-4A31-9648-0985F7836095}" type="presParOf" srcId="{C5CB1B0C-470F-4D40-A7B5-FDAB56D47CA3}" destId="{52193573-EDB3-4668-8FFD-FF6D65ED23C0}" srcOrd="0" destOrd="0" presId="urn:microsoft.com/office/officeart/2008/layout/PictureStrips"/>
    <dgm:cxn modelId="{8583EF00-71EF-4F6A-BE8F-AB9DB19052AF}" type="presParOf" srcId="{C5CB1B0C-470F-4D40-A7B5-FDAB56D47CA3}" destId="{D812CAFF-B3EC-4CC9-83A9-644D5AFEB0BF}" srcOrd="1" destOrd="0" presId="urn:microsoft.com/office/officeart/2008/layout/PictureStrips"/>
    <dgm:cxn modelId="{FBDFC2F9-80E2-45F8-B993-A2343B2E4537}" type="presParOf" srcId="{EFC2D616-7119-4698-8799-288C6F842F05}" destId="{2B0A1665-FAC4-4EB3-8581-EB776E61F385}" srcOrd="1" destOrd="0" presId="urn:microsoft.com/office/officeart/2008/layout/PictureStrips"/>
    <dgm:cxn modelId="{FE9AA1EA-9F3B-4858-A5DD-5EB07657407B}" type="presParOf" srcId="{EFC2D616-7119-4698-8799-288C6F842F05}" destId="{1B7E05E5-74C3-4B29-840E-EBA09AAE235C}" srcOrd="2" destOrd="0" presId="urn:microsoft.com/office/officeart/2008/layout/PictureStrips"/>
    <dgm:cxn modelId="{B98B25EA-1B45-4FB4-B75B-6FBF9AAA44FC}" type="presParOf" srcId="{1B7E05E5-74C3-4B29-840E-EBA09AAE235C}" destId="{217E8E69-D643-47A3-9D31-25ADE9473AF7}" srcOrd="0" destOrd="0" presId="urn:microsoft.com/office/officeart/2008/layout/PictureStrips"/>
    <dgm:cxn modelId="{C41E4842-B52E-4A95-B561-4D0BA0D3EF9B}" type="presParOf" srcId="{1B7E05E5-74C3-4B29-840E-EBA09AAE235C}" destId="{AEA3570F-5415-4E3E-A7EC-12BBDE97B41E}" srcOrd="1" destOrd="0" presId="urn:microsoft.com/office/officeart/2008/layout/PictureStrips"/>
    <dgm:cxn modelId="{6ADB6FA1-4F8E-49A7-8F94-42F14FFB18B1}" type="presParOf" srcId="{EFC2D616-7119-4698-8799-288C6F842F05}" destId="{8362E537-A0DA-4E1E-BD54-2C6342A91DAF}" srcOrd="3" destOrd="0" presId="urn:microsoft.com/office/officeart/2008/layout/PictureStrips"/>
    <dgm:cxn modelId="{37199B05-E79B-41C8-9E12-A30916D557D2}" type="presParOf" srcId="{EFC2D616-7119-4698-8799-288C6F842F05}" destId="{E51F9782-6C43-4061-8A01-0420120DB013}" srcOrd="4" destOrd="0" presId="urn:microsoft.com/office/officeart/2008/layout/PictureStrips"/>
    <dgm:cxn modelId="{F1FBC87B-F4EC-4C46-B27B-611064992FB4}" type="presParOf" srcId="{E51F9782-6C43-4061-8A01-0420120DB013}" destId="{2C84D3B6-91B2-4D4D-8950-8FD76180F4CF}" srcOrd="0" destOrd="0" presId="urn:microsoft.com/office/officeart/2008/layout/PictureStrips"/>
    <dgm:cxn modelId="{9D91099B-69D4-4A2E-9E38-A8489EB2000C}" type="presParOf" srcId="{E51F9782-6C43-4061-8A01-0420120DB013}" destId="{DBE74C16-57F7-4694-AE7F-64F2C569AF60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86DB1F9-F2C8-4E91-9629-020F88EFB7B0}" type="doc">
      <dgm:prSet loTypeId="urn:microsoft.com/office/officeart/2008/layout/PictureStrips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A64680CB-D242-4B40-B220-C0CCD9FD1D8B}">
      <dgm:prSet phldrT="[Текст]" custT="1"/>
      <dgm:spPr>
        <a:solidFill>
          <a:schemeClr val="bg1">
            <a:lumMod val="95000"/>
            <a:alpha val="4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/>
          <a:r>
            <a:rPr lang="ru-RU" sz="21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Какой навык высокого порядка характеризует высказывание К. Поппера «Мы учимся на ошибках, а не посредством накопления данных»? Назовите условие необходимое для формирования данной компетенции.</a:t>
          </a:r>
          <a:endParaRPr lang="ru-RU" sz="21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FB9F0D-581C-41BF-A0BC-4BD5B379C7BE}" type="parTrans" cxnId="{9338597E-79EF-4D87-92AC-4D68EAB7AEB5}">
      <dgm:prSet/>
      <dgm:spPr/>
      <dgm:t>
        <a:bodyPr/>
        <a:lstStyle/>
        <a:p>
          <a:endParaRPr lang="ru-RU"/>
        </a:p>
      </dgm:t>
    </dgm:pt>
    <dgm:pt modelId="{E9E96A23-A46B-41B0-BFD2-E8B969A10E91}" type="sibTrans" cxnId="{9338597E-79EF-4D87-92AC-4D68EAB7AEB5}">
      <dgm:prSet/>
      <dgm:spPr/>
      <dgm:t>
        <a:bodyPr/>
        <a:lstStyle/>
        <a:p>
          <a:endParaRPr lang="ru-RU"/>
        </a:p>
      </dgm:t>
    </dgm:pt>
    <dgm:pt modelId="{A9A07AD8-7A5F-473F-9D40-C6D0F3635DCD}">
      <dgm:prSet phldrT="[Текст]" custT="1"/>
      <dgm:spPr>
        <a:solidFill>
          <a:schemeClr val="bg1">
            <a:lumMod val="95000"/>
            <a:alpha val="4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1300" dirty="0" smtClean="0"/>
            <a:t> </a:t>
          </a:r>
        </a:p>
        <a:p>
          <a:r>
            <a:rPr lang="ru-RU" sz="21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Основными составляющими  оценки этой компетенции являются : создание идей, любознательность, развитие идей. Назовите качество характера человека определяющее успешность формирования данной компетенции.</a:t>
          </a:r>
          <a:endParaRPr lang="ru-RU" sz="21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E14EA4-4E44-4872-A045-2B25BC7BA190}" type="parTrans" cxnId="{B4EAE52F-C4D2-48D2-9943-DF630AC245AC}">
      <dgm:prSet/>
      <dgm:spPr/>
      <dgm:t>
        <a:bodyPr/>
        <a:lstStyle/>
        <a:p>
          <a:endParaRPr lang="ru-RU"/>
        </a:p>
      </dgm:t>
    </dgm:pt>
    <dgm:pt modelId="{2057B0E6-D375-4BFA-97B9-9BB808E85CB4}" type="sibTrans" cxnId="{B4EAE52F-C4D2-48D2-9943-DF630AC245AC}">
      <dgm:prSet/>
      <dgm:spPr/>
      <dgm:t>
        <a:bodyPr/>
        <a:lstStyle/>
        <a:p>
          <a:endParaRPr lang="ru-RU"/>
        </a:p>
      </dgm:t>
    </dgm:pt>
    <dgm:pt modelId="{6402BD31-6B9A-4DD3-AF38-6FCF2F361920}">
      <dgm:prSet phldrT="[Текст]" custT="1"/>
      <dgm:spPr>
        <a:solidFill>
          <a:schemeClr val="bg1">
            <a:alpha val="4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1400" dirty="0" smtClean="0"/>
            <a:t> </a:t>
          </a:r>
          <a:r>
            <a:rPr lang="ru-RU" sz="2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Какие  компетенции высокого порядка  легче описать  и почему?</a:t>
          </a:r>
          <a:endParaRPr lang="ru-RU" sz="2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63DCB2-A2E1-49BA-9778-E666FFD9E684}" type="parTrans" cxnId="{BACC3187-9768-413B-8907-B34BAE56E9A3}">
      <dgm:prSet/>
      <dgm:spPr/>
      <dgm:t>
        <a:bodyPr/>
        <a:lstStyle/>
        <a:p>
          <a:endParaRPr lang="ru-RU"/>
        </a:p>
      </dgm:t>
    </dgm:pt>
    <dgm:pt modelId="{0FDCE346-8D66-414B-A550-C438D2BA7FA6}" type="sibTrans" cxnId="{BACC3187-9768-413B-8907-B34BAE56E9A3}">
      <dgm:prSet/>
      <dgm:spPr/>
      <dgm:t>
        <a:bodyPr/>
        <a:lstStyle/>
        <a:p>
          <a:endParaRPr lang="ru-RU"/>
        </a:p>
      </dgm:t>
    </dgm:pt>
    <dgm:pt modelId="{EFC2D616-7119-4698-8799-288C6F842F05}" type="pres">
      <dgm:prSet presAssocID="{086DB1F9-F2C8-4E91-9629-020F88EFB7B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CB1B0C-470F-4D40-A7B5-FDAB56D47CA3}" type="pres">
      <dgm:prSet presAssocID="{A64680CB-D242-4B40-B220-C0CCD9FD1D8B}" presName="composite" presStyleCnt="0"/>
      <dgm:spPr/>
    </dgm:pt>
    <dgm:pt modelId="{52193573-EDB3-4668-8FFD-FF6D65ED23C0}" type="pres">
      <dgm:prSet presAssocID="{A64680CB-D242-4B40-B220-C0CCD9FD1D8B}" presName="rect1" presStyleLbl="trAlignAcc1" presStyleIdx="0" presStyleCnt="3" custScaleX="201838" custScaleY="168502" custLinFactNeighborX="13538" custLinFactNeighborY="-104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12CAFF-B3EC-4CC9-83A9-644D5AFEB0BF}" type="pres">
      <dgm:prSet presAssocID="{A64680CB-D242-4B40-B220-C0CCD9FD1D8B}" presName="rect2" presStyleLbl="fgImgPlace1" presStyleIdx="0" presStyleCnt="3" custScaleX="145218" custScaleY="176551" custLinFactX="-100000" custLinFactNeighborX="-150113" custLinFactNeighborY="11630"/>
      <dgm:spPr>
        <a:solidFill>
          <a:srgbClr val="FCF596"/>
        </a:solidFill>
      </dgm:spPr>
      <dgm:t>
        <a:bodyPr/>
        <a:lstStyle/>
        <a:p>
          <a:endParaRPr lang="ru-RU"/>
        </a:p>
      </dgm:t>
    </dgm:pt>
    <dgm:pt modelId="{2B0A1665-FAC4-4EB3-8581-EB776E61F385}" type="pres">
      <dgm:prSet presAssocID="{E9E96A23-A46B-41B0-BFD2-E8B969A10E91}" presName="sibTrans" presStyleCnt="0"/>
      <dgm:spPr/>
    </dgm:pt>
    <dgm:pt modelId="{1B7E05E5-74C3-4B29-840E-EBA09AAE235C}" type="pres">
      <dgm:prSet presAssocID="{A9A07AD8-7A5F-473F-9D40-C6D0F3635DCD}" presName="composite" presStyleCnt="0"/>
      <dgm:spPr/>
    </dgm:pt>
    <dgm:pt modelId="{217E8E69-D643-47A3-9D31-25ADE9473AF7}" type="pres">
      <dgm:prSet presAssocID="{A9A07AD8-7A5F-473F-9D40-C6D0F3635DCD}" presName="rect1" presStyleLbl="trAlignAcc1" presStyleIdx="1" presStyleCnt="3" custScaleX="198187" custScaleY="165203" custLinFactNeighborX="15410" custLinFactNeighborY="-101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A3570F-5415-4E3E-A7EC-12BBDE97B41E}" type="pres">
      <dgm:prSet presAssocID="{A9A07AD8-7A5F-473F-9D40-C6D0F3635DCD}" presName="rect2" presStyleLbl="fgImgPlace1" presStyleIdx="1" presStyleCnt="3" custScaleX="137090" custScaleY="147297" custLinFactX="-100000" custLinFactNeighborX="-150336" custLinFactNeighborY="15593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8362E537-A0DA-4E1E-BD54-2C6342A91DAF}" type="pres">
      <dgm:prSet presAssocID="{2057B0E6-D375-4BFA-97B9-9BB808E85CB4}" presName="sibTrans" presStyleCnt="0"/>
      <dgm:spPr/>
    </dgm:pt>
    <dgm:pt modelId="{E51F9782-6C43-4061-8A01-0420120DB013}" type="pres">
      <dgm:prSet presAssocID="{6402BD31-6B9A-4DD3-AF38-6FCF2F361920}" presName="composite" presStyleCnt="0"/>
      <dgm:spPr/>
    </dgm:pt>
    <dgm:pt modelId="{2C84D3B6-91B2-4D4D-8950-8FD76180F4CF}" type="pres">
      <dgm:prSet presAssocID="{6402BD31-6B9A-4DD3-AF38-6FCF2F361920}" presName="rect1" presStyleLbl="trAlignAcc1" presStyleIdx="2" presStyleCnt="3" custScaleX="200859" custScaleY="128225" custLinFactNeighborX="11899" custLinFactNeighborY="-254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E74C16-57F7-4694-AE7F-64F2C569AF60}" type="pres">
      <dgm:prSet presAssocID="{6402BD31-6B9A-4DD3-AF38-6FCF2F361920}" presName="rect2" presStyleLbl="fgImgPlace1" presStyleIdx="2" presStyleCnt="3" custScaleX="138237" custScaleY="147166" custLinFactX="-100000" custLinFactNeighborX="-145486" custLinFactNeighborY="-317"/>
      <dgm:spPr>
        <a:solidFill>
          <a:srgbClr val="C00000"/>
        </a:solidFill>
      </dgm:spPr>
      <dgm:t>
        <a:bodyPr/>
        <a:lstStyle/>
        <a:p>
          <a:endParaRPr lang="ru-RU"/>
        </a:p>
      </dgm:t>
    </dgm:pt>
  </dgm:ptLst>
  <dgm:cxnLst>
    <dgm:cxn modelId="{B4EAE52F-C4D2-48D2-9943-DF630AC245AC}" srcId="{086DB1F9-F2C8-4E91-9629-020F88EFB7B0}" destId="{A9A07AD8-7A5F-473F-9D40-C6D0F3635DCD}" srcOrd="1" destOrd="0" parTransId="{5AE14EA4-4E44-4872-A045-2B25BC7BA190}" sibTransId="{2057B0E6-D375-4BFA-97B9-9BB808E85CB4}"/>
    <dgm:cxn modelId="{5694F64B-78F5-4D7C-86CE-03D65BEA6CDC}" type="presOf" srcId="{086DB1F9-F2C8-4E91-9629-020F88EFB7B0}" destId="{EFC2D616-7119-4698-8799-288C6F842F05}" srcOrd="0" destOrd="0" presId="urn:microsoft.com/office/officeart/2008/layout/PictureStrips"/>
    <dgm:cxn modelId="{BACC3187-9768-413B-8907-B34BAE56E9A3}" srcId="{086DB1F9-F2C8-4E91-9629-020F88EFB7B0}" destId="{6402BD31-6B9A-4DD3-AF38-6FCF2F361920}" srcOrd="2" destOrd="0" parTransId="{1263DCB2-A2E1-49BA-9778-E666FFD9E684}" sibTransId="{0FDCE346-8D66-414B-A550-C438D2BA7FA6}"/>
    <dgm:cxn modelId="{59C1CD03-1F6E-40C6-B815-73C04CEE06D8}" type="presOf" srcId="{A64680CB-D242-4B40-B220-C0CCD9FD1D8B}" destId="{52193573-EDB3-4668-8FFD-FF6D65ED23C0}" srcOrd="0" destOrd="0" presId="urn:microsoft.com/office/officeart/2008/layout/PictureStrips"/>
    <dgm:cxn modelId="{0808B959-6739-4715-9696-2BA648DDC868}" type="presOf" srcId="{6402BD31-6B9A-4DD3-AF38-6FCF2F361920}" destId="{2C84D3B6-91B2-4D4D-8950-8FD76180F4CF}" srcOrd="0" destOrd="0" presId="urn:microsoft.com/office/officeart/2008/layout/PictureStrips"/>
    <dgm:cxn modelId="{081090CF-98EC-4074-82BF-B321E29589B1}" type="presOf" srcId="{A9A07AD8-7A5F-473F-9D40-C6D0F3635DCD}" destId="{217E8E69-D643-47A3-9D31-25ADE9473AF7}" srcOrd="0" destOrd="0" presId="urn:microsoft.com/office/officeart/2008/layout/PictureStrips"/>
    <dgm:cxn modelId="{9338597E-79EF-4D87-92AC-4D68EAB7AEB5}" srcId="{086DB1F9-F2C8-4E91-9629-020F88EFB7B0}" destId="{A64680CB-D242-4B40-B220-C0CCD9FD1D8B}" srcOrd="0" destOrd="0" parTransId="{1CFB9F0D-581C-41BF-A0BC-4BD5B379C7BE}" sibTransId="{E9E96A23-A46B-41B0-BFD2-E8B969A10E91}"/>
    <dgm:cxn modelId="{598CA0A8-076C-4FF0-A8D1-C5DEA41D64ED}" type="presParOf" srcId="{EFC2D616-7119-4698-8799-288C6F842F05}" destId="{C5CB1B0C-470F-4D40-A7B5-FDAB56D47CA3}" srcOrd="0" destOrd="0" presId="urn:microsoft.com/office/officeart/2008/layout/PictureStrips"/>
    <dgm:cxn modelId="{CB681C65-6547-4952-BF83-43600FCF0C23}" type="presParOf" srcId="{C5CB1B0C-470F-4D40-A7B5-FDAB56D47CA3}" destId="{52193573-EDB3-4668-8FFD-FF6D65ED23C0}" srcOrd="0" destOrd="0" presId="urn:microsoft.com/office/officeart/2008/layout/PictureStrips"/>
    <dgm:cxn modelId="{5DA54BCA-E286-4AB4-ADFC-C7A32B899C14}" type="presParOf" srcId="{C5CB1B0C-470F-4D40-A7B5-FDAB56D47CA3}" destId="{D812CAFF-B3EC-4CC9-83A9-644D5AFEB0BF}" srcOrd="1" destOrd="0" presId="urn:microsoft.com/office/officeart/2008/layout/PictureStrips"/>
    <dgm:cxn modelId="{EDBE9D9B-7B25-47CE-86FB-3B8708F01918}" type="presParOf" srcId="{EFC2D616-7119-4698-8799-288C6F842F05}" destId="{2B0A1665-FAC4-4EB3-8581-EB776E61F385}" srcOrd="1" destOrd="0" presId="urn:microsoft.com/office/officeart/2008/layout/PictureStrips"/>
    <dgm:cxn modelId="{14B3C560-881E-4ACB-9EDF-A2E4D67BFC7E}" type="presParOf" srcId="{EFC2D616-7119-4698-8799-288C6F842F05}" destId="{1B7E05E5-74C3-4B29-840E-EBA09AAE235C}" srcOrd="2" destOrd="0" presId="urn:microsoft.com/office/officeart/2008/layout/PictureStrips"/>
    <dgm:cxn modelId="{EA11068C-DED9-4919-94B3-2B8B011327A2}" type="presParOf" srcId="{1B7E05E5-74C3-4B29-840E-EBA09AAE235C}" destId="{217E8E69-D643-47A3-9D31-25ADE9473AF7}" srcOrd="0" destOrd="0" presId="urn:microsoft.com/office/officeart/2008/layout/PictureStrips"/>
    <dgm:cxn modelId="{D5ACE631-3106-4730-9726-546C784FCC9C}" type="presParOf" srcId="{1B7E05E5-74C3-4B29-840E-EBA09AAE235C}" destId="{AEA3570F-5415-4E3E-A7EC-12BBDE97B41E}" srcOrd="1" destOrd="0" presId="urn:microsoft.com/office/officeart/2008/layout/PictureStrips"/>
    <dgm:cxn modelId="{C004FA7F-6691-455A-A5F9-0FC78575E293}" type="presParOf" srcId="{EFC2D616-7119-4698-8799-288C6F842F05}" destId="{8362E537-A0DA-4E1E-BD54-2C6342A91DAF}" srcOrd="3" destOrd="0" presId="urn:microsoft.com/office/officeart/2008/layout/PictureStrips"/>
    <dgm:cxn modelId="{08ECD073-9DE3-4DBD-BC61-22DFEA825B0A}" type="presParOf" srcId="{EFC2D616-7119-4698-8799-288C6F842F05}" destId="{E51F9782-6C43-4061-8A01-0420120DB013}" srcOrd="4" destOrd="0" presId="urn:microsoft.com/office/officeart/2008/layout/PictureStrips"/>
    <dgm:cxn modelId="{574F595C-C2DB-40D9-9E55-4C983E47A597}" type="presParOf" srcId="{E51F9782-6C43-4061-8A01-0420120DB013}" destId="{2C84D3B6-91B2-4D4D-8950-8FD76180F4CF}" srcOrd="0" destOrd="0" presId="urn:microsoft.com/office/officeart/2008/layout/PictureStrips"/>
    <dgm:cxn modelId="{9089202A-4BBD-4F5A-9A31-A792196A327B}" type="presParOf" srcId="{E51F9782-6C43-4061-8A01-0420120DB013}" destId="{DBE74C16-57F7-4694-AE7F-64F2C569AF60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193573-EDB3-4668-8FFD-FF6D65ED23C0}">
      <dsp:nvSpPr>
        <dsp:cNvPr id="0" name=""/>
        <dsp:cNvSpPr/>
      </dsp:nvSpPr>
      <dsp:spPr>
        <a:xfrm>
          <a:off x="1511658" y="371293"/>
          <a:ext cx="6477199" cy="1240825"/>
        </a:xfrm>
        <a:prstGeom prst="rect">
          <a:avLst/>
        </a:prstGeom>
        <a:solidFill>
          <a:schemeClr val="bg1">
            <a:alpha val="40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464" tIns="57150" rIns="57150" bIns="57150" numCol="1" spcCol="1270" anchor="ctr" anchorCtr="0">
          <a:noAutofit/>
        </a:bodyPr>
        <a:lstStyle/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rPr>
            <a:t>Почему системно-деятельностный подход взят за основу конструирования современного занятия? Как выполнить требования системно-деятельностного подхода в условии реализации краткосрочных программ?</a:t>
          </a:r>
          <a:endParaRPr lang="ru-RU" sz="1500" kern="1200" dirty="0">
            <a:solidFill>
              <a:schemeClr val="bg2">
                <a:lumMod val="25000"/>
              </a:schemeClr>
            </a:solidFill>
            <a:latin typeface="Bookman Old Style" panose="02050604050505020204" pitchFamily="18" charset="0"/>
          </a:endParaRPr>
        </a:p>
      </dsp:txBody>
      <dsp:txXfrm>
        <a:off x="1511658" y="371293"/>
        <a:ext cx="6477199" cy="1240825"/>
      </dsp:txXfrm>
    </dsp:sp>
    <dsp:sp modelId="{D812CAFF-B3EC-4CC9-83A9-644D5AFEB0BF}">
      <dsp:nvSpPr>
        <dsp:cNvPr id="0" name=""/>
        <dsp:cNvSpPr/>
      </dsp:nvSpPr>
      <dsp:spPr>
        <a:xfrm>
          <a:off x="1080116" y="360036"/>
          <a:ext cx="843787" cy="1265680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7E8E69-D643-47A3-9D31-25ADE9473AF7}">
      <dsp:nvSpPr>
        <dsp:cNvPr id="0" name=""/>
        <dsp:cNvSpPr/>
      </dsp:nvSpPr>
      <dsp:spPr>
        <a:xfrm>
          <a:off x="1647185" y="1820231"/>
          <a:ext cx="6196810" cy="1205410"/>
        </a:xfrm>
        <a:prstGeom prst="rect">
          <a:avLst/>
        </a:prstGeom>
        <a:solidFill>
          <a:srgbClr val="FDC4FE">
            <a:alpha val="40000"/>
          </a:srgb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464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rPr>
            <a:t>В чем заключается интеграция дополнительного  и общего образования? Какие группы УУД развиваются  у  учащихся в рамках реализации дополнительных общеобразовательных программ – дополнительных общеразвивающих программ?</a:t>
          </a:r>
          <a:endParaRPr lang="ru-RU" sz="1500" kern="1200" dirty="0">
            <a:solidFill>
              <a:schemeClr val="bg2">
                <a:lumMod val="25000"/>
              </a:schemeClr>
            </a:solidFill>
            <a:latin typeface="Bookman Old Style" panose="02050604050505020204" pitchFamily="18" charset="0"/>
          </a:endParaRPr>
        </a:p>
      </dsp:txBody>
      <dsp:txXfrm>
        <a:off x="1647185" y="1820231"/>
        <a:ext cx="6196810" cy="1205410"/>
      </dsp:txXfrm>
    </dsp:sp>
    <dsp:sp modelId="{AEA3570F-5415-4E3E-A7EC-12BBDE97B41E}">
      <dsp:nvSpPr>
        <dsp:cNvPr id="0" name=""/>
        <dsp:cNvSpPr/>
      </dsp:nvSpPr>
      <dsp:spPr>
        <a:xfrm>
          <a:off x="1012512" y="1835202"/>
          <a:ext cx="843787" cy="1265680"/>
        </a:xfrm>
        <a:prstGeom prst="rect">
          <a:avLst/>
        </a:prstGeom>
        <a:solidFill>
          <a:schemeClr val="accent3">
            <a:lumMod val="40000"/>
            <a:lumOff val="6000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84D3B6-91B2-4D4D-8950-8FD76180F4CF}">
      <dsp:nvSpPr>
        <dsp:cNvPr id="0" name=""/>
        <dsp:cNvSpPr/>
      </dsp:nvSpPr>
      <dsp:spPr>
        <a:xfrm>
          <a:off x="1566548" y="3408737"/>
          <a:ext cx="6297833" cy="1055758"/>
        </a:xfrm>
        <a:prstGeom prst="rect">
          <a:avLst/>
        </a:prstGeom>
        <a:solidFill>
          <a:srgbClr val="FFFF00">
            <a:alpha val="40000"/>
          </a:srgb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464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rPr>
            <a:t>Как в целеполагании  занятия  педагог должен отражать  развитие УУД учащихся? Как проверить результат развития УУД учащихся    в рамках педагогического контроля?</a:t>
          </a:r>
          <a:endParaRPr lang="ru-RU" sz="1500" kern="1200" dirty="0">
            <a:solidFill>
              <a:schemeClr val="bg2">
                <a:lumMod val="25000"/>
              </a:schemeClr>
            </a:solidFill>
            <a:latin typeface="Bookman Old Style" panose="02050604050505020204" pitchFamily="18" charset="0"/>
          </a:endParaRPr>
        </a:p>
      </dsp:txBody>
      <dsp:txXfrm>
        <a:off x="1566548" y="3408737"/>
        <a:ext cx="6297833" cy="1055758"/>
      </dsp:txXfrm>
    </dsp:sp>
    <dsp:sp modelId="{DBE74C16-57F7-4694-AE7F-64F2C569AF60}">
      <dsp:nvSpPr>
        <dsp:cNvPr id="0" name=""/>
        <dsp:cNvSpPr/>
      </dsp:nvSpPr>
      <dsp:spPr>
        <a:xfrm>
          <a:off x="1012512" y="3307347"/>
          <a:ext cx="741098" cy="1157148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image" Target="../media/image1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27.01.2022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3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5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4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chart" Target="../charts/char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905000"/>
            <a:ext cx="8460432" cy="4692352"/>
          </a:xfrm>
          <a:solidFill>
            <a:schemeClr val="bg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/>
            <a:r>
              <a:rPr lang="ru-RU" sz="2400" dirty="0" smtClean="0">
                <a:latin typeface="Bookman Old Style" panose="02050604050505020204" pitchFamily="18" charset="0"/>
              </a:rPr>
              <a:t/>
            </a:r>
            <a:br>
              <a:rPr lang="ru-RU" sz="2400" dirty="0" smtClean="0">
                <a:latin typeface="Bookman Old Style" panose="02050604050505020204" pitchFamily="18" charset="0"/>
              </a:rPr>
            </a:br>
            <a:r>
              <a:rPr lang="ru-RU" sz="2400" dirty="0">
                <a:latin typeface="Bookman Old Style" panose="02050604050505020204" pitchFamily="18" charset="0"/>
              </a:rPr>
              <a:t/>
            </a:r>
            <a:br>
              <a:rPr lang="ru-RU" sz="2400" dirty="0">
                <a:latin typeface="Bookman Old Style" panose="02050604050505020204" pitchFamily="18" charset="0"/>
              </a:rPr>
            </a:br>
            <a:r>
              <a:rPr lang="ru-RU" sz="2400" dirty="0" smtClean="0">
                <a:latin typeface="Bookman Old Style" panose="02050604050505020204" pitchFamily="18" charset="0"/>
              </a:rPr>
              <a:t/>
            </a:r>
            <a:br>
              <a:rPr lang="ru-RU" sz="2400" dirty="0" smtClean="0">
                <a:latin typeface="Bookman Old Style" panose="02050604050505020204" pitchFamily="18" charset="0"/>
              </a:rPr>
            </a:br>
            <a:r>
              <a:rPr lang="ru-RU" sz="2400" dirty="0">
                <a:latin typeface="Bookman Old Style" panose="02050604050505020204" pitchFamily="18" charset="0"/>
              </a:rPr>
              <a:t/>
            </a:r>
            <a:br>
              <a:rPr lang="ru-RU" sz="2400" dirty="0">
                <a:latin typeface="Bookman Old Style" panose="02050604050505020204" pitchFamily="18" charset="0"/>
              </a:rPr>
            </a:br>
            <a:r>
              <a:rPr lang="ru-RU" sz="2400" dirty="0" smtClean="0">
                <a:latin typeface="Bookman Old Style" panose="02050604050505020204" pitchFamily="18" charset="0"/>
              </a:rPr>
              <a:t/>
            </a:r>
            <a:br>
              <a:rPr lang="ru-RU" sz="2400" dirty="0" smtClean="0">
                <a:latin typeface="Bookman Old Style" panose="02050604050505020204" pitchFamily="18" charset="0"/>
              </a:rPr>
            </a:br>
            <a:r>
              <a:rPr lang="ru-RU" sz="2400" dirty="0">
                <a:latin typeface="Bookman Old Style" panose="02050604050505020204" pitchFamily="18" charset="0"/>
              </a:rPr>
              <a:t/>
            </a:r>
            <a:br>
              <a:rPr lang="ru-RU" sz="2400" dirty="0">
                <a:latin typeface="Bookman Old Style" panose="02050604050505020204" pitchFamily="18" charset="0"/>
              </a:rPr>
            </a:br>
            <a:r>
              <a:rPr lang="ru-RU" sz="2400" dirty="0" smtClean="0">
                <a:latin typeface="Bookman Old Style" panose="02050604050505020204" pitchFamily="18" charset="0"/>
              </a:rPr>
              <a:t/>
            </a:r>
            <a:br>
              <a:rPr lang="ru-RU" sz="2400" dirty="0" smtClean="0">
                <a:latin typeface="Bookman Old Style" panose="02050604050505020204" pitchFamily="18" charset="0"/>
              </a:rPr>
            </a:br>
            <a:r>
              <a:rPr lang="ru-RU" sz="1400" b="1" dirty="0">
                <a:latin typeface="Bookman Old Style" panose="02050604050505020204" pitchFamily="18" charset="0"/>
              </a:rPr>
              <a:t/>
            </a:r>
            <a:br>
              <a:rPr lang="ru-RU" sz="1400" b="1" dirty="0">
                <a:latin typeface="Bookman Old Style" panose="02050604050505020204" pitchFamily="18" charset="0"/>
              </a:rPr>
            </a:br>
            <a:endParaRPr lang="ru-RU" sz="1400" dirty="0"/>
          </a:p>
        </p:txBody>
      </p:sp>
      <p:sp>
        <p:nvSpPr>
          <p:cNvPr id="7" name="Овал 6"/>
          <p:cNvSpPr/>
          <p:nvPr/>
        </p:nvSpPr>
        <p:spPr>
          <a:xfrm>
            <a:off x="177310" y="1484784"/>
            <a:ext cx="8136904" cy="511256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 smtClean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endParaRPr lang="ru-RU" sz="2400" dirty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endParaRPr lang="ru-RU" sz="2400" dirty="0" smtClean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endParaRPr lang="ru-RU" sz="2400" dirty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Тема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методической разработки: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</a:br>
            <a:r>
              <a:rPr lang="ru-RU" altLang="ru-RU" sz="24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«Использование </a:t>
            </a:r>
            <a:r>
              <a:rPr lang="ru-RU" altLang="ru-RU" sz="2400" b="1" dirty="0" smtClean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педагогической технологии </a:t>
            </a:r>
            <a:r>
              <a:rPr lang="ru-RU" altLang="ru-RU" sz="24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в методической работе и в образовательном процессе как средство повышения качества </a:t>
            </a:r>
            <a:r>
              <a:rPr lang="ru-RU" altLang="ru-RU" sz="2400" b="1" dirty="0" smtClean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образования»</a:t>
            </a:r>
            <a:r>
              <a:rPr lang="ru-RU" altLang="ru-RU" sz="24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/>
            </a:r>
            <a:br>
              <a:rPr lang="ru-RU" altLang="ru-RU" sz="2400" b="1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</a:br>
            <a:r>
              <a:rPr lang="ru-RU" altLang="ru-RU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(из опыта методической работы </a:t>
            </a:r>
            <a:endParaRPr lang="ru-RU" altLang="ru-RU" dirty="0" smtClean="0">
              <a:solidFill>
                <a:schemeClr val="accent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altLang="ru-RU" dirty="0" smtClean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МУДО </a:t>
            </a:r>
            <a:r>
              <a:rPr lang="ru-RU" altLang="ru-RU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«ЦППМиСП» г. Сыктывкара </a:t>
            </a:r>
            <a:r>
              <a:rPr lang="ru-RU" altLang="ru-RU" dirty="0" smtClean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Республики Коми)</a:t>
            </a:r>
          </a:p>
          <a:p>
            <a:pPr algn="ctr"/>
            <a:endParaRPr lang="ru-RU" altLang="ru-RU" dirty="0" smtClean="0">
              <a:solidFill>
                <a:schemeClr val="accent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/>
            </a:r>
            <a:br>
              <a:rPr lang="ru-RU" dirty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</a:b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/>
            </a:r>
            <a:br>
              <a:rPr lang="ru-RU" b="1" dirty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</a:br>
            <a:r>
              <a:rPr lang="ru-RU" altLang="ru-RU" sz="1400" b="1" dirty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/>
            </a:r>
            <a:br>
              <a:rPr lang="ru-RU" altLang="ru-RU" sz="1400" b="1" dirty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</a:b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/>
            </a:r>
            <a:br>
              <a:rPr lang="ru-RU" sz="1400" b="1" dirty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</a:b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107504" y="116632"/>
            <a:ext cx="8276516" cy="136815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127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85000" lnSpcReduction="1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b="1" smtClean="0">
              <a:solidFill>
                <a:schemeClr val="tx2"/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en-US" sz="2400" b="1" smtClean="0">
                <a:solidFill>
                  <a:schemeClr val="tx2"/>
                </a:solidFill>
                <a:latin typeface="Bookman Old Style" panose="02050604050505020204" pitchFamily="18" charset="0"/>
              </a:rPr>
              <a:t>III</a:t>
            </a:r>
            <a:r>
              <a:rPr lang="ru-RU" sz="2400" b="1" smtClean="0">
                <a:solidFill>
                  <a:schemeClr val="tx2"/>
                </a:solidFill>
                <a:latin typeface="Bookman Old Style" panose="02050604050505020204" pitchFamily="18" charset="0"/>
              </a:rPr>
              <a:t> Всероссийский педагогический конкурс</a:t>
            </a:r>
            <a:br>
              <a:rPr lang="ru-RU" sz="2400" b="1" smtClean="0">
                <a:solidFill>
                  <a:schemeClr val="tx2"/>
                </a:solidFill>
                <a:latin typeface="Bookman Old Style" panose="02050604050505020204" pitchFamily="18" charset="0"/>
              </a:rPr>
            </a:br>
            <a:r>
              <a:rPr lang="ru-RU" sz="3100" b="1" smtClean="0">
                <a:latin typeface="Bookman Old Style" panose="02050604050505020204" pitchFamily="18" charset="0"/>
              </a:rPr>
              <a:t>«</a:t>
            </a:r>
            <a:r>
              <a:rPr lang="ru-RU" sz="3100" b="1" smtClean="0">
                <a:solidFill>
                  <a:schemeClr val="tx2"/>
                </a:solidFill>
                <a:latin typeface="Bookman Old Style" panose="02050604050505020204" pitchFamily="18" charset="0"/>
              </a:rPr>
              <a:t>Моя лучшая методическая разработка»</a:t>
            </a:r>
            <a:br>
              <a:rPr lang="ru-RU" sz="3100" b="1" smtClean="0">
                <a:solidFill>
                  <a:schemeClr val="tx2"/>
                </a:solidFill>
                <a:latin typeface="Bookman Old Style" panose="02050604050505020204" pitchFamily="18" charset="0"/>
              </a:rPr>
            </a:br>
            <a:endParaRPr lang="ru-RU" sz="2400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0" y="4869160"/>
            <a:ext cx="8273736" cy="76964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1" name="Подзаголовок 4"/>
          <p:cNvSpPr txBox="1">
            <a:spLocks/>
          </p:cNvSpPr>
          <p:nvPr/>
        </p:nvSpPr>
        <p:spPr>
          <a:xfrm>
            <a:off x="859184" y="6497960"/>
            <a:ext cx="6912768" cy="3600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smtClean="0"/>
              <a:t> </a:t>
            </a:r>
            <a:r>
              <a:rPr lang="ru-RU" b="1" smtClean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2022г.</a:t>
            </a:r>
            <a:endParaRPr lang="ru-RU" b="1" dirty="0"/>
          </a:p>
        </p:txBody>
      </p:sp>
      <p:pic>
        <p:nvPicPr>
          <p:cNvPr id="12" name="Picture 2" descr="T:\мои документы\Деятельность Центра\эмблем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99" y="5343590"/>
            <a:ext cx="1901537" cy="12537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410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243" y="116632"/>
            <a:ext cx="8166231" cy="1224136"/>
          </a:xfr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/>
            <a:r>
              <a:rPr lang="ru-RU" sz="2400" b="1" dirty="0" smtClean="0">
                <a:latin typeface="Bookman Old Style" panose="02050604050505020204" pitchFamily="18" charset="0"/>
              </a:rPr>
              <a:t>Цель методической работы МУДО «Центр психолого-педагогической, медицинской и социальной помощи (далее – МУДО «ЦППМиСП»):</a:t>
            </a:r>
            <a:endParaRPr lang="ru-RU" sz="2400" b="1" dirty="0"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7950946" cy="5400600"/>
          </a:xfrm>
          <a:solidFill>
            <a:schemeClr val="bg1">
              <a:lumMod val="95000"/>
            </a:schemeClr>
          </a:solidFill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мотивация педагогов к развитию творческого потенциала и повышения эффективности психолого-педагогического и медико-социального сопровождения путем вовлечения в процесс изучения, апробации и внедрения новых форм и методов работы</a:t>
            </a:r>
          </a:p>
          <a:p>
            <a:pPr algn="just"/>
            <a:endParaRPr lang="ru-RU" sz="1800" dirty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endParaRPr>
          </a:p>
          <a:p>
            <a:pPr algn="just"/>
            <a:endParaRPr lang="ru-RU" sz="1800" dirty="0" smtClean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endParaRPr>
          </a:p>
          <a:p>
            <a:pPr algn="just"/>
            <a:endParaRPr lang="ru-RU" sz="1800" dirty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endParaRPr>
          </a:p>
          <a:p>
            <a:pPr algn="just"/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внедрение современных образовательных технологий в психолого-педагогическое сопровождение участников образовательных отношений</a:t>
            </a:r>
          </a:p>
          <a:p>
            <a:pPr algn="just"/>
            <a:endParaRPr lang="ru-RU" sz="1800" dirty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endParaRPr>
          </a:p>
          <a:p>
            <a:pPr algn="just"/>
            <a:endParaRPr lang="ru-RU" sz="1800" dirty="0" smtClean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endParaRPr>
          </a:p>
          <a:p>
            <a:pPr algn="just"/>
            <a:endParaRPr lang="ru-RU" sz="1800" dirty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endParaRPr>
          </a:p>
          <a:p>
            <a:pPr algn="just"/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качество образовательной деятельности соответствует запросам учащихся, родителей и социокультурного окружения;</a:t>
            </a:r>
          </a:p>
          <a:p>
            <a:pPr algn="just"/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реализованы современные, востребованные и отвечающие интересам участников образовательных отношений образовательные услуги;</a:t>
            </a:r>
          </a:p>
          <a:p>
            <a:pPr algn="just"/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повышена профессиональная компетентность, методический уровень, квалификация педагогов МУДО «ЦППМиСП»</a:t>
            </a:r>
          </a:p>
          <a:p>
            <a:pPr algn="just"/>
            <a:endParaRPr lang="ru-RU" dirty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Picture 2" descr="T:\мои документы\Деятельность Центра\эмблем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2051" y="6145904"/>
            <a:ext cx="1109448" cy="7315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59244" y="2324147"/>
            <a:ext cx="8166232" cy="7920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b="1" dirty="0" smtClean="0">
                <a:latin typeface="Bookman Old Style" panose="02050604050505020204" pitchFamily="18" charset="0"/>
              </a:rPr>
              <a:t> Единая методическая тема  отделов </a:t>
            </a:r>
          </a:p>
          <a:p>
            <a:pPr algn="ctr"/>
            <a:r>
              <a:rPr lang="ru-RU" sz="2400" b="1" dirty="0" smtClean="0">
                <a:latin typeface="Bookman Old Style" panose="02050604050505020204" pitchFamily="18" charset="0"/>
              </a:rPr>
              <a:t>МУДО «ЦППМиСП»: </a:t>
            </a:r>
            <a:endParaRPr lang="ru-RU" sz="2400" b="1" dirty="0">
              <a:latin typeface="Bookman Old Style" panose="020506040505050202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6378" y="4041068"/>
            <a:ext cx="8239097" cy="7920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b="1" dirty="0" smtClean="0">
                <a:latin typeface="Bookman Old Style" panose="02050604050505020204" pitchFamily="18" charset="0"/>
              </a:rPr>
              <a:t> Ожидаемые результаты:</a:t>
            </a:r>
            <a:endParaRPr lang="ru-RU" sz="2400" b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6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208912" cy="994122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Технология С.С. </a:t>
            </a:r>
            <a:r>
              <a:rPr lang="ru-RU" sz="3200" b="1" dirty="0" err="1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Кашлева</a:t>
            </a: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 </a:t>
            </a:r>
            <a:b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</a:b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«</a:t>
            </a:r>
            <a:r>
              <a:rPr lang="ru-RU" sz="3200" b="1" dirty="0" err="1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Метаплан</a:t>
            </a: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»</a:t>
            </a:r>
            <a:endParaRPr lang="ru-RU" sz="3200" b="1" dirty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556792"/>
            <a:ext cx="7620000" cy="4800600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Цель 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технологии 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заключается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в организации индивидуальной и групповой мыследеятельности по решению той или иной проблемы, наработке каждым участником технологии своего индивидуального опыта по обсуждаемой проблеме и его обогащении в результате групповой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работы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/>
            </a:r>
            <a:br>
              <a:rPr lang="ru-RU" dirty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</a:br>
            <a:r>
              <a:rPr lang="ru-RU" b="1" i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Условия </a:t>
            </a:r>
            <a:r>
              <a:rPr lang="ru-RU" b="1" i="1" dirty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реализации технологии: 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/>
            </a:r>
            <a:br>
              <a:rPr lang="ru-RU" b="1" dirty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</a:b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/>
            </a:r>
            <a:br>
              <a:rPr lang="ru-RU" dirty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</a:b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- оптимальное количество участников – </a:t>
            </a:r>
            <a:endParaRPr lang="ru-RU" dirty="0" smtClean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endParaRPr>
          </a:p>
          <a:p>
            <a:pPr marL="114300" indent="0" algn="ctr">
              <a:buNone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15-30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человек. </a:t>
            </a:r>
            <a:br>
              <a:rPr lang="ru-RU" dirty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Picture 2" descr="T:\мои документы\Деятельность Центра\эмблем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99" y="5157192"/>
            <a:ext cx="1901537" cy="12537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8958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280920" cy="1368152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Внедрение технологии </a:t>
            </a:r>
            <a:b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</a:b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С.С.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Кашлева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 «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Метаплан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» в образовательную деятельность МУДО «ЦППМиСП»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700808"/>
            <a:ext cx="8208912" cy="3456384"/>
          </a:xfrm>
          <a:solidFill>
            <a:schemeClr val="bg1">
              <a:lumMod val="95000"/>
            </a:schemeClr>
          </a:solidFill>
        </p:spPr>
        <p:txBody>
          <a:bodyPr>
            <a:normAutofit fontScale="85000" lnSpcReduction="20000"/>
          </a:bodyPr>
          <a:lstStyle/>
          <a:p>
            <a:pPr marL="114300" indent="0">
              <a:buNone/>
            </a:pPr>
            <a:r>
              <a:rPr lang="ru-RU" sz="18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Методические совещания  в МУДО «ЦППМиСП» в форме деловой игры по технологии «</a:t>
            </a:r>
            <a:r>
              <a:rPr lang="ru-RU" sz="1800" b="1" dirty="0" err="1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Метаплан</a:t>
            </a:r>
            <a:r>
              <a:rPr lang="ru-RU" sz="18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»:</a:t>
            </a:r>
          </a:p>
          <a:p>
            <a:pPr marL="0" indent="0" algn="ctr">
              <a:buNone/>
            </a:pPr>
            <a:r>
              <a:rPr lang="ru-RU" sz="1800" dirty="0" smtClean="0">
                <a:latin typeface="Bookman Old Style" panose="02050604050505020204" pitchFamily="18" charset="0"/>
              </a:rPr>
              <a:t>  </a:t>
            </a:r>
            <a:r>
              <a:rPr lang="ru-RU" sz="18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2020 год:  </a:t>
            </a:r>
          </a:p>
          <a:p>
            <a:pPr marL="285750" indent="-285750" algn="ctr">
              <a:buFontTx/>
              <a:buChar char="-"/>
            </a:pPr>
            <a:r>
              <a:rPr lang="ru-RU" sz="1800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«</a:t>
            </a:r>
            <a:r>
              <a:rPr lang="ru-RU" sz="1800" dirty="0">
                <a:solidFill>
                  <a:srgbClr val="002060"/>
                </a:solidFill>
                <a:latin typeface="Bookman Old Style" panose="02050604050505020204" pitchFamily="18" charset="0"/>
              </a:rPr>
              <a:t>Подготовка к занятию в условиях  современных требований системы дополнительного </a:t>
            </a:r>
            <a:r>
              <a:rPr lang="ru-RU" sz="1800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образования» ;</a:t>
            </a:r>
          </a:p>
          <a:p>
            <a:pPr marL="285750" indent="-285750" algn="just">
              <a:buFontTx/>
              <a:buChar char="-"/>
            </a:pPr>
            <a:r>
              <a:rPr lang="ru-RU" sz="1800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«Кейс–технология – интерактивная технология для краткосрочного обучения на основе реальных или вымышленных ситуаций»</a:t>
            </a:r>
          </a:p>
          <a:p>
            <a:pPr marL="0" indent="0" algn="ctr">
              <a:buNone/>
            </a:pPr>
            <a:r>
              <a:rPr lang="ru-RU" sz="1800" dirty="0">
                <a:solidFill>
                  <a:srgbClr val="002060"/>
                </a:solidFill>
                <a:latin typeface="Bookman Old Style" panose="02050604050505020204" pitchFamily="18" charset="0"/>
              </a:rPr>
              <a:t> </a:t>
            </a:r>
            <a:r>
              <a:rPr lang="ru-RU" sz="1800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  </a:t>
            </a:r>
            <a:r>
              <a:rPr lang="ru-RU" sz="18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2021 год</a:t>
            </a:r>
            <a:r>
              <a:rPr lang="ru-RU" sz="1800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:</a:t>
            </a:r>
          </a:p>
          <a:p>
            <a:pPr marL="0" indent="0" algn="just">
              <a:buNone/>
            </a:pPr>
            <a:r>
              <a:rPr lang="ru-RU" sz="18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Методическое совещание  в </a:t>
            </a:r>
            <a:r>
              <a:rPr lang="ru-RU" sz="1800" b="1" dirty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форме деловой игры по технологии «</a:t>
            </a:r>
            <a:r>
              <a:rPr lang="ru-RU" sz="1800" b="1" dirty="0" err="1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Метаплан</a:t>
            </a:r>
            <a:r>
              <a:rPr lang="ru-RU" sz="18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» для педагогов дополнительного образования -  членов городского  методического объединения:</a:t>
            </a:r>
          </a:p>
          <a:p>
            <a:pPr marL="285750" indent="-285750" algn="just">
              <a:buFontTx/>
              <a:buChar char="-"/>
            </a:pPr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«</a:t>
            </a:r>
            <a:r>
              <a:rPr lang="ru-RU" sz="1800" dirty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Профориентация в дополнительном образовании</a:t>
            </a:r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»;.</a:t>
            </a:r>
          </a:p>
          <a:p>
            <a:pPr marL="285750" indent="-285750" algn="just">
              <a:buFontTx/>
              <a:buChar char="-"/>
            </a:pPr>
            <a:r>
              <a:rPr lang="ru-RU" sz="18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Проблемный семинар МУДО «ЦППМиСП»: </a:t>
            </a:r>
          </a:p>
          <a:p>
            <a:pPr marL="285750" indent="-285750" algn="just">
              <a:buFontTx/>
              <a:buChar char="-"/>
            </a:pPr>
            <a:r>
              <a:rPr lang="ru-RU" sz="1800" dirty="0">
                <a:solidFill>
                  <a:srgbClr val="002060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«Компетенции (навыки) высокого порядка и способы их развития во внеурочной деятельности»</a:t>
            </a:r>
          </a:p>
          <a:p>
            <a:pPr marL="285750" indent="-285750" algn="just">
              <a:buFontTx/>
              <a:buChar char="-"/>
            </a:pPr>
            <a:endParaRPr lang="ru-RU" sz="1800" dirty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1800" dirty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71500" indent="-457200">
              <a:buFont typeface="+mj-lt"/>
              <a:buAutoNum type="arabicPeriod"/>
            </a:pPr>
            <a:endParaRPr lang="ru-RU" dirty="0" smtClean="0">
              <a:latin typeface="Bookman Old Style" panose="02050604050505020204" pitchFamily="18" charset="0"/>
            </a:endParaRPr>
          </a:p>
          <a:p>
            <a:pPr marL="571500" indent="-457200">
              <a:buFont typeface="+mj-lt"/>
              <a:buAutoNum type="arabicPeriod"/>
            </a:pP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 flipH="1">
            <a:off x="0" y="5409220"/>
            <a:ext cx="8388424" cy="144878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2021 -2022 учебный         год  11 педагогов МУДО «ЦППМиСП»  ведут образовательную деятельность с использованием 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технологии  «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Метаплан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»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7" name="Picture 2" descr="T:\мои документы\Деятельность Центра\эмблем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74" y="6050234"/>
            <a:ext cx="1253464" cy="8264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Выноска со стрелкой вниз 7"/>
          <p:cNvSpPr/>
          <p:nvPr/>
        </p:nvSpPr>
        <p:spPr>
          <a:xfrm>
            <a:off x="107504" y="4941168"/>
            <a:ext cx="8280920" cy="936104"/>
          </a:xfrm>
          <a:prstGeom prst="downArrowCallout">
            <a:avLst/>
          </a:prstGeom>
          <a:solidFill>
            <a:schemeClr val="bg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Результат методической деятельности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23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0"/>
            <a:ext cx="8280920" cy="2492896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/>
            <a:r>
              <a:rPr lang="ru-RU" altLang="ru-RU" sz="3200" dirty="0" smtClean="0">
                <a:cs typeface="Arial" charset="0"/>
              </a:rPr>
              <a:t/>
            </a:r>
            <a:br>
              <a:rPr lang="ru-RU" altLang="ru-RU" sz="3200" dirty="0" smtClean="0">
                <a:cs typeface="Arial" charset="0"/>
              </a:rPr>
            </a:br>
            <a:r>
              <a:rPr lang="ru-RU" altLang="ru-RU" sz="3200" dirty="0">
                <a:cs typeface="Arial" charset="0"/>
              </a:rPr>
              <a:t/>
            </a:r>
            <a:br>
              <a:rPr lang="ru-RU" altLang="ru-RU" sz="3200" dirty="0">
                <a:cs typeface="Arial" charset="0"/>
              </a:rPr>
            </a:br>
            <a:r>
              <a:rPr lang="ru-RU" altLang="ru-RU" sz="3200" dirty="0" smtClean="0">
                <a:cs typeface="Arial" charset="0"/>
              </a:rPr>
              <a:t/>
            </a:r>
            <a:br>
              <a:rPr lang="ru-RU" altLang="ru-RU" sz="3200" dirty="0" smtClean="0">
                <a:cs typeface="Arial" charset="0"/>
              </a:rPr>
            </a:br>
            <a:r>
              <a:rPr lang="ru-RU" altLang="ru-RU" sz="3200" dirty="0">
                <a:cs typeface="Arial" charset="0"/>
              </a:rPr>
              <a:t/>
            </a:r>
            <a:br>
              <a:rPr lang="ru-RU" altLang="ru-RU" sz="3200" dirty="0">
                <a:cs typeface="Arial" charset="0"/>
              </a:rPr>
            </a:br>
            <a:r>
              <a:rPr lang="ru-RU" altLang="ru-RU" sz="3200" dirty="0" smtClean="0">
                <a:cs typeface="Arial" charset="0"/>
              </a:rPr>
              <a:t/>
            </a:r>
            <a:br>
              <a:rPr lang="ru-RU" altLang="ru-RU" sz="3200" dirty="0" smtClean="0">
                <a:cs typeface="Arial" charset="0"/>
              </a:rPr>
            </a:br>
            <a:r>
              <a:rPr lang="ru-RU" altLang="ru-RU" sz="3200" dirty="0">
                <a:cs typeface="Arial" charset="0"/>
              </a:rPr>
              <a:t/>
            </a:r>
            <a:br>
              <a:rPr lang="ru-RU" altLang="ru-RU" sz="3200" dirty="0">
                <a:cs typeface="Arial" charset="0"/>
              </a:rPr>
            </a:br>
            <a:r>
              <a:rPr lang="ru-RU" altLang="ru-RU" sz="3200" dirty="0" smtClean="0">
                <a:cs typeface="Arial" charset="0"/>
              </a:rPr>
              <a:t/>
            </a:r>
            <a:br>
              <a:rPr lang="ru-RU" altLang="ru-RU" sz="3200" dirty="0" smtClean="0">
                <a:cs typeface="Arial" charset="0"/>
              </a:rPr>
            </a:br>
            <a:r>
              <a:rPr lang="ru-RU" altLang="ru-RU" sz="24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  <a:t>Методическое совещание 2020</a:t>
            </a:r>
            <a:br>
              <a:rPr lang="ru-RU" altLang="ru-RU" sz="24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</a:br>
            <a:r>
              <a:rPr lang="ru-RU" altLang="ru-RU" sz="24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  <a:t> Тема: </a:t>
            </a:r>
            <a:r>
              <a:rPr lang="ru-RU" altLang="ru-RU" sz="2400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  <a:t>«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Подготовка 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 занятию в условиях  современных требований системы дополнительного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образования</a:t>
            </a:r>
            <a:r>
              <a:rPr lang="ru-RU" altLang="ru-RU" sz="3200" dirty="0" smtClean="0">
                <a:solidFill>
                  <a:schemeClr val="bg2">
                    <a:lumMod val="25000"/>
                  </a:schemeClr>
                </a:solidFill>
                <a:cs typeface="Arial" charset="0"/>
              </a:rPr>
              <a:t>»</a:t>
            </a:r>
            <a:br>
              <a:rPr lang="ru-RU" altLang="ru-RU" sz="3200" dirty="0" smtClean="0">
                <a:solidFill>
                  <a:schemeClr val="bg2">
                    <a:lumMod val="25000"/>
                  </a:schemeClr>
                </a:solidFill>
                <a:cs typeface="Arial" charset="0"/>
              </a:rPr>
            </a:br>
            <a:r>
              <a:rPr lang="ru-RU" altLang="ru-RU" sz="2400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  <a:t>Вопросы- </a:t>
            </a:r>
            <a:r>
              <a:rPr lang="ru-RU" altLang="ru-RU" sz="2400" dirty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  <a:t>проблемы по теме:</a:t>
            </a:r>
            <a:r>
              <a:rPr lang="ru-RU" altLang="ru-RU" sz="2400" dirty="0">
                <a:solidFill>
                  <a:schemeClr val="bg2">
                    <a:lumMod val="25000"/>
                  </a:schemeClr>
                </a:solidFill>
                <a:cs typeface="Arial" charset="0"/>
              </a:rPr>
              <a:t/>
            </a:r>
            <a:br>
              <a:rPr lang="ru-RU" altLang="ru-RU" sz="2400" dirty="0">
                <a:solidFill>
                  <a:schemeClr val="bg2">
                    <a:lumMod val="25000"/>
                  </a:schemeClr>
                </a:solidFill>
                <a:cs typeface="Arial" charset="0"/>
              </a:rPr>
            </a:br>
            <a:endParaRPr lang="ru-RU" sz="32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393273311"/>
              </p:ext>
            </p:extLst>
          </p:nvPr>
        </p:nvGraphicFramePr>
        <p:xfrm>
          <a:off x="107504" y="2132856"/>
          <a:ext cx="8245424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1197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188640"/>
            <a:ext cx="7620000" cy="792088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/>
            <a:r>
              <a:rPr lang="ru-RU" sz="2800" b="1" dirty="0" smtClean="0">
                <a:latin typeface="Bookman Old Style" panose="02050604050505020204" pitchFamily="18" charset="0"/>
              </a:rPr>
              <a:t>Этапы работы по технологии «</a:t>
            </a:r>
            <a:r>
              <a:rPr lang="ru-RU" sz="2800" b="1" dirty="0" err="1" smtClean="0">
                <a:latin typeface="Bookman Old Style" panose="02050604050505020204" pitchFamily="18" charset="0"/>
              </a:rPr>
              <a:t>Метаплан</a:t>
            </a:r>
            <a:r>
              <a:rPr lang="ru-RU" sz="2800" b="1" dirty="0" smtClean="0">
                <a:latin typeface="Bookman Old Style" panose="02050604050505020204" pitchFamily="18" charset="0"/>
              </a:rPr>
              <a:t>»</a:t>
            </a:r>
            <a:endParaRPr lang="ru-RU" sz="2800" b="1" dirty="0">
              <a:latin typeface="Bookman Old Style" panose="02050604050505020204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95536" y="1124744"/>
            <a:ext cx="3672408" cy="1050131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ru-RU" sz="1600" dirty="0">
                <a:latin typeface="Bookman Old Style" panose="02050604050505020204" pitchFamily="18" charset="0"/>
              </a:rPr>
              <a:t>Этап №1</a:t>
            </a:r>
            <a:r>
              <a:rPr lang="ru-RU" sz="2800" dirty="0">
                <a:latin typeface="Bookman Old Style" panose="02050604050505020204" pitchFamily="18" charset="0"/>
              </a:rPr>
              <a:t/>
            </a:r>
            <a:br>
              <a:rPr lang="ru-RU" sz="2800" dirty="0">
                <a:latin typeface="Bookman Old Style" panose="02050604050505020204" pitchFamily="18" charset="0"/>
              </a:rPr>
            </a:br>
            <a:r>
              <a:rPr lang="ru-RU" altLang="ru-RU" sz="1600" dirty="0">
                <a:latin typeface="Bookman Old Style" panose="02050604050505020204" pitchFamily="18" charset="0"/>
                <a:cs typeface="Arial" charset="0"/>
              </a:rPr>
              <a:t>Индивидуальное  </a:t>
            </a:r>
            <a:r>
              <a:rPr lang="ru-RU" altLang="ru-RU" sz="1600" dirty="0" err="1">
                <a:latin typeface="Bookman Old Style" panose="02050604050505020204" pitchFamily="18" charset="0"/>
                <a:cs typeface="Arial" charset="0"/>
              </a:rPr>
              <a:t>смыслотворчество</a:t>
            </a:r>
            <a:endParaRPr lang="ru-RU" sz="1800" dirty="0">
              <a:latin typeface="Bookman Old Style" panose="02050604050505020204" pitchFamily="18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ru-RU" sz="1800" b="1" u="sng" dirty="0">
                <a:solidFill>
                  <a:srgbClr val="002060"/>
                </a:solidFill>
                <a:latin typeface="Bookman Old Style" panose="02050604050505020204" pitchFamily="18" charset="0"/>
              </a:rPr>
              <a:t>Задание:</a:t>
            </a:r>
          </a:p>
          <a:p>
            <a:pPr marL="0" indent="0">
              <a:buNone/>
            </a:pPr>
            <a:r>
              <a:rPr lang="ru-RU" sz="1800" dirty="0">
                <a:solidFill>
                  <a:srgbClr val="002060"/>
                </a:solidFill>
                <a:latin typeface="Bookman Old Style" panose="02050604050505020204" pitchFamily="18" charset="0"/>
              </a:rPr>
              <a:t>Уважаемые коллеги,  просим вас ответить письменно на вопросы, записав ответы на цветных листочках</a:t>
            </a:r>
          </a:p>
          <a:p>
            <a:pPr marL="0" indent="0">
              <a:buNone/>
            </a:pPr>
            <a:endParaRPr lang="ru-RU" sz="1800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pPr marL="0" indent="0">
              <a:buNone/>
            </a:pPr>
            <a:r>
              <a:rPr lang="ru-RU" altLang="ru-RU" sz="1800" dirty="0">
                <a:latin typeface="Bookman Old Style" panose="02050604050505020204" pitchFamily="18" charset="0"/>
                <a:cs typeface="Arial" charset="0"/>
              </a:rPr>
              <a:t>  </a:t>
            </a:r>
            <a:r>
              <a:rPr lang="ru-RU" altLang="ru-RU" sz="1800" b="1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Время на задание </a:t>
            </a:r>
            <a:r>
              <a:rPr lang="ru-RU" altLang="ru-RU" sz="1800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-   15 минут</a:t>
            </a:r>
          </a:p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4355976" y="1196752"/>
            <a:ext cx="3721224" cy="978123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ru-RU" sz="1600" dirty="0">
                <a:latin typeface="Bookman Old Style" panose="02050604050505020204" pitchFamily="18" charset="0"/>
              </a:rPr>
              <a:t>Этап №2</a:t>
            </a:r>
            <a:br>
              <a:rPr lang="ru-RU" sz="1600" dirty="0">
                <a:latin typeface="Bookman Old Style" panose="02050604050505020204" pitchFamily="18" charset="0"/>
              </a:rPr>
            </a:br>
            <a:r>
              <a:rPr lang="ru-RU" altLang="ru-RU" sz="1600" dirty="0">
                <a:latin typeface="Bookman Old Style" panose="02050604050505020204" pitchFamily="18" charset="0"/>
                <a:cs typeface="Arial" charset="0"/>
              </a:rPr>
              <a:t>Представление индивидуальных смыслов, обмен смыслами</a:t>
            </a:r>
            <a:endParaRPr lang="ru-RU" sz="1600" dirty="0">
              <a:latin typeface="Bookman Old Style" panose="02050604050505020204" pitchFamily="18" charset="0"/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ru-RU" altLang="ru-RU" sz="1800" b="1" u="sng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Задание: </a:t>
            </a:r>
          </a:p>
          <a:p>
            <a:pPr>
              <a:buNone/>
            </a:pPr>
            <a:r>
              <a:rPr lang="ru-RU" altLang="ru-RU" sz="1800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     Уважаемые  коллеги,  просим вас  по кругу познакомить  всех со своими ответами на все три вопроса, но без комментариев</a:t>
            </a:r>
          </a:p>
          <a:p>
            <a:endParaRPr lang="ru-RU" dirty="0"/>
          </a:p>
        </p:txBody>
      </p:sp>
      <p:pic>
        <p:nvPicPr>
          <p:cNvPr id="4" name="Picture 2" descr="T:\мои документы\Деятельность Центра\эмблем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536" y="6064760"/>
            <a:ext cx="1253464" cy="8264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Юзер\Desktop\4-ый курс\курсовик\картинки для презентации\77fcb707c3df43c29f5311506f81be8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689" y="4670978"/>
            <a:ext cx="2694527" cy="18070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Юзер\Desktop\4-ый курс\курсовик\картинки для презентации\3fotka_dlya_sm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670977"/>
            <a:ext cx="2411822" cy="18070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878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179512" y="116632"/>
            <a:ext cx="3816424" cy="1296145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ru-RU" sz="1800" dirty="0">
                <a:latin typeface="Bookman Old Style" panose="02050604050505020204" pitchFamily="18" charset="0"/>
              </a:rPr>
              <a:t>Этап №3</a:t>
            </a:r>
            <a:br>
              <a:rPr lang="ru-RU" sz="1800" dirty="0">
                <a:latin typeface="Bookman Old Style" panose="02050604050505020204" pitchFamily="18" charset="0"/>
              </a:rPr>
            </a:br>
            <a:r>
              <a:rPr lang="ru-RU" altLang="ru-RU" sz="1800" dirty="0">
                <a:latin typeface="Bookman Old Style" panose="02050604050505020204" pitchFamily="18" charset="0"/>
                <a:cs typeface="Arial" charset="0"/>
              </a:rPr>
              <a:t>Анализ, обобщение индивидуальных смыслов в творческих группах</a:t>
            </a:r>
            <a:endParaRPr lang="ru-RU" sz="1800" dirty="0">
              <a:latin typeface="Bookman Old Style" panose="02050604050505020204" pitchFamily="18" charset="0"/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sz="half" idx="2"/>
          </p:nvPr>
        </p:nvSpPr>
        <p:spPr>
          <a:xfrm>
            <a:off x="107504" y="1556792"/>
            <a:ext cx="4007296" cy="504056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altLang="ru-RU" b="1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Разбиваемся на творческие группы по отделам</a:t>
            </a:r>
            <a:r>
              <a:rPr lang="ru-RU" altLang="ru-RU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:</a:t>
            </a:r>
          </a:p>
          <a:p>
            <a:pPr marL="0" indent="0">
              <a:buNone/>
            </a:pPr>
            <a:r>
              <a:rPr lang="ru-RU" altLang="ru-RU" b="1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1 группа </a:t>
            </a:r>
            <a:r>
              <a:rPr lang="ru-RU" altLang="ru-RU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- </a:t>
            </a:r>
            <a:r>
              <a:rPr lang="ru-RU" altLang="ru-RU" dirty="0" smtClean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 отдел </a:t>
            </a:r>
            <a:r>
              <a:rPr lang="ru-RU" altLang="ru-RU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профилактики ПАВ;</a:t>
            </a:r>
          </a:p>
          <a:p>
            <a:pPr marL="0" indent="0">
              <a:buNone/>
            </a:pPr>
            <a:r>
              <a:rPr lang="ru-RU" altLang="ru-RU" b="1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2 группа </a:t>
            </a:r>
            <a:r>
              <a:rPr lang="ru-RU" altLang="ru-RU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-  </a:t>
            </a:r>
            <a:r>
              <a:rPr lang="ru-RU" altLang="ru-RU" dirty="0" smtClean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 отделы </a:t>
            </a:r>
            <a:r>
              <a:rPr lang="ru-RU" altLang="ru-RU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ТПМПК и профориентации;</a:t>
            </a:r>
          </a:p>
          <a:p>
            <a:pPr marL="0" indent="0">
              <a:buNone/>
            </a:pPr>
            <a:r>
              <a:rPr lang="ru-RU" altLang="ru-RU" b="1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3 группа </a:t>
            </a:r>
            <a:r>
              <a:rPr lang="ru-RU" altLang="ru-RU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– </a:t>
            </a:r>
            <a:r>
              <a:rPr lang="ru-RU" altLang="ru-RU" dirty="0" smtClean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 отдел </a:t>
            </a:r>
            <a:r>
              <a:rPr lang="ru-RU" altLang="ru-RU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правового просвещения</a:t>
            </a:r>
          </a:p>
          <a:p>
            <a:pPr marL="0" indent="0">
              <a:buNone/>
            </a:pPr>
            <a:endParaRPr lang="ru-RU" altLang="ru-RU" b="1" u="sng" dirty="0">
              <a:solidFill>
                <a:srgbClr val="002060"/>
              </a:solidFill>
              <a:latin typeface="Bookman Old Style" panose="02050604050505020204" pitchFamily="18" charset="0"/>
              <a:cs typeface="Arial" charset="0"/>
            </a:endParaRPr>
          </a:p>
          <a:p>
            <a:pPr marL="0" indent="0">
              <a:buNone/>
            </a:pPr>
            <a:r>
              <a:rPr lang="ru-RU" altLang="ru-RU" b="1" u="sng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Задание:</a:t>
            </a:r>
            <a:endParaRPr lang="ru-RU" altLang="ru-RU" dirty="0">
              <a:solidFill>
                <a:srgbClr val="002060"/>
              </a:solidFill>
              <a:latin typeface="Bookman Old Style" panose="02050604050505020204" pitchFamily="18" charset="0"/>
              <a:cs typeface="Arial" charset="0"/>
            </a:endParaRPr>
          </a:p>
          <a:p>
            <a:pPr marL="0" indent="0" algn="just">
              <a:buNone/>
            </a:pPr>
            <a:r>
              <a:rPr lang="ru-RU" altLang="ru-RU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 Предлагаем вам </a:t>
            </a:r>
            <a:r>
              <a:rPr lang="ru-RU" dirty="0">
                <a:latin typeface="Bookman Old Style" panose="02050604050505020204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сделать анализ и обобщение индивидуальных смыслов по одному из вопросов-проблем.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 (К</a:t>
            </a:r>
            <a:r>
              <a:rPr lang="ru-RU" altLang="ru-RU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аждая творческая группа делает анализ и обобщает индивидуальные смыслы, вырабатывая обобщенный вариант.  Результат своего группового смыслотворчества группа оформляет на ватмане с помощью маркеров (это могут схемы, графики, таблицы, определения и т.п.)</a:t>
            </a:r>
          </a:p>
          <a:p>
            <a:pPr marL="0" indent="0" algn="just">
              <a:buNone/>
            </a:pPr>
            <a:endParaRPr lang="ru-RU" altLang="ru-RU" dirty="0">
              <a:solidFill>
                <a:srgbClr val="002060"/>
              </a:solidFill>
              <a:latin typeface="Bookman Old Style" panose="02050604050505020204" pitchFamily="18" charset="0"/>
              <a:cs typeface="Arial" charset="0"/>
            </a:endParaRPr>
          </a:p>
          <a:p>
            <a:pPr>
              <a:buNone/>
            </a:pPr>
            <a:r>
              <a:rPr lang="ru-RU" altLang="ru-RU" b="1" u="sng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Время на задание </a:t>
            </a:r>
            <a:r>
              <a:rPr lang="ru-RU" altLang="ru-RU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– 25 минут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>
          <a:xfrm>
            <a:off x="4355976" y="188640"/>
            <a:ext cx="3721224" cy="1268760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ru-RU" dirty="0" smtClean="0">
                <a:latin typeface="Bookman Old Style" panose="02050604050505020204" pitchFamily="18" charset="0"/>
              </a:rPr>
              <a:t>Этап №</a:t>
            </a:r>
            <a:r>
              <a:rPr lang="ru-RU" dirty="0">
                <a:latin typeface="Bookman Old Style" panose="02050604050505020204" pitchFamily="18" charset="0"/>
              </a:rPr>
              <a:t>4</a:t>
            </a:r>
            <a:br>
              <a:rPr lang="ru-RU" dirty="0">
                <a:latin typeface="Bookman Old Style" panose="02050604050505020204" pitchFamily="18" charset="0"/>
              </a:rPr>
            </a:br>
            <a:r>
              <a:rPr lang="ru-RU" altLang="ru-RU" dirty="0">
                <a:latin typeface="Bookman Old Style" panose="02050604050505020204" pitchFamily="18" charset="0"/>
                <a:cs typeface="Arial" charset="0"/>
              </a:rPr>
              <a:t>Представление итогов работы творческих групп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12" name="Текст 9"/>
          <p:cNvSpPr txBox="1">
            <a:spLocks/>
          </p:cNvSpPr>
          <p:nvPr/>
        </p:nvSpPr>
        <p:spPr>
          <a:xfrm>
            <a:off x="4572000" y="3501008"/>
            <a:ext cx="3721224" cy="10801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None/>
              <a:defRPr sz="16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6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latin typeface="Bookman Old Style" panose="02050604050505020204" pitchFamily="18" charset="0"/>
              </a:rPr>
              <a:t>Этап №5</a:t>
            </a:r>
            <a:br>
              <a:rPr lang="ru-RU" dirty="0" smtClean="0">
                <a:latin typeface="Bookman Old Style" panose="02050604050505020204" pitchFamily="18" charset="0"/>
              </a:rPr>
            </a:br>
            <a:r>
              <a:rPr lang="ru-RU" altLang="ru-RU" dirty="0" smtClean="0">
                <a:latin typeface="Bookman Old Style" panose="02050604050505020204" pitchFamily="18" charset="0"/>
                <a:cs typeface="Arial" charset="0"/>
              </a:rPr>
              <a:t>Рефлексия</a:t>
            </a:r>
            <a:r>
              <a:rPr lang="ru-RU" altLang="ru-RU" dirty="0">
                <a:latin typeface="Bookman Old Style" panose="02050604050505020204" pitchFamily="18" charset="0"/>
                <a:cs typeface="Arial" charset="0"/>
              </a:rPr>
              <a:t> итогов деятельности</a:t>
            </a:r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13" name="Picture 2" descr="C:\Users\Юзер\Desktop\4-ый курс\курсовик\картинки для презентации\Тренинг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878" y="1556792"/>
            <a:ext cx="3305120" cy="16577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Объект 8"/>
          <p:cNvSpPr txBox="1">
            <a:spLocks/>
          </p:cNvSpPr>
          <p:nvPr/>
        </p:nvSpPr>
        <p:spPr>
          <a:xfrm>
            <a:off x="4211960" y="4797151"/>
            <a:ext cx="4081264" cy="2060849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ru-RU" altLang="ru-RU" sz="1800" b="1" u="sng" dirty="0" smtClean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 Задание</a:t>
            </a:r>
            <a:r>
              <a:rPr lang="ru-RU" altLang="ru-RU" sz="1800" b="1" u="sng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: </a:t>
            </a:r>
            <a:r>
              <a:rPr lang="ru-RU" altLang="ru-RU" sz="1800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 «По кругу выскажите свое мнение:</a:t>
            </a:r>
          </a:p>
          <a:p>
            <a:pPr>
              <a:buFontTx/>
              <a:buChar char="-"/>
            </a:pPr>
            <a:r>
              <a:rPr lang="ru-RU" altLang="ru-RU" sz="1800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охарактеризуйте свое эмоциональное состояние в течение работы,</a:t>
            </a:r>
          </a:p>
          <a:p>
            <a:pPr>
              <a:buFontTx/>
              <a:buChar char="-"/>
            </a:pPr>
            <a:r>
              <a:rPr lang="ru-RU" altLang="ru-RU" sz="1800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что для Вас было самым трудным,</a:t>
            </a:r>
          </a:p>
          <a:p>
            <a:pPr>
              <a:buFontTx/>
              <a:buChar char="-"/>
            </a:pPr>
            <a:r>
              <a:rPr lang="ru-RU" altLang="ru-RU" sz="1800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с чем Вы справились достаточно легко,</a:t>
            </a:r>
          </a:p>
          <a:p>
            <a:pPr>
              <a:buFontTx/>
              <a:buChar char="-"/>
            </a:pPr>
            <a:r>
              <a:rPr lang="ru-RU" altLang="ru-RU" sz="1800" dirty="0">
                <a:solidFill>
                  <a:srgbClr val="002060"/>
                </a:solidFill>
                <a:latin typeface="Bookman Old Style" panose="02050604050505020204" pitchFamily="18" charset="0"/>
                <a:cs typeface="Arial" charset="0"/>
              </a:rPr>
              <a:t>оцените возможность использования  метода на занятии.</a:t>
            </a:r>
          </a:p>
          <a:p>
            <a:endParaRPr lang="ru-RU" dirty="0"/>
          </a:p>
        </p:txBody>
      </p:sp>
      <p:pic>
        <p:nvPicPr>
          <p:cNvPr id="15" name="Picture 2" descr="T:\мои документы\Деятельность Центра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240" y="6237312"/>
            <a:ext cx="991760" cy="6539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0849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064896" cy="1417638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/>
            <a:r>
              <a:rPr lang="ru-RU" altLang="ru-RU" sz="18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  <a:t/>
            </a:r>
            <a:br>
              <a:rPr lang="ru-RU" altLang="ru-RU" sz="18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</a:br>
            <a:r>
              <a:rPr lang="ru-RU" altLang="ru-RU" sz="18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  <a:t>Методическое </a:t>
            </a:r>
            <a:r>
              <a:rPr lang="ru-RU" altLang="ru-RU" sz="1800" b="1" dirty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  <a:t>совещание 2020</a:t>
            </a:r>
            <a:br>
              <a:rPr lang="ru-RU" altLang="ru-RU" sz="1800" b="1" dirty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</a:br>
            <a:r>
              <a:rPr lang="ru-RU" altLang="ru-RU" sz="1800" b="1" dirty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  <a:t> Тема</a:t>
            </a:r>
            <a:r>
              <a:rPr lang="ru-RU" altLang="ru-RU" sz="1800" b="1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  <a:t>: </a:t>
            </a:r>
            <a:r>
              <a:rPr lang="ru-RU" altLang="ru-RU" sz="180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  <a:t>«</a:t>
            </a:r>
            <a:r>
              <a:rPr lang="ru-RU" sz="180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Кейс–технология </a:t>
            </a:r>
            <a:r>
              <a:rPr lang="ru-RU" sz="1800" dirty="0">
                <a:solidFill>
                  <a:srgbClr val="002060"/>
                </a:solidFill>
                <a:latin typeface="Bookman Old Style" panose="02050604050505020204" pitchFamily="18" charset="0"/>
              </a:rPr>
              <a:t>– интерактивная технология для краткосрочного обучения на основе реальных или вымышленных </a:t>
            </a:r>
            <a:r>
              <a:rPr lang="ru-RU" sz="1800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ситуаций»</a:t>
            </a:r>
            <a:r>
              <a:rPr lang="ru-RU" altLang="ru-RU" sz="2400" dirty="0">
                <a:solidFill>
                  <a:schemeClr val="bg2">
                    <a:lumMod val="25000"/>
                  </a:schemeClr>
                </a:solidFill>
                <a:cs typeface="Arial" charset="0"/>
              </a:rPr>
              <a:t/>
            </a:r>
            <a:br>
              <a:rPr lang="ru-RU" altLang="ru-RU" sz="2400" dirty="0">
                <a:solidFill>
                  <a:schemeClr val="bg2">
                    <a:lumMod val="25000"/>
                  </a:schemeClr>
                </a:solidFill>
                <a:cs typeface="Arial" charset="0"/>
              </a:rPr>
            </a:br>
            <a:r>
              <a:rPr lang="ru-RU" altLang="ru-RU" sz="2000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  <a:t> </a:t>
            </a:r>
            <a:endParaRPr lang="ru-RU" sz="2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628800"/>
            <a:ext cx="3657600" cy="639762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/>
          <p:nvPr/>
        </p:nvPicPr>
        <p:blipFill>
          <a:blip r:embed="rId2"/>
          <a:stretch>
            <a:fillRect/>
          </a:stretch>
        </p:blipFill>
        <p:spPr>
          <a:xfrm>
            <a:off x="179512" y="1340768"/>
            <a:ext cx="8136904" cy="5256584"/>
          </a:xfrm>
          <a:prstGeom prst="rect">
            <a:avLst/>
          </a:prstGeom>
        </p:spPr>
      </p:pic>
      <p:pic>
        <p:nvPicPr>
          <p:cNvPr id="8" name="Picture 2" descr="T:\мои документы\Деятельность Центра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74" y="6050234"/>
            <a:ext cx="1253464" cy="8264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408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388424" cy="6741368"/>
          </a:xfrm>
          <a:prstGeom prst="rect">
            <a:avLst/>
          </a:prstGeom>
        </p:spPr>
      </p:pic>
      <p:pic>
        <p:nvPicPr>
          <p:cNvPr id="5" name="Picture 2" descr="T:\мои документы\Деятельность Центра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74" y="6050234"/>
            <a:ext cx="1253464" cy="8264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128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66438" y="908720"/>
            <a:ext cx="8244408" cy="5733256"/>
          </a:xfrm>
          <a:prstGeom prst="rect">
            <a:avLst/>
          </a:prstGeom>
        </p:spPr>
      </p:pic>
      <p:sp>
        <p:nvSpPr>
          <p:cNvPr id="4" name="Блок-схема: перфолента 3"/>
          <p:cNvSpPr/>
          <p:nvPr/>
        </p:nvSpPr>
        <p:spPr>
          <a:xfrm>
            <a:off x="179512" y="188640"/>
            <a:ext cx="8244408" cy="1296144"/>
          </a:xfrm>
          <a:prstGeom prst="flowChartPunchedTap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Работа с готовыми кейсами  в форме деловой игры в технологии С.С.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Кашлева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  «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Метаплан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»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" name="Picture 2" descr="T:\мои документы\Деятельность Центра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74" y="6050234"/>
            <a:ext cx="1253464" cy="8264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28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340768"/>
            <a:ext cx="8280920" cy="819132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ru-RU" sz="4000" dirty="0" smtClean="0">
                <a:latin typeface="Bookman Old Style" panose="02050604050505020204" pitchFamily="18" charset="0"/>
              </a:rPr>
              <a:t>Методический семинар на тему:</a:t>
            </a:r>
            <a:endParaRPr lang="ru-RU" sz="4000" dirty="0"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7235" y="2276872"/>
            <a:ext cx="8275778" cy="3384376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imes New Roman" panose="02020603050405020304" pitchFamily="18" charset="0"/>
              </a:rPr>
              <a:t>«Профориентация в дополнительном образовании»</a:t>
            </a:r>
          </a:p>
          <a:p>
            <a:pPr marL="0" indent="0" algn="ctr">
              <a:buNone/>
            </a:pP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imes New Roman" panose="02020603050405020304" pitchFamily="18" charset="0"/>
              </a:rPr>
              <a:t>Цель:</a:t>
            </a:r>
            <a:r>
              <a:rPr lang="ru-RU" sz="32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практическое изучение вопросов ранней профориентации учащихся в дополнительном образовании </a:t>
            </a:r>
            <a:endParaRPr lang="ru-RU" sz="3200" dirty="0">
              <a:solidFill>
                <a:srgbClr val="002060"/>
              </a:solidFill>
              <a:latin typeface="Bookman Old Style" panose="0205060405050502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Эмблема ЦППРиК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0"/>
            <a:ext cx="1360628" cy="89925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00209" y="5373216"/>
            <a:ext cx="8064897" cy="131049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endParaRPr lang="ru-RU" sz="2000" b="1" dirty="0" smtClean="0">
              <a:solidFill>
                <a:srgbClr val="7030A0"/>
              </a:solidFill>
              <a:effectLst/>
            </a:endParaRPr>
          </a:p>
          <a:p>
            <a:pPr>
              <a:lnSpc>
                <a:spcPct val="100000"/>
              </a:lnSpc>
            </a:pPr>
            <a:endParaRPr lang="ru-RU" sz="2000" b="1" dirty="0">
              <a:solidFill>
                <a:srgbClr val="7030A0"/>
              </a:solidFill>
              <a:effectLst/>
            </a:endParaRPr>
          </a:p>
          <a:p>
            <a:pPr>
              <a:lnSpc>
                <a:spcPct val="100000"/>
              </a:lnSpc>
            </a:pPr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  <a:effectLst/>
                <a:latin typeface="Bookman Old Style" panose="02050604050505020204" pitchFamily="18" charset="0"/>
              </a:rPr>
              <a:t>Ведущие: </a:t>
            </a:r>
          </a:p>
          <a:p>
            <a:pPr marL="342900" indent="-342900" algn="just">
              <a:lnSpc>
                <a:spcPct val="100000"/>
              </a:lnSpc>
              <a:buFontTx/>
              <a:buChar char="-"/>
            </a:pPr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  <a:effectLst/>
                <a:latin typeface="Bookman Old Style" panose="02050604050505020204" pitchFamily="18" charset="0"/>
              </a:rPr>
              <a:t>Балыгина Татьяна Васильевна, заместитель директора по ВР;   </a:t>
            </a:r>
          </a:p>
          <a:p>
            <a:pPr marL="342900" indent="-342900" algn="just">
              <a:lnSpc>
                <a:spcPct val="100000"/>
              </a:lnSpc>
              <a:buFontTx/>
              <a:buChar char="-"/>
            </a:pPr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  <a:effectLst/>
                <a:latin typeface="Bookman Old Style" panose="02050604050505020204" pitchFamily="18" charset="0"/>
              </a:rPr>
              <a:t>Коюшева Ирина Борисовна, заведующий </a:t>
            </a:r>
          </a:p>
          <a:p>
            <a:pPr algn="just">
              <a:lnSpc>
                <a:spcPct val="100000"/>
              </a:lnSpc>
            </a:pPr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  <a:effectLst/>
                <a:latin typeface="Bookman Old Style" panose="02050604050505020204" pitchFamily="18" charset="0"/>
              </a:rPr>
              <a:t>отделом методической работы и профориентации.  </a:t>
            </a:r>
            <a:endParaRPr lang="ru-RU" sz="1800" dirty="0">
              <a:solidFill>
                <a:schemeClr val="bg2">
                  <a:lumMod val="25000"/>
                </a:schemeClr>
              </a:solidFill>
              <a:effectLst/>
              <a:latin typeface="Bookman Old Style" panose="020506040505050202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11560" y="6181100"/>
            <a:ext cx="8075240" cy="48826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2400" b="1" dirty="0" smtClean="0"/>
              <a:t> </a:t>
            </a:r>
            <a:r>
              <a:rPr lang="ru-RU" altLang="ru-RU" sz="3200" b="1" dirty="0" smtClean="0">
                <a:cs typeface="Arial" charset="0"/>
              </a:rPr>
              <a:t> </a:t>
            </a:r>
            <a:endParaRPr lang="ru-RU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812499"/>
            <a:ext cx="847302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600" dirty="0">
                <a:solidFill>
                  <a:srgbClr val="0070C0"/>
                </a:solidFill>
                <a:latin typeface="Bookman Old Style" panose="02050604050505020204" pitchFamily="18" charset="0"/>
              </a:rPr>
              <a:t>МУДО «Центр психолого педагогической, медицинской и социальной помощи</a:t>
            </a:r>
          </a:p>
        </p:txBody>
      </p:sp>
      <p:pic>
        <p:nvPicPr>
          <p:cNvPr id="8" name="Picture 2" descr="T:\мои документы\Деятельность Центра\эмблем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291" y="6012000"/>
            <a:ext cx="1253464" cy="8264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961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97" y="188640"/>
            <a:ext cx="8387627" cy="1440160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/>
            <a:r>
              <a:rPr lang="ru-RU" altLang="ru-RU" sz="3200" dirty="0" smtClean="0">
                <a:cs typeface="Arial" charset="0"/>
              </a:rPr>
              <a:t/>
            </a:r>
            <a:br>
              <a:rPr lang="ru-RU" altLang="ru-RU" sz="3200" dirty="0" smtClean="0">
                <a:cs typeface="Arial" charset="0"/>
              </a:rPr>
            </a:br>
            <a:r>
              <a:rPr lang="ru-RU" altLang="ru-RU" sz="3200" dirty="0">
                <a:cs typeface="Arial" charset="0"/>
              </a:rPr>
              <a:t/>
            </a:r>
            <a:br>
              <a:rPr lang="ru-RU" altLang="ru-RU" sz="3200" dirty="0">
                <a:cs typeface="Arial" charset="0"/>
              </a:rPr>
            </a:br>
            <a:r>
              <a:rPr lang="ru-RU" altLang="ru-RU" sz="3200" dirty="0" smtClean="0">
                <a:cs typeface="Arial" charset="0"/>
              </a:rPr>
              <a:t/>
            </a:r>
            <a:br>
              <a:rPr lang="ru-RU" altLang="ru-RU" sz="3200" dirty="0" smtClean="0">
                <a:cs typeface="Arial" charset="0"/>
              </a:rPr>
            </a:br>
            <a:r>
              <a:rPr lang="ru-RU" altLang="ru-RU" sz="24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  <a:t>Вопросы- проблемы по теме: </a:t>
            </a:r>
            <a:br>
              <a:rPr lang="ru-RU" altLang="ru-RU" sz="24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</a:br>
            <a:r>
              <a:rPr lang="ru-RU" altLang="ru-RU" sz="24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  <a:t>«Профориентация в дополнительном образовании»</a:t>
            </a:r>
            <a:r>
              <a:rPr lang="ru-RU" altLang="ru-RU" sz="2400" b="1" dirty="0">
                <a:solidFill>
                  <a:srgbClr val="7030A0"/>
                </a:solidFill>
                <a:cs typeface="Arial" charset="0"/>
              </a:rPr>
              <a:t/>
            </a:r>
            <a:br>
              <a:rPr lang="ru-RU" altLang="ru-RU" sz="2400" b="1" dirty="0">
                <a:solidFill>
                  <a:srgbClr val="7030A0"/>
                </a:solidFill>
                <a:cs typeface="Arial" charset="0"/>
              </a:rPr>
            </a:b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603525859"/>
              </p:ext>
            </p:extLst>
          </p:nvPr>
        </p:nvGraphicFramePr>
        <p:xfrm>
          <a:off x="-180528" y="1340768"/>
          <a:ext cx="8568952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9104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340768"/>
            <a:ext cx="8862126" cy="819132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Проблемный  семинар на тему:</a:t>
            </a:r>
            <a:endParaRPr lang="ru-RU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Эмблема ЦППРиК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0"/>
            <a:ext cx="1360628" cy="89925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340769"/>
            <a:ext cx="8208912" cy="4104456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ru-RU" sz="4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8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Деловая игра :</a:t>
            </a:r>
          </a:p>
          <a:p>
            <a:pPr marL="0" indent="0" algn="ctr">
              <a:buNone/>
            </a:pPr>
            <a:r>
              <a:rPr lang="ru-RU" sz="38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«Компетенции (навыки) высокого порядка и способы их развития во внеурочной деятельности»</a:t>
            </a:r>
          </a:p>
          <a:p>
            <a:pPr marL="0" indent="0" algn="ctr">
              <a:buNone/>
            </a:pPr>
            <a:r>
              <a:rPr lang="ru-RU" sz="2600" b="1" dirty="0" smtClean="0">
                <a:solidFill>
                  <a:srgbClr val="002060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Цель:</a:t>
            </a:r>
            <a:r>
              <a:rPr lang="ru-RU" sz="35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определение  основных  направлений 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деятельности педагогического коллектива </a:t>
            </a:r>
            <a:r>
              <a:rPr lang="ru-RU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по 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развитию </a:t>
            </a:r>
            <a:r>
              <a:rPr lang="ru-RU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компетенций высокого порядка  учащихся 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во внеурочной деятельности.</a:t>
            </a:r>
            <a:endParaRPr lang="ru-RU" dirty="0">
              <a:solidFill>
                <a:srgbClr val="002060"/>
              </a:solidFill>
              <a:latin typeface="Bookman Old Style" panose="020506040505050202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07505" y="5445224"/>
            <a:ext cx="8208912" cy="12384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endParaRPr lang="ru-RU" sz="2000" b="1" dirty="0" smtClean="0">
              <a:solidFill>
                <a:srgbClr val="7030A0"/>
              </a:solidFill>
              <a:effectLst/>
            </a:endParaRPr>
          </a:p>
          <a:p>
            <a:pPr>
              <a:lnSpc>
                <a:spcPct val="100000"/>
              </a:lnSpc>
            </a:pPr>
            <a:endParaRPr lang="ru-RU" sz="2000" b="1" dirty="0">
              <a:solidFill>
                <a:srgbClr val="7030A0"/>
              </a:solidFill>
              <a:effectLst/>
            </a:endParaRPr>
          </a:p>
          <a:p>
            <a:pPr algn="l">
              <a:lnSpc>
                <a:spcPct val="100000"/>
              </a:lnSpc>
            </a:pPr>
            <a:r>
              <a:rPr lang="ru-RU" sz="1600" b="1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Ведущие: </a:t>
            </a:r>
          </a:p>
          <a:p>
            <a:pPr marL="342900" indent="-342900" algn="just">
              <a:lnSpc>
                <a:spcPct val="100000"/>
              </a:lnSpc>
              <a:buFontTx/>
              <a:buChar char="-"/>
            </a:pPr>
            <a:r>
              <a:rPr lang="ru-RU" sz="1600" b="1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Балыгина Татьяна Васильевна, заместитель директора по ВР, ПДО;   </a:t>
            </a:r>
          </a:p>
          <a:p>
            <a:pPr marL="342900" indent="-342900" algn="just">
              <a:lnSpc>
                <a:spcPct val="100000"/>
              </a:lnSpc>
              <a:buFontTx/>
              <a:buChar char="-"/>
            </a:pPr>
            <a:r>
              <a:rPr lang="ru-RU" sz="1600" b="1" dirty="0" smtClean="0">
                <a:solidFill>
                  <a:srgbClr val="002060"/>
                </a:solidFill>
                <a:effectLst/>
                <a:latin typeface="Bookman Old Style" panose="02050604050505020204" pitchFamily="18" charset="0"/>
              </a:rPr>
              <a:t>Коюшева Ирина Борисовна, заведующий отделом методической работы и профориентации., ПДО </a:t>
            </a:r>
            <a:endParaRPr lang="ru-RU" sz="1600" b="1" dirty="0">
              <a:solidFill>
                <a:srgbClr val="002060"/>
              </a:solidFill>
              <a:effectLst/>
              <a:latin typeface="Bookman Old Style" panose="020506040505050202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11560" y="6181100"/>
            <a:ext cx="8075240" cy="48826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2400" b="1" dirty="0" smtClean="0"/>
              <a:t> </a:t>
            </a:r>
            <a:r>
              <a:rPr lang="ru-RU" altLang="ru-RU" sz="3200" b="1" dirty="0" smtClean="0">
                <a:cs typeface="Arial" charset="0"/>
              </a:rPr>
              <a:t> </a:t>
            </a:r>
            <a:endParaRPr lang="ru-RU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812499"/>
            <a:ext cx="8316417" cy="5847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600" b="1" dirty="0">
                <a:solidFill>
                  <a:srgbClr val="002060"/>
                </a:solidFill>
                <a:latin typeface="Bookman Old Style" panose="02050604050505020204" pitchFamily="18" charset="0"/>
              </a:rPr>
              <a:t>МУДО «Центр психолого педагогической, медицинской и социальной помощи</a:t>
            </a:r>
          </a:p>
        </p:txBody>
      </p:sp>
    </p:spTree>
    <p:extLst>
      <p:ext uri="{BB962C8B-B14F-4D97-AF65-F5344CB8AC3E}">
        <p14:creationId xmlns:p14="http://schemas.microsoft.com/office/powerpoint/2010/main" val="2101676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88640"/>
            <a:ext cx="7920880" cy="1008112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marL="285750" indent="-285750" algn="ctr"/>
            <a:r>
              <a:rPr lang="ru-RU" altLang="ru-RU" sz="3200" dirty="0" smtClean="0">
                <a:cs typeface="Arial" charset="0"/>
              </a:rPr>
              <a:t/>
            </a:r>
            <a:br>
              <a:rPr lang="ru-RU" altLang="ru-RU" sz="3200" dirty="0" smtClean="0">
                <a:cs typeface="Arial" charset="0"/>
              </a:rPr>
            </a:br>
            <a:r>
              <a:rPr lang="ru-RU" altLang="ru-RU" sz="2000" dirty="0">
                <a:cs typeface="Arial" charset="0"/>
              </a:rPr>
              <a:t/>
            </a:r>
            <a:br>
              <a:rPr lang="ru-RU" altLang="ru-RU" sz="2000" dirty="0">
                <a:cs typeface="Arial" charset="0"/>
              </a:rPr>
            </a:br>
            <a:r>
              <a:rPr lang="ru-RU" altLang="ru-RU" sz="2000" dirty="0" smtClean="0">
                <a:cs typeface="Arial" charset="0"/>
              </a:rPr>
              <a:t/>
            </a:r>
            <a:br>
              <a:rPr lang="ru-RU" altLang="ru-RU" sz="2000" dirty="0" smtClean="0">
                <a:cs typeface="Arial" charset="0"/>
              </a:rPr>
            </a:br>
            <a:r>
              <a:rPr lang="ru-RU" altLang="ru-RU" sz="20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  <a:t> </a:t>
            </a:r>
            <a:r>
              <a:rPr lang="ru-RU" altLang="ru-RU" sz="3600" b="1" dirty="0" smtClean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  <a:cs typeface="Arial" charset="0"/>
              </a:rPr>
              <a:t>Вопросы-проблемы </a:t>
            </a:r>
            <a:r>
              <a:rPr lang="ru-RU" altLang="ru-RU" sz="36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" charset="0"/>
              </a:rPr>
              <a:t> </a:t>
            </a:r>
            <a:endParaRPr lang="ru-RU" sz="40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536199938"/>
              </p:ext>
            </p:extLst>
          </p:nvPr>
        </p:nvGraphicFramePr>
        <p:xfrm>
          <a:off x="24315" y="1163771"/>
          <a:ext cx="8880402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 descr="Эмблема ЦППРиК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3726" y="5943966"/>
            <a:ext cx="1150762" cy="7605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280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340768"/>
            <a:ext cx="8136904" cy="5328592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77500" lnSpcReduction="20000"/>
          </a:bodyPr>
          <a:lstStyle/>
          <a:p>
            <a:pPr marL="457200" indent="-457200" algn="just">
              <a:buFont typeface="Wingdings" pitchFamily="2" charset="2"/>
              <a:buAutoNum type="arabicPeriod"/>
            </a:pPr>
            <a:r>
              <a:rPr lang="ru-RU" altLang="ru-RU" sz="2000" b="1" i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Концептуальность:</a:t>
            </a:r>
            <a:r>
              <a:rPr lang="ru-RU" altLang="ru-RU" sz="2000" i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 </a:t>
            </a:r>
            <a: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положение технологии личностно-ориентированного педагогического процесса, направленного на достижение определенного результата; технологии мыследеятельности как основы познавательной деятельности и развития мышления, технологии коллективной, групповой и индивидуальной деятельности, которые являются исходным материалом для другой деятельности. </a:t>
            </a:r>
            <a:endParaRPr lang="ru-RU" altLang="ru-RU" sz="2000" dirty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marL="457200" indent="-457200" algn="just">
              <a:buFont typeface="Wingdings" pitchFamily="2" charset="2"/>
              <a:buAutoNum type="arabicPeriod"/>
            </a:pPr>
            <a:r>
              <a:rPr lang="ru-RU" altLang="ru-RU" sz="2000" dirty="0" smtClean="0">
                <a:latin typeface="Bookman Old Style" panose="02050604050505020204" pitchFamily="18" charset="0"/>
              </a:rPr>
              <a:t> </a:t>
            </a:r>
            <a:r>
              <a:rPr lang="ru-RU" altLang="ru-RU" sz="2000" b="1" i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Системность: </a:t>
            </a:r>
            <a:r>
              <a:rPr lang="ru-RU" altLang="ru-RU" sz="2000" dirty="0" smtClean="0">
                <a:latin typeface="Bookman Old Style" panose="02050604050505020204" pitchFamily="18" charset="0"/>
              </a:rPr>
              <a:t>  </a:t>
            </a:r>
            <a:r>
              <a:rPr lang="ru-RU" altLang="ru-RU" sz="2000" dirty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технология </a:t>
            </a:r>
            <a: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«</a:t>
            </a:r>
            <a:r>
              <a:rPr lang="ru-RU" altLang="ru-RU" sz="2000" dirty="0" err="1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Метаплан</a:t>
            </a:r>
            <a: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» построена на принципе полной визуализации процесса обсуждения на всех этапах. Процесс идет по заданным правилам, что позволяет ведущим продумывать дискуссию заранее так, чтобы она привела к нужному результату.</a:t>
            </a:r>
            <a:endParaRPr lang="ru-RU" altLang="ru-RU" sz="2000" dirty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marL="457200" indent="-457200" algn="just">
              <a:buFont typeface="Wingdings" pitchFamily="2" charset="2"/>
              <a:buAutoNum type="arabicPeriod"/>
            </a:pPr>
            <a:r>
              <a:rPr lang="ru-RU" altLang="ru-RU" sz="2000" b="1" i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Управляемость: </a:t>
            </a:r>
            <a: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возможность варьирования средствами и методами технологии с целью адаптации под методические цели и образовательные программы для учащихся</a:t>
            </a:r>
            <a:r>
              <a:rPr lang="ru-RU" altLang="ru-RU" sz="2000" b="1" i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.</a:t>
            </a:r>
          </a:p>
          <a:p>
            <a:pPr marL="457200" indent="-457200" algn="just">
              <a:buFont typeface="Wingdings" pitchFamily="2" charset="2"/>
              <a:buAutoNum type="arabicPeriod"/>
            </a:pPr>
            <a:r>
              <a:rPr lang="ru-RU" altLang="ru-RU" sz="2000" b="1" i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Универсальность: </a:t>
            </a:r>
            <a: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рассчитана на разнообразное содержание. Технологию  можно реализовать с педагогами и учащимися любой возрастной категории</a:t>
            </a:r>
            <a:r>
              <a:rPr lang="ru-RU" altLang="ru-RU" sz="2000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. </a:t>
            </a:r>
          </a:p>
          <a:p>
            <a:pPr marL="457200" indent="-457200" algn="just">
              <a:buFont typeface="Wingdings" pitchFamily="2" charset="2"/>
              <a:buAutoNum type="arabicPeriod"/>
            </a:pPr>
            <a:r>
              <a:rPr lang="ru-RU" altLang="ru-RU" sz="2000" b="1" dirty="0" err="1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Воспроизводимость</a:t>
            </a:r>
            <a:r>
              <a:rPr lang="ru-RU" altLang="ru-RU" sz="2000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:  </a:t>
            </a:r>
            <a:r>
              <a:rPr lang="ru-RU" altLang="ru-RU" sz="2000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технология транслируется  педагогами в методическую работу с педагогами муниципалитета.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 11 педагогов МУДО «ЦППМиСП» 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внедрили в 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образовательную деятельность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 технологию 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«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Метаплан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».</a:t>
            </a:r>
          </a:p>
          <a:p>
            <a:pPr marL="457200" indent="-457200" algn="just">
              <a:buFont typeface="Wingdings" pitchFamily="2" charset="2"/>
              <a:buAutoNum type="arabicPeriod"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Эффективность: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рефлексия занятий с педагогами и учащимися.  Достигнутые в повышении методической компетентности педагогов МУДО «ЦППМиСП». </a:t>
            </a:r>
            <a:endParaRPr lang="ru-RU" dirty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274638"/>
            <a:ext cx="7825680" cy="850106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eaLnBrk="1" hangingPunct="1"/>
            <a:r>
              <a:rPr lang="ru-RU" alt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Эффективность представленной технологии соответствует критериям технологичност</a:t>
            </a:r>
            <a:r>
              <a:rPr lang="ru-RU" alt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и</a:t>
            </a:r>
            <a:endParaRPr lang="ru-RU" altLang="ru-RU" sz="2800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5" name="Picture 2" descr="Эмблема ЦППРиК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3726" y="5943966"/>
            <a:ext cx="1150762" cy="7605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637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064896" cy="1152128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/>
            <a:r>
              <a:rPr lang="ru-RU" altLang="ru-RU" sz="2800" b="1" dirty="0">
                <a:solidFill>
                  <a:schemeClr val="bg2">
                    <a:lumMod val="25000"/>
                  </a:schemeClr>
                </a:solidFill>
                <a:latin typeface="Bookman Old Style" panose="02050604050505020204" pitchFamily="18" charset="0"/>
              </a:rPr>
              <a:t>Критерии эффективности внедрения технологии в методическую работу</a:t>
            </a:r>
            <a:endParaRPr lang="ru-RU" sz="2800" dirty="0">
              <a:solidFill>
                <a:schemeClr val="bg2">
                  <a:lumMod val="2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696279"/>
              </p:ext>
            </p:extLst>
          </p:nvPr>
        </p:nvGraphicFramePr>
        <p:xfrm>
          <a:off x="323528" y="1556792"/>
          <a:ext cx="3375066" cy="47683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Acrobat Document" r:id="rId3" imgW="5676857" imgH="8019997" progId="AcroExch.Document.DC">
                  <p:embed/>
                </p:oleObj>
              </mc:Choice>
              <mc:Fallback>
                <p:oleObj name="Acrobat Document" r:id="rId3" imgW="5676857" imgH="8019997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3528" y="1556792"/>
                        <a:ext cx="3375066" cy="47683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4775751"/>
              </p:ext>
            </p:extLst>
          </p:nvPr>
        </p:nvGraphicFramePr>
        <p:xfrm>
          <a:off x="4067944" y="1625882"/>
          <a:ext cx="3312368" cy="467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Acrobat Document" r:id="rId5" imgW="5676857" imgH="8019997" progId="AcroExch.Document.DC">
                  <p:embed/>
                </p:oleObj>
              </mc:Choice>
              <mc:Fallback>
                <p:oleObj name="Acrobat Document" r:id="rId5" imgW="5676857" imgH="8019997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67944" y="1625882"/>
                        <a:ext cx="3312368" cy="4679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2" descr="Эмблема ЦППРиК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957" y="5661248"/>
            <a:ext cx="1578531" cy="10432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267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064896" cy="1301006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/>
            <a:r>
              <a:rPr lang="ru-RU" sz="2800" b="1" dirty="0" smtClean="0">
                <a:latin typeface="Bookman Old Style" panose="02050604050505020204" pitchFamily="18" charset="0"/>
              </a:rPr>
              <a:t>Показатели эффективности использования технологии «</a:t>
            </a:r>
            <a:r>
              <a:rPr lang="ru-RU" sz="2800" b="1" dirty="0" err="1" smtClean="0">
                <a:latin typeface="Bookman Old Style" panose="02050604050505020204" pitchFamily="18" charset="0"/>
              </a:rPr>
              <a:t>Метаплан</a:t>
            </a:r>
            <a:r>
              <a:rPr lang="ru-RU" sz="2800" b="1" dirty="0" smtClean="0">
                <a:latin typeface="Bookman Old Style" panose="02050604050505020204" pitchFamily="18" charset="0"/>
              </a:rPr>
              <a:t>» С.С. </a:t>
            </a:r>
            <a:r>
              <a:rPr lang="ru-RU" sz="2800" b="1" dirty="0" err="1" smtClean="0">
                <a:latin typeface="Bookman Old Style" panose="02050604050505020204" pitchFamily="18" charset="0"/>
              </a:rPr>
              <a:t>Кашлева</a:t>
            </a:r>
            <a:endParaRPr lang="ru-RU" sz="2800" b="1" dirty="0"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600200"/>
            <a:ext cx="7992888" cy="89269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По результатам анализа анкет Стандарта качества предоставления образовательной услуги МУДО «ЦППМиСП» «Занятие в форме деловой игры»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dirty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379287"/>
              </p:ext>
            </p:extLst>
          </p:nvPr>
        </p:nvGraphicFramePr>
        <p:xfrm>
          <a:off x="107504" y="2060848"/>
          <a:ext cx="8136904" cy="46325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4226"/>
                <a:gridCol w="2034226"/>
                <a:gridCol w="2034226"/>
                <a:gridCol w="2034226"/>
              </a:tblGrid>
              <a:tr h="808827">
                <a:tc>
                  <a:txBody>
                    <a:bodyPr/>
                    <a:lstStyle/>
                    <a:p>
                      <a:pPr marL="88900" indent="0"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Индикаторы качества </a:t>
                      </a:r>
                      <a:r>
                        <a:rPr lang="ru-RU" sz="1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  </a:t>
                      </a:r>
                      <a:r>
                        <a:rPr lang="ru-RU" sz="14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услуги</a:t>
                      </a:r>
                      <a:endParaRPr lang="ru-RU" sz="14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Показатель</a:t>
                      </a:r>
                      <a:endParaRPr lang="ru-RU" sz="14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Оценка</a:t>
                      </a:r>
                      <a:endParaRPr lang="ru-RU" sz="14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Измерители</a:t>
                      </a:r>
                      <a:endParaRPr lang="ru-RU" sz="14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</a:tr>
              <a:tr h="3823716">
                <a:tc>
                  <a:txBody>
                    <a:bodyPr/>
                    <a:lstStyle/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1. Психоэмоциональное</a:t>
                      </a:r>
                      <a:endParaRPr lang="ru-RU" sz="13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Bookman Old Style" panose="02050604050505020204" pitchFamily="18" charset="0"/>
                      </a:endParaRPr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состояние </a:t>
                      </a:r>
                      <a:r>
                        <a:rPr lang="ru-RU" sz="13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участников деловой игры</a:t>
                      </a:r>
                      <a:endParaRPr lang="ru-RU" sz="13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  <a:tc>
                  <a:txBody>
                    <a:bodyPr/>
                    <a:lstStyle/>
                    <a:p>
                      <a:pPr marL="88900" indent="-88900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Динамика психоэмоционального состояния </a:t>
                      </a:r>
                      <a:r>
                        <a:rPr lang="ru-RU" sz="1300" dirty="0" smtClean="0">
                          <a:effectLst/>
                          <a:latin typeface="Bookman Old Style" panose="02050604050505020204" pitchFamily="18" charset="0"/>
                        </a:rPr>
                        <a:t>участников</a:t>
                      </a:r>
                      <a:endParaRPr lang="ru-RU" sz="1300" dirty="0">
                        <a:effectLst/>
                        <a:latin typeface="Bookman Old Style" panose="02050604050505020204" pitchFamily="18" charset="0"/>
                      </a:endParaRPr>
                    </a:p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Удовлетворённость </a:t>
                      </a:r>
                      <a:r>
                        <a:rPr lang="ru-RU" sz="1300" dirty="0" smtClean="0">
                          <a:effectLst/>
                          <a:latin typeface="Bookman Old Style" panose="02050604050505020204" pitchFamily="18" charset="0"/>
                        </a:rPr>
                        <a:t>участников </a:t>
                      </a:r>
                    </a:p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оказанной </a:t>
                      </a:r>
                      <a:r>
                        <a:rPr lang="ru-RU" sz="1300" dirty="0" smtClean="0">
                          <a:effectLst/>
                          <a:latin typeface="Bookman Old Style" panose="02050604050505020204" pitchFamily="18" charset="0"/>
                        </a:rPr>
                        <a:t>услугой</a:t>
                      </a: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  <a:endParaRPr lang="ru-RU" sz="1300" dirty="0"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  <a:tc>
                  <a:txBody>
                    <a:bodyPr/>
                    <a:lstStyle/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2 -  мероприятие интересно </a:t>
                      </a:r>
                      <a:r>
                        <a:rPr lang="ru-RU" sz="1300" dirty="0" smtClean="0">
                          <a:effectLst/>
                          <a:latin typeface="Bookman Old Style" panose="02050604050505020204" pitchFamily="18" charset="0"/>
                        </a:rPr>
                        <a:t>участникам</a:t>
                      </a:r>
                      <a:endParaRPr lang="ru-RU" sz="1300" dirty="0">
                        <a:effectLst/>
                        <a:latin typeface="Bookman Old Style" panose="02050604050505020204" pitchFamily="18" charset="0"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1 – </a:t>
                      </a:r>
                      <a:r>
                        <a:rPr lang="ru-RU" sz="1300" dirty="0" smtClean="0">
                          <a:effectLst/>
                          <a:latin typeface="Bookman Old Style" panose="02050604050505020204" pitchFamily="18" charset="0"/>
                        </a:rPr>
                        <a:t>участники равнодушны </a:t>
                      </a: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к мероприятию;</a:t>
                      </a:r>
                    </a:p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0 – проявляют негативное отношение к мероприятию </a:t>
                      </a:r>
                    </a:p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2- в целом </a:t>
                      </a:r>
                      <a:r>
                        <a:rPr lang="ru-RU" sz="1300" dirty="0" smtClean="0">
                          <a:effectLst/>
                          <a:latin typeface="Bookman Old Style" panose="02050604050505020204" pitchFamily="18" charset="0"/>
                        </a:rPr>
                        <a:t>участники удовлетворены</a:t>
                      </a:r>
                      <a:endParaRPr lang="ru-RU" sz="1300" dirty="0">
                        <a:effectLst/>
                        <a:latin typeface="Bookman Old Style" panose="02050604050505020204" pitchFamily="18" charset="0"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мероприятием;</a:t>
                      </a:r>
                    </a:p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1- есть некоторая неудовлетворённость  мероприятием;</a:t>
                      </a:r>
                    </a:p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  <a:latin typeface="Bookman Old Style" panose="02050604050505020204" pitchFamily="18" charset="0"/>
                        </a:rPr>
                        <a:t>0-участники  </a:t>
                      </a: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не удовлетворены </a:t>
                      </a:r>
                      <a:r>
                        <a:rPr lang="ru-RU" sz="1300" dirty="0" smtClean="0">
                          <a:effectLst/>
                          <a:latin typeface="Bookman Old Style" panose="02050604050505020204" pitchFamily="18" charset="0"/>
                        </a:rPr>
                        <a:t>деловой игрой  </a:t>
                      </a: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полностью</a:t>
                      </a:r>
                      <a:endParaRPr lang="ru-RU" sz="1300" dirty="0"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Наблюдение, Анкета№1,2   вопрос № 2, </a:t>
                      </a: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  <a:latin typeface="Bookman Old Style" panose="02050604050505020204" pitchFamily="18" charset="0"/>
                      </a:endParaRP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  <a:latin typeface="Bookman Old Style" panose="02050604050505020204" pitchFamily="18" charset="0"/>
                      </a:endParaRP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endParaRPr lang="ru-RU" sz="1300" dirty="0" smtClean="0">
                        <a:effectLst/>
                        <a:latin typeface="Bookman Old Style" panose="02050604050505020204" pitchFamily="18" charset="0"/>
                      </a:endParaRP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Наблюдение, Анкета № 1,2   вопрос № 1, </a:t>
                      </a: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  <a:endParaRPr lang="ru-RU" sz="1300" dirty="0"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</a:tr>
            </a:tbl>
          </a:graphicData>
        </a:graphic>
      </p:graphicFrame>
      <p:pic>
        <p:nvPicPr>
          <p:cNvPr id="8" name="Picture 2" descr="Эмблема ЦППРиК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957" y="5661248"/>
            <a:ext cx="1578531" cy="10432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804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472832"/>
              </p:ext>
            </p:extLst>
          </p:nvPr>
        </p:nvGraphicFramePr>
        <p:xfrm>
          <a:off x="251521" y="548678"/>
          <a:ext cx="8136903" cy="54006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4175"/>
                <a:gridCol w="1944216"/>
                <a:gridCol w="2640775"/>
                <a:gridCol w="1967737"/>
              </a:tblGrid>
              <a:tr h="1291319">
                <a:tc>
                  <a:txBody>
                    <a:bodyPr/>
                    <a:lstStyle/>
                    <a:p>
                      <a:pPr marL="88900" indent="0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Индикаторы качества </a:t>
                      </a:r>
                      <a:r>
                        <a:rPr lang="ru-RU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  </a:t>
                      </a:r>
                      <a:r>
                        <a:rPr lang="ru-RU" sz="16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услуги</a:t>
                      </a:r>
                      <a:endParaRPr lang="ru-RU" sz="16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  <a:tc>
                  <a:txBody>
                    <a:bodyPr/>
                    <a:lstStyle/>
                    <a:p>
                      <a:pPr marL="88900" indent="0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Показатель</a:t>
                      </a:r>
                      <a:endParaRPr lang="ru-RU" sz="16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Оценка</a:t>
                      </a:r>
                      <a:endParaRPr lang="ru-RU" sz="16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Измерители</a:t>
                      </a:r>
                      <a:endParaRPr lang="ru-RU" sz="16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</a:tr>
              <a:tr h="2298924">
                <a:tc>
                  <a:txBody>
                    <a:bodyPr/>
                    <a:lstStyle/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2. </a:t>
                      </a:r>
                    </a:p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Организация мыследеятельности участников</a:t>
                      </a:r>
                      <a:endParaRPr lang="ru-RU" sz="13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Bookman Old Style" panose="02050604050505020204" pitchFamily="18" charset="0"/>
                      </a:endParaRP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  <a:endParaRPr lang="ru-RU" sz="13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  <a:tc>
                  <a:txBody>
                    <a:bodyPr/>
                    <a:lstStyle/>
                    <a:p>
                      <a:pPr marL="88900" indent="0" algn="just"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effectLst/>
                          <a:latin typeface="Bookman Old Style" panose="02050604050505020204" pitchFamily="18" charset="0"/>
                        </a:rPr>
                        <a:t>Результат мыследеятельности  каждого участника / группы </a:t>
                      </a:r>
                      <a:endParaRPr lang="ru-RU" sz="1300" dirty="0">
                        <a:effectLst/>
                        <a:latin typeface="Bookman Old Style" panose="02050604050505020204" pitchFamily="18" charset="0"/>
                      </a:endParaRPr>
                    </a:p>
                    <a:p>
                      <a:pPr marL="88900" indent="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88900" indent="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88900" indent="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88900" indent="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 </a:t>
                      </a:r>
                      <a:endParaRPr lang="ru-RU" sz="1300" dirty="0"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  <a:tc>
                  <a:txBody>
                    <a:bodyPr/>
                    <a:lstStyle/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2 </a:t>
                      </a:r>
                      <a:r>
                        <a:rPr lang="ru-RU" sz="1300" dirty="0" smtClean="0">
                          <a:effectLst/>
                          <a:latin typeface="Bookman Old Style" panose="02050604050505020204" pitchFamily="18" charset="0"/>
                        </a:rPr>
                        <a:t>– оптимальный результат  работы   участников</a:t>
                      </a:r>
                      <a:r>
                        <a:rPr lang="ru-RU" sz="1300" baseline="0" dirty="0" smtClean="0">
                          <a:effectLst/>
                          <a:latin typeface="Bookman Old Style" panose="02050604050505020204" pitchFamily="18" charset="0"/>
                        </a:rPr>
                        <a:t> для организации деятельности по теме деловой игры</a:t>
                      </a:r>
                      <a:r>
                        <a:rPr lang="ru-RU" sz="1300" dirty="0" smtClean="0">
                          <a:effectLst/>
                          <a:latin typeface="Bookman Old Style" panose="02050604050505020204" pitchFamily="18" charset="0"/>
                        </a:rPr>
                        <a:t>;</a:t>
                      </a:r>
                      <a:endParaRPr lang="ru-RU" sz="1300" dirty="0">
                        <a:effectLst/>
                        <a:latin typeface="Bookman Old Style" panose="02050604050505020204" pitchFamily="18" charset="0"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1 </a:t>
                      </a:r>
                      <a:r>
                        <a:rPr lang="ru-RU" sz="1300" dirty="0" smtClean="0">
                          <a:effectLst/>
                          <a:latin typeface="Bookman Old Style" panose="02050604050505020204" pitchFamily="18" charset="0"/>
                        </a:rPr>
                        <a:t>– имеются затруднения в организации</a:t>
                      </a:r>
                      <a:r>
                        <a:rPr lang="ru-RU" sz="1300" baseline="0" dirty="0" smtClean="0">
                          <a:effectLst/>
                          <a:latin typeface="Bookman Old Style" panose="02050604050505020204" pitchFamily="18" charset="0"/>
                        </a:rPr>
                        <a:t> деятельности по теме деловой игры </a:t>
                      </a:r>
                      <a:endParaRPr lang="ru-RU" sz="1300" dirty="0">
                        <a:effectLst/>
                        <a:latin typeface="Bookman Old Style" panose="02050604050505020204" pitchFamily="18" charset="0"/>
                      </a:endParaRPr>
                    </a:p>
                    <a:p>
                      <a:pPr marL="0" indent="0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0 - </a:t>
                      </a:r>
                      <a:r>
                        <a:rPr lang="ru-RU" sz="1300" dirty="0" smtClean="0">
                          <a:effectLst/>
                          <a:latin typeface="Bookman Old Style" panose="02050604050505020204" pitchFamily="18" charset="0"/>
                        </a:rPr>
                        <a:t> деловая игра не достигла определенных результатов для организации деятельности по теме</a:t>
                      </a:r>
                      <a:endParaRPr lang="ru-RU" sz="1300" dirty="0"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  <a:tc>
                  <a:txBody>
                    <a:bodyPr/>
                    <a:lstStyle/>
                    <a:p>
                      <a:pPr marL="88900" indent="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Наблюдение</a:t>
                      </a:r>
                    </a:p>
                    <a:p>
                      <a:pPr marL="88900" indent="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Анкета №1,2</a:t>
                      </a:r>
                    </a:p>
                    <a:p>
                      <a:pPr marL="88900" indent="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Вопросы 3,4, </a:t>
                      </a:r>
                    </a:p>
                    <a:p>
                      <a:pPr marL="88900" indent="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 </a:t>
                      </a:r>
                      <a:endParaRPr lang="ru-RU" sz="1300" dirty="0"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</a:tr>
              <a:tr h="1810358">
                <a:tc>
                  <a:txBody>
                    <a:bodyPr/>
                    <a:lstStyle/>
                    <a:p>
                      <a:pPr marL="0" indent="0" algn="just"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3. Системно- </a:t>
                      </a:r>
                      <a:r>
                        <a:rPr lang="ru-RU" sz="13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Bookman Old Style" panose="02050604050505020204" pitchFamily="18" charset="0"/>
                        </a:rPr>
                        <a:t>деятельностный подход</a:t>
                      </a:r>
                      <a:endParaRPr lang="ru-RU" sz="13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  <a:tc>
                  <a:txBody>
                    <a:bodyPr/>
                    <a:lstStyle/>
                    <a:p>
                      <a:pPr marL="88900" indent="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Вербальная и невербальная активность </a:t>
                      </a:r>
                      <a:r>
                        <a:rPr lang="ru-RU" sz="1300" dirty="0" smtClean="0">
                          <a:effectLst/>
                          <a:latin typeface="Bookman Old Style" panose="02050604050505020204" pitchFamily="18" charset="0"/>
                        </a:rPr>
                        <a:t>участников</a:t>
                      </a:r>
                      <a:endParaRPr lang="ru-RU" sz="1300" dirty="0">
                        <a:effectLst/>
                        <a:latin typeface="Bookman Old Style" panose="02050604050505020204" pitchFamily="18" charset="0"/>
                      </a:endParaRP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 </a:t>
                      </a:r>
                      <a:endParaRPr lang="ru-RU" sz="1300" dirty="0"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  <a:tc>
                  <a:txBody>
                    <a:bodyPr/>
                    <a:lstStyle/>
                    <a:p>
                      <a:pPr marL="88900" indent="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2 - активность выраженная и стабильная;</a:t>
                      </a:r>
                    </a:p>
                    <a:p>
                      <a:pPr marL="88900" indent="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1-активность слабая или нестабильная;</a:t>
                      </a:r>
                    </a:p>
                    <a:p>
                      <a:pPr marL="88900" indent="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0-полное отсутствие активности. </a:t>
                      </a:r>
                      <a:endParaRPr lang="ru-RU" sz="1300" dirty="0"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  <a:tc>
                  <a:txBody>
                    <a:bodyPr/>
                    <a:lstStyle/>
                    <a:p>
                      <a:pPr marL="88900" indent="0" algn="just">
                        <a:spcAft>
                          <a:spcPts val="0"/>
                        </a:spcAft>
                        <a:tabLst/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Наблюдение</a:t>
                      </a:r>
                    </a:p>
                    <a:p>
                      <a:pPr marL="88900" indent="0" algn="just">
                        <a:spcAft>
                          <a:spcPts val="0"/>
                        </a:spcAft>
                        <a:tabLst/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Анкета№1,2</a:t>
                      </a:r>
                    </a:p>
                    <a:p>
                      <a:pPr marL="88900" indent="0" algn="just">
                        <a:spcAft>
                          <a:spcPts val="0"/>
                        </a:spcAft>
                        <a:tabLst/>
                      </a:pPr>
                      <a:r>
                        <a:rPr lang="ru-RU" sz="1300" dirty="0" smtClean="0">
                          <a:effectLst/>
                          <a:latin typeface="Bookman Old Style" panose="02050604050505020204" pitchFamily="18" charset="0"/>
                        </a:rPr>
                        <a:t>Вопрос5</a:t>
                      </a:r>
                      <a:endParaRPr lang="ru-RU" sz="1300" dirty="0">
                        <a:effectLst/>
                        <a:latin typeface="Bookman Old Style" panose="02050604050505020204" pitchFamily="18" charset="0"/>
                      </a:endParaRP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 </a:t>
                      </a:r>
                    </a:p>
                    <a:p>
                      <a:pPr marL="457200"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  <a:latin typeface="Bookman Old Style" panose="02050604050505020204" pitchFamily="18" charset="0"/>
                        </a:rPr>
                        <a:t> </a:t>
                      </a:r>
                      <a:endParaRPr lang="ru-RU" sz="1300" dirty="0">
                        <a:effectLst/>
                        <a:latin typeface="Bookman Old Style" panose="02050604050505020204" pitchFamily="18" charset="0"/>
                        <a:ea typeface="Times New Roman"/>
                      </a:endParaRPr>
                    </a:p>
                  </a:txBody>
                  <a:tcPr marL="35299" marR="35299" marT="0" marB="0"/>
                </a:tc>
              </a:tr>
            </a:tbl>
          </a:graphicData>
        </a:graphic>
      </p:graphicFrame>
      <p:pic>
        <p:nvPicPr>
          <p:cNvPr id="5" name="Picture 2" descr="Эмблема ЦППРиК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957" y="5661248"/>
            <a:ext cx="1578531" cy="10432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718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136904" cy="1152128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Обобщенные результаты по проведенным семинарам в технологии  «</a:t>
            </a:r>
            <a:r>
              <a:rPr lang="ru-RU" sz="2400" b="1" dirty="0" err="1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Метаплан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» </a:t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С.С. </a:t>
            </a:r>
            <a:r>
              <a:rPr lang="ru-RU" sz="2400" b="1" dirty="0" err="1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Кашлева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6916024"/>
              </p:ext>
            </p:extLst>
          </p:nvPr>
        </p:nvGraphicFramePr>
        <p:xfrm>
          <a:off x="102332" y="1940542"/>
          <a:ext cx="3466728" cy="23328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028705879"/>
              </p:ext>
            </p:extLst>
          </p:nvPr>
        </p:nvGraphicFramePr>
        <p:xfrm>
          <a:off x="5004048" y="2002658"/>
          <a:ext cx="3295650" cy="2253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Текст 5"/>
          <p:cNvSpPr txBox="1">
            <a:spLocks/>
          </p:cNvSpPr>
          <p:nvPr/>
        </p:nvSpPr>
        <p:spPr>
          <a:xfrm>
            <a:off x="179512" y="1387276"/>
            <a:ext cx="3312368" cy="5250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600" b="1" dirty="0" smtClean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Критерий 1</a:t>
            </a:r>
            <a:endParaRPr lang="ru-RU" sz="1800" b="1" dirty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" name="Текст 5"/>
          <p:cNvSpPr txBox="1">
            <a:spLocks/>
          </p:cNvSpPr>
          <p:nvPr/>
        </p:nvSpPr>
        <p:spPr>
          <a:xfrm>
            <a:off x="2051720" y="4187705"/>
            <a:ext cx="3312368" cy="5250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600" b="1" dirty="0" smtClean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Критерий 3</a:t>
            </a:r>
            <a:endParaRPr lang="ru-RU" sz="1800" b="1" dirty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13" name="Текст 5"/>
          <p:cNvSpPr txBox="1">
            <a:spLocks/>
          </p:cNvSpPr>
          <p:nvPr/>
        </p:nvSpPr>
        <p:spPr>
          <a:xfrm>
            <a:off x="4355976" y="1477592"/>
            <a:ext cx="3312368" cy="5250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600" b="1" dirty="0" smtClean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Критерий 2</a:t>
            </a:r>
            <a:endParaRPr lang="ru-RU" sz="1800" b="1" dirty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1904938832"/>
              </p:ext>
            </p:extLst>
          </p:nvPr>
        </p:nvGraphicFramePr>
        <p:xfrm>
          <a:off x="2051720" y="4869161"/>
          <a:ext cx="3456384" cy="1988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5" name="Picture 2" descr="Эмблема ЦППРиК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957" y="5661248"/>
            <a:ext cx="1578531" cy="10432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7830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280920" cy="1224136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/>
            <a:r>
              <a:rPr lang="ru-RU" sz="2400" b="1" dirty="0" smtClean="0">
                <a:latin typeface="Bookman Old Style" panose="02050604050505020204" pitchFamily="18" charset="0"/>
              </a:rPr>
              <a:t>Извлечение из плана методической работы </a:t>
            </a:r>
            <a:br>
              <a:rPr lang="ru-RU" sz="2400" b="1" dirty="0" smtClean="0">
                <a:latin typeface="Bookman Old Style" panose="02050604050505020204" pitchFamily="18" charset="0"/>
              </a:rPr>
            </a:br>
            <a:r>
              <a:rPr lang="ru-RU" sz="2400" b="1" dirty="0" smtClean="0">
                <a:latin typeface="Bookman Old Style" panose="02050604050505020204" pitchFamily="18" charset="0"/>
              </a:rPr>
              <a:t>МУДО «ЦППМиСП» </a:t>
            </a:r>
            <a:br>
              <a:rPr lang="ru-RU" sz="2400" b="1" dirty="0" smtClean="0">
                <a:latin typeface="Bookman Old Style" panose="02050604050505020204" pitchFamily="18" charset="0"/>
              </a:rPr>
            </a:br>
            <a:r>
              <a:rPr lang="ru-RU" sz="2400" b="1" dirty="0" smtClean="0">
                <a:latin typeface="Bookman Old Style" panose="02050604050505020204" pitchFamily="18" charset="0"/>
              </a:rPr>
              <a:t>на 2021-2022 учебный год</a:t>
            </a:r>
            <a:endParaRPr lang="ru-RU" sz="2400" b="1" dirty="0"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600200"/>
            <a:ext cx="8208912" cy="4997152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endParaRPr lang="ru-RU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251520" y="1340768"/>
            <a:ext cx="8136904" cy="3096344"/>
          </a:xfrm>
          <a:prstGeom prst="rightArrow">
            <a:avLst/>
          </a:prstGeom>
          <a:solidFill>
            <a:srgbClr val="EBF8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  <a:cs typeface="Times New Roman" pitchFamily="18" charset="0"/>
              </a:rPr>
              <a:t>Педагогический совет «Развитие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  <a:cs typeface="Times New Roman" pitchFamily="18" charset="0"/>
              </a:rPr>
              <a:t>МУДО «ЦППМиСП» </a:t>
            </a:r>
            <a:br>
              <a:rPr lang="ru-RU" dirty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  <a:cs typeface="Times New Roman" pitchFamily="18" charset="0"/>
              </a:rPr>
            </a:b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  <a:cs typeface="Times New Roman" pitchFamily="18" charset="0"/>
              </a:rPr>
              <a:t>в контексте государственной образовательной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  <a:cs typeface="Times New Roman" pitchFamily="18" charset="0"/>
              </a:rPr>
              <a:t>политики»</a:t>
            </a:r>
          </a:p>
          <a:p>
            <a:pPr algn="ctr"/>
            <a:r>
              <a:rPr lang="ru-RU" altLang="ru-RU" sz="1400" dirty="0">
                <a:solidFill>
                  <a:srgbClr val="002060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Деловая </a:t>
            </a:r>
            <a:r>
              <a:rPr lang="ru-RU" altLang="ru-RU" sz="1400" dirty="0" smtClean="0">
                <a:solidFill>
                  <a:srgbClr val="002060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игра направленная  </a:t>
            </a:r>
            <a:r>
              <a:rPr lang="ru-RU" altLang="ru-RU" sz="1400" dirty="0">
                <a:solidFill>
                  <a:srgbClr val="002060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на обеспечение наполнения проектов программы </a:t>
            </a:r>
            <a:r>
              <a:rPr lang="ru-RU" altLang="ru-RU" sz="1400" dirty="0" smtClean="0">
                <a:solidFill>
                  <a:srgbClr val="002060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развития  (проводится  в </a:t>
            </a:r>
            <a:r>
              <a:rPr lang="ru-RU" altLang="ru-RU" sz="1400" dirty="0">
                <a:solidFill>
                  <a:srgbClr val="002060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технологии «</a:t>
            </a:r>
            <a:r>
              <a:rPr lang="ru-RU" altLang="ru-RU" sz="1400" dirty="0" err="1">
                <a:solidFill>
                  <a:srgbClr val="002060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Метаплан</a:t>
            </a:r>
            <a:r>
              <a:rPr lang="ru-RU" altLang="ru-RU" sz="1400" dirty="0" smtClean="0">
                <a:solidFill>
                  <a:srgbClr val="002060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») </a:t>
            </a:r>
            <a:endParaRPr lang="ru-RU" sz="1400" dirty="0"/>
          </a:p>
        </p:txBody>
      </p:sp>
      <p:sp>
        <p:nvSpPr>
          <p:cNvPr id="5" name="Стрелка влево 4"/>
          <p:cNvSpPr/>
          <p:nvPr/>
        </p:nvSpPr>
        <p:spPr>
          <a:xfrm>
            <a:off x="251520" y="3789040"/>
            <a:ext cx="8136904" cy="2808312"/>
          </a:xfrm>
          <a:prstGeom prst="leftArrow">
            <a:avLst/>
          </a:prstGeom>
          <a:solidFill>
            <a:srgbClr val="EBF8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Bookman Old Style" panose="02050604050505020204" pitchFamily="18" charset="0"/>
              </a:rPr>
              <a:t>Проблемный семинар «Профессиональная проба как одна из форм организации профессиональной ориентации в системе дополнительного образования»</a:t>
            </a:r>
          </a:p>
          <a:p>
            <a:pPr algn="ctr"/>
            <a:r>
              <a:rPr lang="ru-RU" altLang="ru-RU" dirty="0" smtClean="0">
                <a:solidFill>
                  <a:srgbClr val="002060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   </a:t>
            </a:r>
            <a:r>
              <a:rPr lang="ru-RU" altLang="ru-RU" sz="1600" dirty="0">
                <a:solidFill>
                  <a:srgbClr val="002060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(проводится  в технологии «</a:t>
            </a:r>
            <a:r>
              <a:rPr lang="ru-RU" altLang="ru-RU" sz="1600" dirty="0" err="1">
                <a:solidFill>
                  <a:srgbClr val="002060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Метаплан</a:t>
            </a:r>
            <a:r>
              <a:rPr lang="ru-RU" altLang="ru-RU" sz="1600" dirty="0">
                <a:solidFill>
                  <a:srgbClr val="002060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») </a:t>
            </a:r>
            <a:endParaRPr lang="ru-RU" sz="1600" dirty="0"/>
          </a:p>
          <a:p>
            <a:pPr algn="ctr"/>
            <a:endParaRPr lang="ru-RU" dirty="0">
              <a:solidFill>
                <a:schemeClr val="tx2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6" name="Picture 2" descr="Эмблема ЦППРиК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957" y="5661248"/>
            <a:ext cx="1578531" cy="10432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2604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217</TotalTime>
  <Words>1265</Words>
  <Application>Microsoft Office PowerPoint</Application>
  <PresentationFormat>Экран (4:3)</PresentationFormat>
  <Paragraphs>214</Paragraphs>
  <Slides>20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2" baseType="lpstr">
      <vt:lpstr>Соседство</vt:lpstr>
      <vt:lpstr>Acrobat Document</vt:lpstr>
      <vt:lpstr>        </vt:lpstr>
      <vt:lpstr>Цель методической работы МУДО «Центр психолого-педагогической, медицинской и социальной помощи (далее – МУДО «ЦППМиСП»):</vt:lpstr>
      <vt:lpstr>Технология С.С. Кашлева  «Метаплан»</vt:lpstr>
      <vt:lpstr>Внедрение технологии  С.С. Кашлева «Метаплан» в образовательную деятельность МУДО «ЦППМиСП»</vt:lpstr>
      <vt:lpstr>       Методическое совещание 2020  Тема: «Подготовка к занятию в условиях  современных требований системы дополнительного образования» Вопросы- проблемы по теме: </vt:lpstr>
      <vt:lpstr>Этапы работы по технологии «Метаплан»</vt:lpstr>
      <vt:lpstr>Презентация PowerPoint</vt:lpstr>
      <vt:lpstr> Методическое совещание 2020  Тема: «Кейс–технология – интерактивная технология для краткосрочного обучения на основе реальных или вымышленных ситуаций»  </vt:lpstr>
      <vt:lpstr>Презентация PowerPoint</vt:lpstr>
      <vt:lpstr>Презентация PowerPoint</vt:lpstr>
      <vt:lpstr>Методический семинар на тему:</vt:lpstr>
      <vt:lpstr>   Вопросы- проблемы по теме:  «Профориентация в дополнительном образовании» </vt:lpstr>
      <vt:lpstr>Проблемный  семинар на тему:</vt:lpstr>
      <vt:lpstr>    Вопросы-проблемы  </vt:lpstr>
      <vt:lpstr>Эффективность представленной технологии соответствует критериям технологичности</vt:lpstr>
      <vt:lpstr>Критерии эффективности внедрения технологии в методическую работу</vt:lpstr>
      <vt:lpstr>Показатели эффективности использования технологии «Метаплан» С.С. Кашлева</vt:lpstr>
      <vt:lpstr>Презентация PowerPoint</vt:lpstr>
      <vt:lpstr>Обобщенные результаты по проведенным семинарам в технологии  «Метаплан»  С.С. Кашлева</vt:lpstr>
      <vt:lpstr>Извлечение из плана методической работы  МУДО «ЦППМиСП»  на 2021-2022 учебный год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</dc:title>
  <dc:creator>Tan</dc:creator>
  <cp:lastModifiedBy>Tan</cp:lastModifiedBy>
  <cp:revision>27</cp:revision>
  <dcterms:created xsi:type="dcterms:W3CDTF">2022-01-26T12:08:48Z</dcterms:created>
  <dcterms:modified xsi:type="dcterms:W3CDTF">2022-01-27T11:36:46Z</dcterms:modified>
</cp:coreProperties>
</file>