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62" r:id="rId4"/>
    <p:sldId id="258" r:id="rId5"/>
    <p:sldId id="259" r:id="rId6"/>
    <p:sldId id="260" r:id="rId7"/>
    <p:sldId id="261" r:id="rId8"/>
    <p:sldId id="263" r:id="rId9"/>
    <p:sldId id="264" r:id="rId10"/>
    <p:sldId id="265" r:id="rId1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5" d="100"/>
          <a:sy n="105" d="100"/>
        </p:scale>
        <p:origin x="-150"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2"/>
      </p:bgRef>
    </p:bg>
    <p:spTree>
      <p:nvGrpSpPr>
        <p:cNvPr id="1" name=""/>
        <p:cNvGrpSpPr/>
        <p:nvPr/>
      </p:nvGrpSpPr>
      <p:grpSpPr>
        <a:xfrm>
          <a:off x="0" y="0"/>
          <a:ext cx="0" cy="0"/>
          <a:chOff x="0" y="0"/>
          <a:chExt cx="0" cy="0"/>
        </a:xfrm>
      </p:grpSpPr>
      <p:sp>
        <p:nvSpPr>
          <p:cNvPr id="7" name="Полилиния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8" name="Полилиния 7"/>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Заголовок 8"/>
          <p:cNvSpPr>
            <a:spLocks noGrp="1"/>
          </p:cNvSpPr>
          <p:nvPr>
            <p:ph type="ctrTitle"/>
          </p:nvPr>
        </p:nvSpPr>
        <p:spPr>
          <a:xfrm>
            <a:off x="429064" y="3337560"/>
            <a:ext cx="6480048" cy="2301240"/>
          </a:xfrm>
        </p:spPr>
        <p:txBody>
          <a:bodyPr rIns="45720"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433050" y="1544812"/>
            <a:ext cx="6480048"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B4C71EC6-210F-42DE-9C53-41977AD35B3D}" type="datetimeFigureOut">
              <a:rPr lang="ru-RU" smtClean="0"/>
              <a:t>02.04.2021</a:t>
            </a:fld>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lgn="l">
              <a:defRPr/>
            </a:lvl1pPr>
          </a:lstStyle>
          <a:p>
            <a:r>
              <a:rPr kumimoji="0" lang="ru-RU" smtClean="0"/>
              <a:t>Образец заголовка</a:t>
            </a:r>
            <a:endParaRPr kumimoji="0" lang="en-US"/>
          </a:p>
        </p:txBody>
      </p:sp>
      <p:sp>
        <p:nvSpPr>
          <p:cNvPr id="3" name="Объект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4C71EC6-210F-42DE-9C53-41977AD35B3D}" type="datetimeFigureOut">
              <a:rPr lang="ru-RU" smtClean="0"/>
              <a:t>02.04.2021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7" name="Полилиния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9" name="Полилиния 8"/>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2" name="Заголовок 1"/>
          <p:cNvSpPr>
            <a:spLocks noGrp="1"/>
          </p:cNvSpPr>
          <p:nvPr>
            <p:ph type="title"/>
          </p:nvPr>
        </p:nvSpPr>
        <p:spPr>
          <a:xfrm>
            <a:off x="685800" y="3583837"/>
            <a:ext cx="66294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685800" y="2485800"/>
            <a:ext cx="66294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B4C71EC6-210F-42DE-9C53-41977AD35B3D}" type="datetimeFigureOut">
              <a:rPr lang="ru-RU" smtClean="0"/>
              <a:t>02.04.2021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7467600" cy="1143000"/>
          </a:xfrm>
        </p:spPr>
        <p:txBody>
          <a:bodyPr/>
          <a:lstStyle/>
          <a:p>
            <a:r>
              <a:rPr kumimoji="0" lang="ru-RU" smtClean="0"/>
              <a:t>Образец заголовка</a:t>
            </a:r>
            <a:endParaRPr kumimoji="0" lang="en-US"/>
          </a:p>
        </p:txBody>
      </p:sp>
      <p:sp>
        <p:nvSpPr>
          <p:cNvPr id="3" name="Объект 2"/>
          <p:cNvSpPr>
            <a:spLocks noGrp="1"/>
          </p:cNvSpPr>
          <p:nvPr>
            <p:ph sz="half" idx="1"/>
          </p:nvPr>
        </p:nvSpPr>
        <p:spPr>
          <a:xfrm>
            <a:off x="45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Объект 3"/>
          <p:cNvSpPr>
            <a:spLocks noGrp="1"/>
          </p:cNvSpPr>
          <p:nvPr>
            <p:ph sz="half" idx="2"/>
          </p:nvPr>
        </p:nvSpPr>
        <p:spPr>
          <a:xfrm>
            <a:off x="426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B4C71EC6-210F-42DE-9C53-41977AD35B3D}" type="datetimeFigureOut">
              <a:rPr lang="ru-RU" smtClean="0"/>
              <a:t>02.04.2021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nchor="ctr"/>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5486400"/>
            <a:ext cx="4040188"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5486400"/>
            <a:ext cx="4041775"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Объект 4"/>
          <p:cNvSpPr>
            <a:spLocks noGrp="1"/>
          </p:cNvSpPr>
          <p:nvPr>
            <p:ph sz="quarter" idx="2"/>
          </p:nvPr>
        </p:nvSpPr>
        <p:spPr>
          <a:xfrm>
            <a:off x="457200" y="1516912"/>
            <a:ext cx="404018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Объект 5"/>
          <p:cNvSpPr>
            <a:spLocks noGrp="1"/>
          </p:cNvSpPr>
          <p:nvPr>
            <p:ph sz="quarter" idx="4"/>
          </p:nvPr>
        </p:nvSpPr>
        <p:spPr>
          <a:xfrm>
            <a:off x="4645025" y="1516912"/>
            <a:ext cx="4041775"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B4C71EC6-210F-42DE-9C53-41977AD35B3D}" type="datetimeFigureOut">
              <a:rPr lang="ru-RU" smtClean="0"/>
              <a:t>02.04.2021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320"/>
            <a:ext cx="7470648" cy="1143000"/>
          </a:xfrm>
        </p:spPr>
        <p:txBody>
          <a:bodyPr anchor="ctr"/>
          <a:lstStyle>
            <a:lvl1pPr algn="l">
              <a:defRPr sz="4600"/>
            </a:lvl1pPr>
          </a:lstStyle>
          <a:p>
            <a:r>
              <a:rPr kumimoji="0" lang="ru-RU" smtClean="0"/>
              <a:t>Образец заголовка</a:t>
            </a:r>
            <a:endParaRPr kumimoji="0" lang="en-US"/>
          </a:p>
        </p:txBody>
      </p:sp>
      <p:sp>
        <p:nvSpPr>
          <p:cNvPr id="7" name="Дата 6"/>
          <p:cNvSpPr>
            <a:spLocks noGrp="1"/>
          </p:cNvSpPr>
          <p:nvPr>
            <p:ph type="dt" sz="half" idx="10"/>
          </p:nvPr>
        </p:nvSpPr>
        <p:spPr/>
        <p:txBody>
          <a:bodyPr/>
          <a:lstStyle/>
          <a:p>
            <a:fld id="{B4C71EC6-210F-42DE-9C53-41977AD35B3D}" type="datetimeFigureOut">
              <a:rPr lang="ru-RU" smtClean="0"/>
              <a:t>02.04.2021</a:t>
            </a:fld>
            <a:endParaRPr lang="ru-RU"/>
          </a:p>
        </p:txBody>
      </p:sp>
      <p:sp>
        <p:nvSpPr>
          <p:cNvPr id="8" name="Номер слайда 7"/>
          <p:cNvSpPr>
            <a:spLocks noGrp="1"/>
          </p:cNvSpPr>
          <p:nvPr>
            <p:ph type="sldNum" sz="quarter" idx="11"/>
          </p:nvPr>
        </p:nvSpPr>
        <p:spPr/>
        <p:txBody>
          <a:bodyPr/>
          <a:lstStyle/>
          <a:p>
            <a:fld id="{B19B0651-EE4F-4900-A07F-96A6BFA9D0F0}" type="slidenum">
              <a:rPr lang="ru-RU" smtClean="0"/>
              <a:t>‹#›</a:t>
            </a:fld>
            <a:endParaRPr lang="ru-RU"/>
          </a:p>
        </p:txBody>
      </p:sp>
      <p:sp>
        <p:nvSpPr>
          <p:cNvPr id="9" name="Нижний колонтитул 8"/>
          <p:cNvSpPr>
            <a:spLocks noGrp="1"/>
          </p:cNvSpPr>
          <p:nvPr>
            <p:ph type="ftr" sz="quarter" idx="12"/>
          </p:nvPr>
        </p:nvSpPr>
        <p:spPr/>
        <p:txBody>
          <a:bodyPr/>
          <a:lstStyle/>
          <a:p>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t>02.04.2021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85528"/>
            <a:ext cx="3200400" cy="730250"/>
          </a:xfrm>
        </p:spPr>
        <p:txBody>
          <a:bodyPr tIns="0" bIns="0" anchor="t"/>
          <a:lstStyle>
            <a:lvl1pPr algn="l">
              <a:buNone/>
              <a:defRPr sz="1800" b="1">
                <a:solidFill>
                  <a:schemeClr val="accent1"/>
                </a:solidFill>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457200" y="214424"/>
            <a:ext cx="27432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4" name="Объект 3"/>
          <p:cNvSpPr>
            <a:spLocks noGrp="1"/>
          </p:cNvSpPr>
          <p:nvPr>
            <p:ph sz="half" idx="1"/>
          </p:nvPr>
        </p:nvSpPr>
        <p:spPr>
          <a:xfrm>
            <a:off x="457200" y="1981200"/>
            <a:ext cx="7086600" cy="3810000"/>
          </a:xfrm>
        </p:spPr>
        <p:txBody>
          <a:bodyPr/>
          <a:lstStyle>
            <a:lvl1pPr>
              <a:defRPr sz="2800"/>
            </a:lvl1pPr>
            <a:lvl2pPr>
              <a:defRPr sz="2400"/>
            </a:lvl2pPr>
            <a:lvl3pPr>
              <a:defRPr sz="22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B4C71EC6-210F-42DE-9C53-41977AD35B3D}" type="datetimeFigureOut">
              <a:rPr lang="ru-RU" smtClean="0"/>
              <a:t>02.04.2021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156448" y="6422064"/>
            <a:ext cx="762000" cy="365125"/>
          </a:xfrm>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556732" y="1705709"/>
            <a:ext cx="3053868" cy="1253808"/>
          </a:xfrm>
        </p:spPr>
        <p:txBody>
          <a:bodyPr anchor="b"/>
          <a:lstStyle>
            <a:lvl1pPr algn="l">
              <a:buNone/>
              <a:defRPr sz="2200" b="1">
                <a:solidFill>
                  <a:schemeClr val="accent1"/>
                </a:solidFill>
              </a:defRPr>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1065628" y="1019907"/>
            <a:ext cx="41148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lstStyle>
            <a:lvl1pPr marL="0" indent="0">
              <a:buNone/>
              <a:defRPr sz="3200"/>
            </a:lvl1pPr>
          </a:lstStyle>
          <a:p>
            <a:r>
              <a:rPr kumimoji="0" lang="ru-RU" smtClean="0"/>
              <a:t>Вставка рисунка</a:t>
            </a:r>
            <a:endParaRPr kumimoji="0" lang="en-US" dirty="0"/>
          </a:p>
        </p:txBody>
      </p:sp>
      <p:sp>
        <p:nvSpPr>
          <p:cNvPr id="4" name="Текст 3"/>
          <p:cNvSpPr>
            <a:spLocks noGrp="1"/>
          </p:cNvSpPr>
          <p:nvPr>
            <p:ph type="body" sz="half" idx="2"/>
          </p:nvPr>
        </p:nvSpPr>
        <p:spPr>
          <a:xfrm>
            <a:off x="5556734" y="2998765"/>
            <a:ext cx="3053866"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a:xfrm>
            <a:off x="457200" y="6422064"/>
            <a:ext cx="2133600" cy="365125"/>
          </a:xfrm>
        </p:spPr>
        <p:txBody>
          <a:bodyPr/>
          <a:lstStyle/>
          <a:p>
            <a:fld id="{B4C71EC6-210F-42DE-9C53-41977AD35B3D}" type="datetimeFigureOut">
              <a:rPr lang="ru-RU" smtClean="0"/>
              <a:t>02.04.2021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4C71EC6-210F-42DE-9C53-41977AD35B3D}" type="datetimeFigureOut">
              <a:rPr lang="ru-RU" smtClean="0"/>
              <a:t>02.04.2021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4C71EC6-210F-42DE-9C53-41977AD35B3D}" type="datetimeFigureOut">
              <a:rPr lang="ru-RU" smtClean="0"/>
              <a:t>02.04.2021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2" name="Полилиния 11"/>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16" name="Полилиния 15"/>
          <p:cNvSpPr>
            <a:spLocks/>
          </p:cNvSpPr>
          <p:nvPr/>
        </p:nvSpPr>
        <p:spPr bwMode="auto">
          <a:xfrm>
            <a:off x="7315200" y="0"/>
            <a:ext cx="18288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Заголовок 8"/>
          <p:cNvSpPr>
            <a:spLocks noGrp="1"/>
          </p:cNvSpPr>
          <p:nvPr>
            <p:ph type="title"/>
          </p:nvPr>
        </p:nvSpPr>
        <p:spPr>
          <a:xfrm>
            <a:off x="457200" y="274638"/>
            <a:ext cx="7467600" cy="1143000"/>
          </a:xfrm>
          <a:prstGeom prst="rect">
            <a:avLst/>
          </a:prstGeom>
        </p:spPr>
        <p:txBody>
          <a:bodyPr vert="horz" lIns="45720" rIns="45720" anchor="ctr">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600200"/>
            <a:ext cx="74676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422064"/>
            <a:ext cx="2133600" cy="365125"/>
          </a:xfrm>
          <a:prstGeom prst="rect">
            <a:avLst/>
          </a:prstGeom>
        </p:spPr>
        <p:txBody>
          <a:bodyPr vert="horz" bIns="0" anchor="b"/>
          <a:lstStyle>
            <a:lvl1pPr algn="l" eaLnBrk="1" latinLnBrk="0" hangingPunct="1">
              <a:defRPr kumimoji="0" sz="1000">
                <a:solidFill>
                  <a:schemeClr val="tx2">
                    <a:shade val="50000"/>
                  </a:schemeClr>
                </a:solidFill>
              </a:defRPr>
            </a:lvl1pPr>
          </a:lstStyle>
          <a:p>
            <a:fld id="{B4C71EC6-210F-42DE-9C53-41977AD35B3D}" type="datetimeFigureOut">
              <a:rPr lang="ru-RU" smtClean="0"/>
              <a:t>02.04.2021</a:t>
            </a:fld>
            <a:endParaRPr lang="ru-RU"/>
          </a:p>
        </p:txBody>
      </p:sp>
      <p:sp>
        <p:nvSpPr>
          <p:cNvPr id="22" name="Нижний колонтитул 21"/>
          <p:cNvSpPr>
            <a:spLocks noGrp="1"/>
          </p:cNvSpPr>
          <p:nvPr>
            <p:ph type="ftr" sz="quarter" idx="3"/>
          </p:nvPr>
        </p:nvSpPr>
        <p:spPr>
          <a:xfrm>
            <a:off x="3124200" y="6422064"/>
            <a:ext cx="2895600" cy="365125"/>
          </a:xfrm>
          <a:prstGeom prst="rect">
            <a:avLst/>
          </a:prstGeom>
        </p:spPr>
        <p:txBody>
          <a:bodyPr vert="horz" lIns="0" rIns="0" bIns="0" anchor="b"/>
          <a:lstStyle>
            <a:lvl1pPr algn="ctr" eaLnBrk="1" latinLnBrk="0" hangingPunct="1">
              <a:defRPr kumimoji="0" sz="1000">
                <a:solidFill>
                  <a:schemeClr val="tx2">
                    <a:shade val="50000"/>
                  </a:schemeClr>
                </a:solidFill>
              </a:defRPr>
            </a:lvl1pPr>
          </a:lstStyle>
          <a:p>
            <a:endParaRPr lang="ru-RU"/>
          </a:p>
        </p:txBody>
      </p:sp>
      <p:sp>
        <p:nvSpPr>
          <p:cNvPr id="18" name="Номер слайда 17"/>
          <p:cNvSpPr>
            <a:spLocks noGrp="1"/>
          </p:cNvSpPr>
          <p:nvPr>
            <p:ph type="sldNum" sz="quarter" idx="4"/>
          </p:nvPr>
        </p:nvSpPr>
        <p:spPr>
          <a:xfrm>
            <a:off x="8153400" y="6422064"/>
            <a:ext cx="762000" cy="365125"/>
          </a:xfrm>
          <a:prstGeom prst="rect">
            <a:avLst/>
          </a:prstGeom>
        </p:spPr>
        <p:txBody>
          <a:bodyPr vert="horz" lIns="0" tIns="0" rIns="0" bIns="0" anchor="b"/>
          <a:lstStyle>
            <a:lvl1pPr algn="r" eaLnBrk="1" latinLnBrk="0" hangingPunct="1">
              <a:defRPr kumimoji="0" sz="1000">
                <a:solidFill>
                  <a:schemeClr val="tx2">
                    <a:shade val="50000"/>
                  </a:schemeClr>
                </a:solidFill>
              </a:defRPr>
            </a:lvl1pPr>
          </a:lstStyle>
          <a:p>
            <a:fld id="{B19B0651-EE4F-4900-A07F-96A6BFA9D0F0}" type="slidenum">
              <a:rPr lang="ru-RU" smtClean="0"/>
              <a:t>‹#›</a:t>
            </a:fld>
            <a:endParaRPr lang="ru-RU"/>
          </a:p>
        </p:txBody>
      </p:sp>
    </p:spTree>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1" latinLnBrk="0" hangingPunct="1">
        <a:spcBef>
          <a:spcPct val="0"/>
        </a:spcBef>
        <a:buNone/>
        <a:defRPr kumimoji="0" sz="4600" kern="1200">
          <a:solidFill>
            <a:schemeClr val="tx1"/>
          </a:solidFill>
          <a:latin typeface="+mj-lt"/>
          <a:ea typeface="+mj-ea"/>
          <a:cs typeface="+mj-cs"/>
        </a:defRPr>
      </a:lvl1pPr>
    </p:titleStyle>
    <p:body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mn-lt"/>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mn-lt"/>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mn-lt"/>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mn-lt"/>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s://pfr.gov.ru/en/"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pfr.gov.ru/" TargetMode="External"/><Relationship Id="rId2" Type="http://schemas.openxmlformats.org/officeDocument/2006/relationships/hyperlink" Target="https://pfr.gov.ru/en/pens_system/types_soc/"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555776" y="836712"/>
            <a:ext cx="6336704" cy="2232248"/>
          </a:xfrm>
        </p:spPr>
        <p:txBody>
          <a:bodyPr>
            <a:normAutofit fontScale="90000"/>
          </a:bodyPr>
          <a:lstStyle/>
          <a:p>
            <a:r>
              <a:rPr lang="en-US" b="1" dirty="0">
                <a:latin typeface="Open Sans"/>
                <a:hlinkClick r:id="rId2" tooltip="Go to the main page"/>
              </a:rPr>
              <a:t>Pension Fund </a:t>
            </a:r>
            <a:br>
              <a:rPr lang="en-US" b="1" dirty="0">
                <a:latin typeface="Open Sans"/>
                <a:hlinkClick r:id="rId2" tooltip="Go to the main page"/>
              </a:rPr>
            </a:br>
            <a:r>
              <a:rPr lang="en-US" b="1" dirty="0">
                <a:latin typeface="Open Sans"/>
                <a:hlinkClick r:id="rId2" tooltip="Go to the main page"/>
              </a:rPr>
              <a:t>of the Russian Federation</a:t>
            </a:r>
            <a:r>
              <a:rPr lang="en-US" dirty="0"/>
              <a:t/>
            </a:r>
            <a:br>
              <a:rPr lang="en-US" dirty="0"/>
            </a:br>
            <a:endParaRPr lang="ru-RU" dirty="0"/>
          </a:p>
        </p:txBody>
      </p:sp>
      <p:sp>
        <p:nvSpPr>
          <p:cNvPr id="3" name="Подзаголовок 2"/>
          <p:cNvSpPr>
            <a:spLocks noGrp="1"/>
          </p:cNvSpPr>
          <p:nvPr>
            <p:ph type="subTitle" idx="1"/>
          </p:nvPr>
        </p:nvSpPr>
        <p:spPr>
          <a:xfrm>
            <a:off x="539552" y="3284984"/>
            <a:ext cx="8064896" cy="1800200"/>
          </a:xfrm>
        </p:spPr>
        <p:txBody>
          <a:bodyPr>
            <a:normAutofit/>
          </a:bodyPr>
          <a:lstStyle/>
          <a:p>
            <a:r>
              <a:rPr lang="ru-RU" dirty="0" smtClean="0">
                <a:solidFill>
                  <a:srgbClr val="FFFF00"/>
                </a:solidFill>
              </a:rPr>
              <a:t>Презентационный материал </a:t>
            </a:r>
            <a:endParaRPr lang="en-US" dirty="0" smtClean="0">
              <a:solidFill>
                <a:srgbClr val="FFFF00"/>
              </a:solidFill>
            </a:endParaRPr>
          </a:p>
          <a:p>
            <a:r>
              <a:rPr lang="ru-RU" dirty="0" smtClean="0">
                <a:solidFill>
                  <a:srgbClr val="FFFF00"/>
                </a:solidFill>
              </a:rPr>
              <a:t>для </a:t>
            </a:r>
            <a:r>
              <a:rPr lang="ru-RU" dirty="0" smtClean="0">
                <a:solidFill>
                  <a:srgbClr val="FFFF00"/>
                </a:solidFill>
              </a:rPr>
              <a:t>обучающихся </a:t>
            </a:r>
            <a:r>
              <a:rPr lang="ru-RU" dirty="0" smtClean="0">
                <a:solidFill>
                  <a:srgbClr val="FFFF00"/>
                </a:solidFill>
              </a:rPr>
              <a:t>специальности</a:t>
            </a:r>
            <a:endParaRPr lang="en-US" dirty="0" smtClean="0">
              <a:solidFill>
                <a:srgbClr val="FFFF00"/>
              </a:solidFill>
            </a:endParaRPr>
          </a:p>
          <a:p>
            <a:r>
              <a:rPr lang="ru-RU" dirty="0" smtClean="0">
                <a:solidFill>
                  <a:srgbClr val="FFFF00"/>
                </a:solidFill>
              </a:rPr>
              <a:t> </a:t>
            </a:r>
            <a:r>
              <a:rPr lang="ru-RU" dirty="0" smtClean="0">
                <a:solidFill>
                  <a:srgbClr val="FFFF00"/>
                </a:solidFill>
              </a:rPr>
              <a:t>40.02.01  Право и организация социального обеспечения</a:t>
            </a:r>
          </a:p>
          <a:p>
            <a:r>
              <a:rPr lang="ru-RU" dirty="0" smtClean="0">
                <a:solidFill>
                  <a:srgbClr val="FFFF00"/>
                </a:solidFill>
              </a:rPr>
              <a:t>п</a:t>
            </a:r>
            <a:r>
              <a:rPr lang="ru-RU" dirty="0" smtClean="0">
                <a:solidFill>
                  <a:srgbClr val="FFFF00"/>
                </a:solidFill>
              </a:rPr>
              <a:t>реподаватель </a:t>
            </a:r>
            <a:r>
              <a:rPr lang="ru-RU" dirty="0" smtClean="0">
                <a:solidFill>
                  <a:srgbClr val="FFFF00"/>
                </a:solidFill>
              </a:rPr>
              <a:t>АНОО ВО «ВЭПИ»</a:t>
            </a:r>
          </a:p>
          <a:p>
            <a:r>
              <a:rPr lang="ru-RU" dirty="0" smtClean="0">
                <a:solidFill>
                  <a:srgbClr val="FFFF00"/>
                </a:solidFill>
              </a:rPr>
              <a:t> Климова Е.В.</a:t>
            </a:r>
            <a:endParaRPr lang="ru-RU" dirty="0">
              <a:solidFill>
                <a:srgbClr val="FFFF00"/>
              </a:solidFill>
            </a:endParaRPr>
          </a:p>
        </p:txBody>
      </p:sp>
      <p:pic>
        <p:nvPicPr>
          <p:cNvPr id="1027" name="Picture 3" descr="C:\Documents and Settings\EKlimova\Рабочий стол\скачанные файлы.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116632"/>
            <a:ext cx="2114550" cy="2162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94867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en-US" b="1" dirty="0">
                <a:solidFill>
                  <a:srgbClr val="FFFF00"/>
                </a:solidFill>
                <a:latin typeface="Open Sans"/>
              </a:rPr>
              <a:t>About Pension Fund</a:t>
            </a:r>
            <a:r>
              <a:rPr lang="en-US" b="1" dirty="0">
                <a:solidFill>
                  <a:srgbClr val="212121"/>
                </a:solidFill>
                <a:latin typeface="Open Sans"/>
              </a:rPr>
              <a:t/>
            </a:r>
            <a:br>
              <a:rPr lang="en-US" b="1" dirty="0">
                <a:solidFill>
                  <a:srgbClr val="212121"/>
                </a:solidFill>
                <a:latin typeface="Open Sans"/>
              </a:rPr>
            </a:br>
            <a:endParaRPr lang="ru-RU" dirty="0"/>
          </a:p>
        </p:txBody>
      </p:sp>
      <p:sp>
        <p:nvSpPr>
          <p:cNvPr id="3" name="Объект 2"/>
          <p:cNvSpPr>
            <a:spLocks noGrp="1"/>
          </p:cNvSpPr>
          <p:nvPr>
            <p:ph idx="1"/>
          </p:nvPr>
        </p:nvSpPr>
        <p:spPr>
          <a:xfrm>
            <a:off x="179512" y="1052736"/>
            <a:ext cx="7848872" cy="5102027"/>
          </a:xfrm>
        </p:spPr>
        <p:txBody>
          <a:bodyPr>
            <a:normAutofit fontScale="92500" lnSpcReduction="20000"/>
          </a:bodyPr>
          <a:lstStyle/>
          <a:p>
            <a:r>
              <a:rPr lang="en-US" dirty="0">
                <a:solidFill>
                  <a:srgbClr val="00B0F0"/>
                </a:solidFill>
                <a:latin typeface="Open Sans"/>
              </a:rPr>
              <a:t>The Pension Fund of the Russian Federation (PFR) is a major social institution of the country. It is the biggest federal network rendering state services in the field of social security in Russia.</a:t>
            </a:r>
          </a:p>
          <a:p>
            <a:r>
              <a:rPr lang="en-US" dirty="0">
                <a:solidFill>
                  <a:srgbClr val="00B0F0"/>
                </a:solidFill>
                <a:latin typeface="Open Sans"/>
              </a:rPr>
              <a:t>The Pension Fund structure is comprised of eight offices in federal districts of the Russian Federation, 84 Pension Fund offices in constituent territories of the Russian Federation  including the town of </a:t>
            </a:r>
            <a:r>
              <a:rPr lang="en-US" dirty="0" err="1">
                <a:solidFill>
                  <a:srgbClr val="00B0F0"/>
                </a:solidFill>
                <a:latin typeface="Open Sans"/>
              </a:rPr>
              <a:t>Baikonur</a:t>
            </a:r>
            <a:r>
              <a:rPr lang="en-US" dirty="0">
                <a:solidFill>
                  <a:srgbClr val="00B0F0"/>
                </a:solidFill>
                <a:latin typeface="Open Sans"/>
              </a:rPr>
              <a:t> (Kazakhstan), and nearly 2,460 territorial offices in every region of the country. The PFR system employs over 100,000 specialists</a:t>
            </a:r>
            <a:r>
              <a:rPr lang="en-US" dirty="0" smtClean="0">
                <a:solidFill>
                  <a:srgbClr val="00B0F0"/>
                </a:solidFill>
                <a:latin typeface="Open Sans"/>
              </a:rPr>
              <a:t>.</a:t>
            </a:r>
            <a:endParaRPr lang="en-US" dirty="0">
              <a:solidFill>
                <a:srgbClr val="00B0F0"/>
              </a:solidFill>
              <a:latin typeface="Open Sans"/>
            </a:endParaRPr>
          </a:p>
          <a:p>
            <a:endParaRPr lang="ru-RU" dirty="0">
              <a:solidFill>
                <a:srgbClr val="FFFF00"/>
              </a:solidFill>
            </a:endParaRPr>
          </a:p>
        </p:txBody>
      </p:sp>
    </p:spTree>
    <p:extLst>
      <p:ext uri="{BB962C8B-B14F-4D97-AF65-F5344CB8AC3E}">
        <p14:creationId xmlns:p14="http://schemas.microsoft.com/office/powerpoint/2010/main" val="14825086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EKlimova\Рабочий стол\__2017_AUGUST_SITE_structure.pn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98437" y="332656"/>
            <a:ext cx="8597563" cy="57935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17317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3501008"/>
            <a:ext cx="8712968" cy="2880320"/>
          </a:xfrm>
        </p:spPr>
        <p:txBody>
          <a:bodyPr>
            <a:normAutofit/>
          </a:bodyPr>
          <a:lstStyle/>
          <a:p>
            <a:r>
              <a:rPr lang="en-US" sz="2400" dirty="0">
                <a:solidFill>
                  <a:srgbClr val="FFFF00"/>
                </a:solidFill>
                <a:latin typeface="Open Sans"/>
              </a:rPr>
              <a:t>A new financial institution, the Pension Fund of the Russian Federation (PFR), founded on December 22, 1990, was entrusted with those tasks. The country created its first autonomous off-budget system to fund social benefits and to provide sources of pensions. </a:t>
            </a:r>
            <a:r>
              <a:rPr lang="ru-RU" sz="2400" dirty="0" smtClean="0">
                <a:solidFill>
                  <a:srgbClr val="FFFF00"/>
                </a:solidFill>
                <a:latin typeface="Open Sans"/>
              </a:rPr>
              <a:t/>
            </a:r>
            <a:br>
              <a:rPr lang="ru-RU" sz="2400" dirty="0" smtClean="0">
                <a:solidFill>
                  <a:srgbClr val="FFFF00"/>
                </a:solidFill>
                <a:latin typeface="Open Sans"/>
              </a:rPr>
            </a:br>
            <a:r>
              <a:rPr lang="en-US" sz="2400" dirty="0" smtClean="0">
                <a:solidFill>
                  <a:srgbClr val="FFFF00"/>
                </a:solidFill>
                <a:latin typeface="Open Sans"/>
              </a:rPr>
              <a:t>Offices </a:t>
            </a:r>
            <a:r>
              <a:rPr lang="en-US" sz="2400" dirty="0">
                <a:solidFill>
                  <a:srgbClr val="FFFF00"/>
                </a:solidFill>
                <a:latin typeface="Open Sans"/>
              </a:rPr>
              <a:t>of the Pension Fund of Russia opened in every constituent territory of the Federation in 1991-1992.</a:t>
            </a:r>
            <a:endParaRPr lang="ru-RU" sz="2400" dirty="0">
              <a:solidFill>
                <a:srgbClr val="FFFF00"/>
              </a:solidFill>
            </a:endParaRPr>
          </a:p>
        </p:txBody>
      </p:sp>
      <p:pic>
        <p:nvPicPr>
          <p:cNvPr id="2052" name="Picture 4" descr="C:\Documents and Settings\EKlimova\Рабочий стол\shabolovka.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79512" y="188640"/>
            <a:ext cx="4286250" cy="3219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75565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764704"/>
            <a:ext cx="8147248" cy="940966"/>
          </a:xfrm>
        </p:spPr>
        <p:txBody>
          <a:bodyPr>
            <a:normAutofit fontScale="90000"/>
          </a:bodyPr>
          <a:lstStyle/>
          <a:p>
            <a:r>
              <a:rPr lang="en-US" b="1" dirty="0">
                <a:solidFill>
                  <a:srgbClr val="FFFF00"/>
                </a:solidFill>
                <a:latin typeface="Open Sans"/>
              </a:rPr>
              <a:t>Pension System </a:t>
            </a:r>
            <a:r>
              <a:rPr lang="ru-RU" b="1" dirty="0" smtClean="0">
                <a:solidFill>
                  <a:srgbClr val="FFFF00"/>
                </a:solidFill>
                <a:latin typeface="Open Sans"/>
              </a:rPr>
              <a:t/>
            </a:r>
            <a:br>
              <a:rPr lang="ru-RU" b="1" dirty="0" smtClean="0">
                <a:solidFill>
                  <a:srgbClr val="FFFF00"/>
                </a:solidFill>
                <a:latin typeface="Open Sans"/>
              </a:rPr>
            </a:br>
            <a:r>
              <a:rPr lang="en-US" b="1" dirty="0" smtClean="0">
                <a:solidFill>
                  <a:srgbClr val="FFFF00"/>
                </a:solidFill>
                <a:latin typeface="Open Sans"/>
              </a:rPr>
              <a:t>in </a:t>
            </a:r>
            <a:r>
              <a:rPr lang="en-US" b="1" dirty="0">
                <a:solidFill>
                  <a:srgbClr val="FFFF00"/>
                </a:solidFill>
                <a:latin typeface="Open Sans"/>
              </a:rPr>
              <a:t>the Russian </a:t>
            </a:r>
            <a:r>
              <a:rPr lang="en-US" b="1" dirty="0" smtClean="0">
                <a:solidFill>
                  <a:srgbClr val="FFFF00"/>
                </a:solidFill>
                <a:latin typeface="Open Sans"/>
              </a:rPr>
              <a:t>Federation</a:t>
            </a:r>
            <a:r>
              <a:rPr lang="ru-RU" b="1" dirty="0" smtClean="0">
                <a:solidFill>
                  <a:srgbClr val="FFFF00"/>
                </a:solidFill>
                <a:latin typeface="Open Sans"/>
              </a:rPr>
              <a:t/>
            </a:r>
            <a:br>
              <a:rPr lang="ru-RU" b="1" dirty="0" smtClean="0">
                <a:solidFill>
                  <a:srgbClr val="FFFF00"/>
                </a:solidFill>
                <a:latin typeface="Open Sans"/>
              </a:rPr>
            </a:br>
            <a:r>
              <a:rPr lang="en-US" b="1" dirty="0">
                <a:solidFill>
                  <a:srgbClr val="FFFF00"/>
                </a:solidFill>
                <a:latin typeface="Open Sans"/>
              </a:rPr>
              <a:t/>
            </a:r>
            <a:br>
              <a:rPr lang="en-US" b="1" dirty="0">
                <a:solidFill>
                  <a:srgbClr val="FFFF00"/>
                </a:solidFill>
                <a:latin typeface="Open Sans"/>
              </a:rPr>
            </a:br>
            <a:endParaRPr lang="ru-RU" dirty="0">
              <a:solidFill>
                <a:srgbClr val="FFFF00"/>
              </a:solidFill>
            </a:endParaRPr>
          </a:p>
        </p:txBody>
      </p:sp>
      <p:sp>
        <p:nvSpPr>
          <p:cNvPr id="3" name="Объект 2"/>
          <p:cNvSpPr>
            <a:spLocks noGrp="1"/>
          </p:cNvSpPr>
          <p:nvPr>
            <p:ph idx="1"/>
          </p:nvPr>
        </p:nvSpPr>
        <p:spPr>
          <a:xfrm>
            <a:off x="179512" y="1484784"/>
            <a:ext cx="8640960" cy="4857403"/>
          </a:xfrm>
        </p:spPr>
        <p:txBody>
          <a:bodyPr>
            <a:normAutofit fontScale="77500" lnSpcReduction="20000"/>
          </a:bodyPr>
          <a:lstStyle/>
          <a:p>
            <a:r>
              <a:rPr lang="en-US" dirty="0">
                <a:solidFill>
                  <a:srgbClr val="FFFF00"/>
                </a:solidFill>
                <a:latin typeface="Open Sans"/>
              </a:rPr>
              <a:t>The Pension Fund of the Russian Federation assigns </a:t>
            </a:r>
            <a:r>
              <a:rPr lang="en-US" dirty="0" smtClean="0">
                <a:solidFill>
                  <a:srgbClr val="FFFF00"/>
                </a:solidFill>
                <a:latin typeface="Open Sans"/>
              </a:rPr>
              <a:t>and pays </a:t>
            </a:r>
            <a:r>
              <a:rPr lang="en-US" dirty="0">
                <a:solidFill>
                  <a:srgbClr val="FFFF00"/>
                </a:solidFill>
                <a:latin typeface="Open Sans"/>
              </a:rPr>
              <a:t>various types of pensions and social benefits to over 338,000 Russian citizens residing in 128 countries.</a:t>
            </a:r>
          </a:p>
          <a:p>
            <a:r>
              <a:rPr lang="en-US" dirty="0">
                <a:solidFill>
                  <a:srgbClr val="FFFF00"/>
                </a:solidFill>
                <a:latin typeface="Open Sans"/>
              </a:rPr>
              <a:t>As of today, Russia has the following types of pensions:</a:t>
            </a:r>
          </a:p>
          <a:p>
            <a:pPr marL="36576" indent="0">
              <a:buNone/>
            </a:pPr>
            <a:r>
              <a:rPr lang="en-US" dirty="0">
                <a:solidFill>
                  <a:srgbClr val="FFFF00"/>
                </a:solidFill>
                <a:latin typeface="Open Sans"/>
              </a:rPr>
              <a:t>Insurance pension (three types: old age, disability and loss of breadwinner);</a:t>
            </a:r>
          </a:p>
          <a:p>
            <a:pPr marL="36576" indent="0">
              <a:buNone/>
            </a:pPr>
            <a:r>
              <a:rPr lang="en-US" dirty="0">
                <a:solidFill>
                  <a:srgbClr val="FFFF00"/>
                </a:solidFill>
                <a:latin typeface="Open Sans"/>
              </a:rPr>
              <a:t>State pension (four types: long service, old age, disability and loss of breadwinner);</a:t>
            </a:r>
          </a:p>
          <a:p>
            <a:pPr marL="36576" indent="0">
              <a:buNone/>
            </a:pPr>
            <a:r>
              <a:rPr lang="en-US" dirty="0">
                <a:solidFill>
                  <a:srgbClr val="FFFF00"/>
                </a:solidFill>
                <a:latin typeface="Open Sans"/>
              </a:rPr>
              <a:t>Social pension;</a:t>
            </a:r>
          </a:p>
          <a:p>
            <a:pPr marL="36576" indent="0">
              <a:buNone/>
            </a:pPr>
            <a:r>
              <a:rPr lang="en-US" dirty="0">
                <a:solidFill>
                  <a:srgbClr val="FFFF00"/>
                </a:solidFill>
                <a:latin typeface="Open Sans"/>
              </a:rPr>
              <a:t>Funded pension.</a:t>
            </a:r>
          </a:p>
          <a:p>
            <a:r>
              <a:rPr lang="en-US" dirty="0">
                <a:solidFill>
                  <a:srgbClr val="FFFF00"/>
                </a:solidFill>
                <a:latin typeface="Open Sans"/>
              </a:rPr>
              <a:t>And social benefits:</a:t>
            </a:r>
          </a:p>
          <a:p>
            <a:pPr marL="36576" indent="0">
              <a:buNone/>
            </a:pPr>
            <a:r>
              <a:rPr lang="en-US" dirty="0">
                <a:solidFill>
                  <a:srgbClr val="FFFF00"/>
                </a:solidFill>
                <a:latin typeface="Open Sans"/>
              </a:rPr>
              <a:t>Monthly benefits (including a package of social services);</a:t>
            </a:r>
          </a:p>
          <a:p>
            <a:r>
              <a:rPr lang="en-US" dirty="0">
                <a:solidFill>
                  <a:srgbClr val="FFFF00"/>
                </a:solidFill>
                <a:latin typeface="Open Sans"/>
              </a:rPr>
              <a:t>Monthly supplement to benefits.</a:t>
            </a:r>
          </a:p>
          <a:p>
            <a:endParaRPr lang="ru-RU" dirty="0"/>
          </a:p>
        </p:txBody>
      </p:sp>
    </p:spTree>
    <p:extLst>
      <p:ext uri="{BB962C8B-B14F-4D97-AF65-F5344CB8AC3E}">
        <p14:creationId xmlns:p14="http://schemas.microsoft.com/office/powerpoint/2010/main" val="10550216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a:solidFill>
                  <a:srgbClr val="FFFF00"/>
                </a:solidFill>
              </a:rPr>
              <a:t>Types of Pensions</a:t>
            </a:r>
            <a:endParaRPr lang="ru-RU" dirty="0">
              <a:solidFill>
                <a:srgbClr val="FFFF00"/>
              </a:solidFill>
            </a:endParaRPr>
          </a:p>
        </p:txBody>
      </p:sp>
      <p:sp>
        <p:nvSpPr>
          <p:cNvPr id="3" name="Объект 2"/>
          <p:cNvSpPr>
            <a:spLocks noGrp="1"/>
          </p:cNvSpPr>
          <p:nvPr>
            <p:ph idx="1"/>
          </p:nvPr>
        </p:nvSpPr>
        <p:spPr/>
        <p:txBody>
          <a:bodyPr>
            <a:normAutofit fontScale="92500" lnSpcReduction="20000"/>
          </a:bodyPr>
          <a:lstStyle/>
          <a:p>
            <a:r>
              <a:rPr lang="en-US" b="1" dirty="0">
                <a:solidFill>
                  <a:srgbClr val="FFFF00"/>
                </a:solidFill>
                <a:latin typeface="Open Sans"/>
              </a:rPr>
              <a:t>At present, Russia pays the following types of pensions:</a:t>
            </a:r>
          </a:p>
          <a:p>
            <a:pPr>
              <a:buFont typeface="Arial"/>
              <a:buChar char="•"/>
            </a:pPr>
            <a:r>
              <a:rPr lang="en-US" b="1" dirty="0">
                <a:solidFill>
                  <a:srgbClr val="FFFF00"/>
                </a:solidFill>
                <a:latin typeface="Open Sans"/>
              </a:rPr>
              <a:t>An insurance pension;</a:t>
            </a:r>
          </a:p>
          <a:p>
            <a:pPr marL="742950" lvl="1" indent="-285750">
              <a:buFont typeface="Arial"/>
              <a:buChar char="•"/>
            </a:pPr>
            <a:r>
              <a:rPr lang="en-US" sz="3000" b="1" dirty="0">
                <a:solidFill>
                  <a:srgbClr val="FFFF00"/>
                </a:solidFill>
                <a:latin typeface="Open Sans"/>
              </a:rPr>
              <a:t>Old age;</a:t>
            </a:r>
          </a:p>
          <a:p>
            <a:pPr marL="742950" lvl="1" indent="-285750">
              <a:buFont typeface="Arial"/>
              <a:buChar char="•"/>
            </a:pPr>
            <a:r>
              <a:rPr lang="en-US" sz="3000" b="1" dirty="0">
                <a:solidFill>
                  <a:srgbClr val="FFFF00"/>
                </a:solidFill>
                <a:latin typeface="Open Sans"/>
              </a:rPr>
              <a:t>Disability;</a:t>
            </a:r>
          </a:p>
          <a:p>
            <a:pPr marL="742950" lvl="1" indent="-285750">
              <a:buFont typeface="Arial"/>
              <a:buChar char="•"/>
            </a:pPr>
            <a:r>
              <a:rPr lang="en-US" sz="3000" b="1" dirty="0">
                <a:solidFill>
                  <a:srgbClr val="FFFF00"/>
                </a:solidFill>
                <a:latin typeface="Open Sans"/>
              </a:rPr>
              <a:t>Loss of breadwinner;</a:t>
            </a:r>
          </a:p>
          <a:p>
            <a:pPr>
              <a:buFont typeface="Arial"/>
              <a:buChar char="•"/>
            </a:pPr>
            <a:r>
              <a:rPr lang="en-US" b="1" dirty="0">
                <a:solidFill>
                  <a:srgbClr val="FFFF00"/>
                </a:solidFill>
                <a:latin typeface="Open Sans"/>
              </a:rPr>
              <a:t>A state pension (long service, old age, disability, loss of breadwinner);</a:t>
            </a:r>
          </a:p>
          <a:p>
            <a:pPr>
              <a:buFont typeface="Arial"/>
              <a:buChar char="•"/>
            </a:pPr>
            <a:r>
              <a:rPr lang="en-US" b="1" dirty="0">
                <a:solidFill>
                  <a:srgbClr val="FFFF00"/>
                </a:solidFill>
                <a:latin typeface="Open Sans"/>
              </a:rPr>
              <a:t>A social pension;</a:t>
            </a:r>
          </a:p>
          <a:p>
            <a:pPr>
              <a:buFont typeface="Arial"/>
              <a:buChar char="•"/>
            </a:pPr>
            <a:r>
              <a:rPr lang="en-US" b="1" dirty="0">
                <a:solidFill>
                  <a:srgbClr val="FFFF00"/>
                </a:solidFill>
                <a:latin typeface="Open Sans"/>
              </a:rPr>
              <a:t>A funded pension.</a:t>
            </a:r>
          </a:p>
          <a:p>
            <a:endParaRPr lang="ru-RU" dirty="0"/>
          </a:p>
        </p:txBody>
      </p:sp>
    </p:spTree>
    <p:extLst>
      <p:ext uri="{BB962C8B-B14F-4D97-AF65-F5344CB8AC3E}">
        <p14:creationId xmlns:p14="http://schemas.microsoft.com/office/powerpoint/2010/main" val="10557570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en-US" b="1" dirty="0">
                <a:solidFill>
                  <a:srgbClr val="FFFF00"/>
                </a:solidFill>
                <a:latin typeface="Open Sans"/>
              </a:rPr>
              <a:t>Pension Calculator</a:t>
            </a:r>
            <a:r>
              <a:rPr lang="en-US" b="1" dirty="0">
                <a:solidFill>
                  <a:srgbClr val="212121"/>
                </a:solidFill>
                <a:latin typeface="Open Sans"/>
              </a:rPr>
              <a:t/>
            </a:r>
            <a:br>
              <a:rPr lang="en-US" b="1" dirty="0">
                <a:solidFill>
                  <a:srgbClr val="212121"/>
                </a:solidFill>
                <a:latin typeface="Open Sans"/>
              </a:rPr>
            </a:br>
            <a:endParaRPr lang="ru-RU" dirty="0"/>
          </a:p>
        </p:txBody>
      </p:sp>
      <p:sp>
        <p:nvSpPr>
          <p:cNvPr id="3" name="Объект 2"/>
          <p:cNvSpPr>
            <a:spLocks noGrp="1"/>
          </p:cNvSpPr>
          <p:nvPr>
            <p:ph idx="1"/>
          </p:nvPr>
        </p:nvSpPr>
        <p:spPr>
          <a:xfrm>
            <a:off x="457200" y="980728"/>
            <a:ext cx="7467600" cy="5145435"/>
          </a:xfrm>
        </p:spPr>
        <p:txBody>
          <a:bodyPr>
            <a:normAutofit fontScale="70000" lnSpcReduction="20000"/>
          </a:bodyPr>
          <a:lstStyle/>
          <a:p>
            <a:r>
              <a:rPr lang="en-US" dirty="0">
                <a:solidFill>
                  <a:srgbClr val="00B0F0"/>
                </a:solidFill>
                <a:latin typeface="Open Sans"/>
              </a:rPr>
              <a:t>The main task of the pension calculator is to explain the emergence of your pension entitlements and the calculation of your insurance pension and to demonstrate how your insurance pension depends on:</a:t>
            </a:r>
          </a:p>
          <a:p>
            <a:pPr>
              <a:buFont typeface="Arial"/>
              <a:buChar char="•"/>
            </a:pPr>
            <a:r>
              <a:rPr lang="en-US" dirty="0">
                <a:solidFill>
                  <a:srgbClr val="00B0F0"/>
                </a:solidFill>
                <a:latin typeface="Open Sans"/>
              </a:rPr>
              <a:t>the size of your wage;</a:t>
            </a:r>
          </a:p>
          <a:p>
            <a:pPr>
              <a:buFont typeface="Arial"/>
              <a:buChar char="•"/>
            </a:pPr>
            <a:r>
              <a:rPr lang="en-US" dirty="0">
                <a:solidFill>
                  <a:srgbClr val="00B0F0"/>
                </a:solidFill>
                <a:latin typeface="Open Sans"/>
              </a:rPr>
              <a:t>the size of your income as self-employed citizen;</a:t>
            </a:r>
          </a:p>
          <a:p>
            <a:pPr>
              <a:buFont typeface="Arial"/>
              <a:buChar char="•"/>
            </a:pPr>
            <a:r>
              <a:rPr lang="en-US" dirty="0">
                <a:solidFill>
                  <a:srgbClr val="00B0F0"/>
                </a:solidFill>
                <a:latin typeface="Open Sans"/>
              </a:rPr>
              <a:t>your pension plan in the mandatory pension insurance system;</a:t>
            </a:r>
          </a:p>
          <a:p>
            <a:pPr>
              <a:buFont typeface="Arial"/>
              <a:buChar char="•"/>
            </a:pPr>
            <a:r>
              <a:rPr lang="en-US" dirty="0">
                <a:solidFill>
                  <a:srgbClr val="00B0F0"/>
                </a:solidFill>
                <a:latin typeface="Open Sans"/>
              </a:rPr>
              <a:t>years of employment (insurance record);</a:t>
            </a:r>
          </a:p>
          <a:p>
            <a:pPr>
              <a:buFont typeface="Arial"/>
              <a:buChar char="•"/>
            </a:pPr>
            <a:r>
              <a:rPr lang="en-US" dirty="0">
                <a:solidFill>
                  <a:srgbClr val="00B0F0"/>
                </a:solidFill>
                <a:latin typeface="Open Sans"/>
              </a:rPr>
              <a:t>military service by conscription, maternity leave and other socially significant periods of your life;</a:t>
            </a:r>
          </a:p>
          <a:p>
            <a:pPr>
              <a:buFont typeface="Arial"/>
              <a:buChar char="•"/>
            </a:pPr>
            <a:r>
              <a:rPr lang="en-US" dirty="0">
                <a:solidFill>
                  <a:srgbClr val="00B0F0"/>
                </a:solidFill>
                <a:latin typeface="Open Sans"/>
              </a:rPr>
              <a:t>pension claim filed after the standard retirement age.</a:t>
            </a:r>
          </a:p>
          <a:p>
            <a:r>
              <a:rPr lang="en-US" dirty="0" smtClean="0">
                <a:solidFill>
                  <a:srgbClr val="00B0F0"/>
                </a:solidFill>
                <a:latin typeface="Open Sans"/>
              </a:rPr>
              <a:t>Enter </a:t>
            </a:r>
            <a:r>
              <a:rPr lang="en-US" dirty="0">
                <a:solidFill>
                  <a:srgbClr val="00B0F0"/>
                </a:solidFill>
                <a:latin typeface="Open Sans"/>
              </a:rPr>
              <a:t>your monthly wage before deduction of your personal income tax:</a:t>
            </a:r>
          </a:p>
          <a:p>
            <a:r>
              <a:rPr lang="en-US" dirty="0">
                <a:solidFill>
                  <a:srgbClr val="00B0F0"/>
                </a:solidFill>
                <a:latin typeface="Open Sans"/>
              </a:rPr>
              <a:t>Results of insurance payment calculation are strictly advisory and should not be viewed as the actual size of your future pension. </a:t>
            </a:r>
          </a:p>
          <a:p>
            <a:endParaRPr lang="ru-RU" dirty="0"/>
          </a:p>
        </p:txBody>
      </p:sp>
    </p:spTree>
    <p:extLst>
      <p:ext uri="{BB962C8B-B14F-4D97-AF65-F5344CB8AC3E}">
        <p14:creationId xmlns:p14="http://schemas.microsoft.com/office/powerpoint/2010/main" val="13250416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en-US" b="1" dirty="0">
                <a:solidFill>
                  <a:srgbClr val="FFFF00"/>
                </a:solidFill>
                <a:latin typeface="Open Sans"/>
              </a:rPr>
              <a:t>Types of Social Benefits</a:t>
            </a:r>
            <a:r>
              <a:rPr lang="en-US" b="1" dirty="0">
                <a:solidFill>
                  <a:srgbClr val="212121"/>
                </a:solidFill>
                <a:latin typeface="Open Sans"/>
              </a:rPr>
              <a:t/>
            </a:r>
            <a:br>
              <a:rPr lang="en-US" b="1" dirty="0">
                <a:solidFill>
                  <a:srgbClr val="212121"/>
                </a:solidFill>
                <a:latin typeface="Open Sans"/>
              </a:rPr>
            </a:br>
            <a:endParaRPr lang="ru-RU" dirty="0"/>
          </a:p>
        </p:txBody>
      </p:sp>
      <p:sp>
        <p:nvSpPr>
          <p:cNvPr id="3" name="Объект 2"/>
          <p:cNvSpPr>
            <a:spLocks noGrp="1"/>
          </p:cNvSpPr>
          <p:nvPr>
            <p:ph idx="1"/>
          </p:nvPr>
        </p:nvSpPr>
        <p:spPr>
          <a:xfrm>
            <a:off x="457200" y="980728"/>
            <a:ext cx="7467600" cy="5145435"/>
          </a:xfrm>
        </p:spPr>
        <p:txBody>
          <a:bodyPr>
            <a:normAutofit fontScale="62500" lnSpcReduction="20000"/>
          </a:bodyPr>
          <a:lstStyle/>
          <a:p>
            <a:r>
              <a:rPr lang="en-US" dirty="0">
                <a:solidFill>
                  <a:srgbClr val="00B0F0"/>
                </a:solidFill>
                <a:latin typeface="Open Sans"/>
              </a:rPr>
              <a:t>Pursuant to current laws of the Russian Federation, veterans, persons with disabilities, including children with disabilities, former underage prisoners of the Nazi and persons impacted by radiation in radiation accidents and nuclear tests are entitled to monthly benefits (MB) payable by PFR.</a:t>
            </a:r>
          </a:p>
          <a:p>
            <a:r>
              <a:rPr lang="en-US" dirty="0">
                <a:solidFill>
                  <a:srgbClr val="00B0F0"/>
                </a:solidFill>
                <a:latin typeface="Open Sans"/>
              </a:rPr>
              <a:t>Monthly benefits are also provided to citizens of the Russian Federation from amongst following groups:</a:t>
            </a:r>
          </a:p>
          <a:p>
            <a:pPr>
              <a:buFont typeface="Arial"/>
              <a:buChar char="•"/>
            </a:pPr>
            <a:r>
              <a:rPr lang="en-US" dirty="0">
                <a:solidFill>
                  <a:srgbClr val="00B0F0"/>
                </a:solidFill>
                <a:latin typeface="Open Sans"/>
              </a:rPr>
              <a:t>Awarded the title of the Hero of the Soviet Union, the Hero of the Russian Federation or the Glory Order of three degrees (the full Glory Order);</a:t>
            </a:r>
          </a:p>
          <a:p>
            <a:pPr>
              <a:buFont typeface="Arial"/>
              <a:buChar char="•"/>
            </a:pPr>
            <a:r>
              <a:rPr lang="en-US" dirty="0">
                <a:solidFill>
                  <a:srgbClr val="00B0F0"/>
                </a:solidFill>
                <a:latin typeface="Open Sans"/>
              </a:rPr>
              <a:t>Family members of deceased (killed) Heroes or holders of the full Glory Order (widow (widower), parents, children younger than 18, children older than 18 who developed a disability before they reached the age of 18 and children younger than 23 studying full-time);</a:t>
            </a:r>
          </a:p>
          <a:p>
            <a:pPr>
              <a:buFont typeface="Arial"/>
              <a:buChar char="•"/>
            </a:pPr>
            <a:r>
              <a:rPr lang="en-US" dirty="0">
                <a:solidFill>
                  <a:srgbClr val="00B0F0"/>
                </a:solidFill>
                <a:latin typeface="Open Sans"/>
              </a:rPr>
              <a:t>Awarded the title of the Hero of Socialist Labor, the Hero of Labor of the Russian Federation or the Labor Glory Order of three degrees (the full Labor Glory Order</a:t>
            </a:r>
            <a:r>
              <a:rPr lang="en-US" dirty="0">
                <a:solidFill>
                  <a:srgbClr val="212121"/>
                </a:solidFill>
                <a:latin typeface="Open Sans"/>
              </a:rPr>
              <a:t>)</a:t>
            </a:r>
          </a:p>
          <a:p>
            <a:endParaRPr lang="ru-RU" dirty="0"/>
          </a:p>
        </p:txBody>
      </p:sp>
    </p:spTree>
    <p:extLst>
      <p:ext uri="{BB962C8B-B14F-4D97-AF65-F5344CB8AC3E}">
        <p14:creationId xmlns:p14="http://schemas.microsoft.com/office/powerpoint/2010/main" val="14264317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Источники:</a:t>
            </a:r>
            <a:endParaRPr lang="ru-RU" dirty="0"/>
          </a:p>
        </p:txBody>
      </p:sp>
      <p:sp>
        <p:nvSpPr>
          <p:cNvPr id="3" name="Объект 2"/>
          <p:cNvSpPr>
            <a:spLocks noGrp="1"/>
          </p:cNvSpPr>
          <p:nvPr>
            <p:ph idx="1"/>
          </p:nvPr>
        </p:nvSpPr>
        <p:spPr/>
        <p:txBody>
          <a:bodyPr/>
          <a:lstStyle/>
          <a:p>
            <a:r>
              <a:rPr lang="en-US" dirty="0">
                <a:solidFill>
                  <a:srgbClr val="00B0F0"/>
                </a:solidFill>
                <a:hlinkClick r:id="rId2"/>
              </a:rPr>
              <a:t>https://pfr.gov.ru/en/pens_system/types_soc</a:t>
            </a:r>
            <a:r>
              <a:rPr lang="en-US" dirty="0" smtClean="0">
                <a:solidFill>
                  <a:srgbClr val="00B0F0"/>
                </a:solidFill>
                <a:hlinkClick r:id="rId2"/>
              </a:rPr>
              <a:t>/</a:t>
            </a:r>
            <a:endParaRPr lang="ru-RU" dirty="0" smtClean="0">
              <a:solidFill>
                <a:srgbClr val="00B0F0"/>
              </a:solidFill>
            </a:endParaRPr>
          </a:p>
          <a:p>
            <a:r>
              <a:rPr lang="en-US" dirty="0">
                <a:solidFill>
                  <a:srgbClr val="00B0F0"/>
                </a:solidFill>
                <a:hlinkClick r:id="rId3"/>
              </a:rPr>
              <a:t>https://pfr.gov.ru</a:t>
            </a:r>
            <a:r>
              <a:rPr lang="en-US" dirty="0" smtClean="0">
                <a:solidFill>
                  <a:srgbClr val="00B0F0"/>
                </a:solidFill>
                <a:hlinkClick r:id="rId3"/>
              </a:rPr>
              <a:t>/</a:t>
            </a:r>
            <a:endParaRPr lang="ru-RU" dirty="0" smtClean="0">
              <a:solidFill>
                <a:srgbClr val="00B0F0"/>
              </a:solidFill>
            </a:endParaRPr>
          </a:p>
          <a:p>
            <a:endParaRPr lang="ru-RU" dirty="0">
              <a:solidFill>
                <a:srgbClr val="00B0F0"/>
              </a:solidFill>
            </a:endParaRPr>
          </a:p>
        </p:txBody>
      </p:sp>
    </p:spTree>
    <p:extLst>
      <p:ext uri="{BB962C8B-B14F-4D97-AF65-F5344CB8AC3E}">
        <p14:creationId xmlns:p14="http://schemas.microsoft.com/office/powerpoint/2010/main" val="15202097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Спасибо за внимание.</a:t>
            </a:r>
            <a:endParaRPr lang="ru-RU" dirty="0"/>
          </a:p>
        </p:txBody>
      </p:sp>
    </p:spTree>
    <p:extLst>
      <p:ext uri="{BB962C8B-B14F-4D97-AF65-F5344CB8AC3E}">
        <p14:creationId xmlns:p14="http://schemas.microsoft.com/office/powerpoint/2010/main" val="558453792"/>
      </p:ext>
    </p:extLst>
  </p:cSld>
  <p:clrMapOvr>
    <a:masterClrMapping/>
  </p:clrMapOvr>
</p:sld>
</file>

<file path=ppt/theme/theme1.xml><?xml version="1.0" encoding="utf-8"?>
<a:theme xmlns:a="http://schemas.openxmlformats.org/drawingml/2006/main" name="Техническая">
  <a:themeElements>
    <a:clrScheme name="Техническая">
      <a:dk1>
        <a:sysClr val="windowText" lastClr="000000"/>
      </a:dk1>
      <a:lt1>
        <a:sysClr val="window" lastClr="FFFFFF"/>
      </a:lt1>
      <a:dk2>
        <a:srgbClr val="3B3B3B"/>
      </a:dk2>
      <a:lt2>
        <a:srgbClr val="D4D2D0"/>
      </a:lt2>
      <a:accent1>
        <a:srgbClr val="6EA0B0"/>
      </a:accent1>
      <a:accent2>
        <a:srgbClr val="CCAF0A"/>
      </a:accent2>
      <a:accent3>
        <a:srgbClr val="8D89A4"/>
      </a:accent3>
      <a:accent4>
        <a:srgbClr val="748560"/>
      </a:accent4>
      <a:accent5>
        <a:srgbClr val="9E9273"/>
      </a:accent5>
      <a:accent6>
        <a:srgbClr val="7E848D"/>
      </a:accent6>
      <a:hlink>
        <a:srgbClr val="00C8C3"/>
      </a:hlink>
      <a:folHlink>
        <a:srgbClr val="A116E0"/>
      </a:folHlink>
    </a:clrScheme>
    <a:fontScheme name="Техническая">
      <a:majorFont>
        <a:latin typeface="Franklin Gothic Book"/>
        <a:ea typeface=""/>
        <a:cs typeface=""/>
        <a:font script="Jpan" typeface="ＭＳ Ｐゴシック"/>
        <a:font script="Hang" typeface="HY견고딕"/>
        <a:font script="Hans" typeface="宋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Техническая">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Technic</Template>
  <TotalTime>99</TotalTime>
  <Words>569</Words>
  <Application>Microsoft Office PowerPoint</Application>
  <PresentationFormat>Экран (4:3)</PresentationFormat>
  <Paragraphs>49</Paragraphs>
  <Slides>10</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10</vt:i4>
      </vt:variant>
    </vt:vector>
  </HeadingPairs>
  <TitlesOfParts>
    <vt:vector size="11" baseType="lpstr">
      <vt:lpstr>Техническая</vt:lpstr>
      <vt:lpstr>Pension Fund  of the Russian Federation </vt:lpstr>
      <vt:lpstr>About Pension Fund </vt:lpstr>
      <vt:lpstr>Презентация PowerPoint</vt:lpstr>
      <vt:lpstr>A new financial institution, the Pension Fund of the Russian Federation (PFR), founded on December 22, 1990, was entrusted with those tasks. The country created its first autonomous off-budget system to fund social benefits and to provide sources of pensions.  Offices of the Pension Fund of Russia opened in every constituent territory of the Federation in 1991-1992.</vt:lpstr>
      <vt:lpstr>Pension System  in the Russian Federation  </vt:lpstr>
      <vt:lpstr>Types of Pensions</vt:lpstr>
      <vt:lpstr>Pension Calculator </vt:lpstr>
      <vt:lpstr>Types of Social Benefits </vt:lpstr>
      <vt:lpstr>Источники:</vt:lpstr>
      <vt:lpstr>Спасибо за внимание.</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Pension Fund  of the Russian Federation </dc:title>
  <cp:lastModifiedBy>Елена Климова</cp:lastModifiedBy>
  <cp:revision>5</cp:revision>
  <dcterms:modified xsi:type="dcterms:W3CDTF">2021-04-02T04:55:08Z</dcterms:modified>
</cp:coreProperties>
</file>