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1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73" r:id="rId14"/>
    <p:sldId id="272" r:id="rId15"/>
    <p:sldId id="274" r:id="rId16"/>
    <p:sldId id="267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04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9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77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4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30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30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9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6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31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50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70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F355B-235C-4B44-9E51-156846AD85AA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33872-98DD-48FC-94E2-6F12FE78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2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microsoft.com/office/2007/relationships/hdphoto" Target="../media/hdphoto3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microsoft.com/office/2007/relationships/hdphoto" Target="../media/hdphoto4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6" y="1347253"/>
            <a:ext cx="3886220" cy="3880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3781010" y="1347253"/>
            <a:ext cx="78201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i="1" dirty="0" smtClean="0">
                <a:solidFill>
                  <a:schemeClr val="bg1"/>
                </a:solidFill>
              </a:rPr>
              <a:t>«</a:t>
            </a:r>
            <a:r>
              <a:rPr lang="ru-RU" sz="3600" b="1" i="1" dirty="0" smtClean="0">
                <a:solidFill>
                  <a:schemeClr val="bg1"/>
                </a:solidFill>
              </a:rPr>
              <a:t>Изучать</a:t>
            </a:r>
            <a:r>
              <a:rPr lang="ru-RU" sz="3600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родной язык необходимо… чтобы уметь употреблять его для выражения своих мыслей»</a:t>
            </a:r>
          </a:p>
          <a:p>
            <a:pPr algn="r"/>
            <a:endParaRPr lang="ru-RU" sz="3600" b="1" i="1" dirty="0" smtClean="0">
              <a:solidFill>
                <a:schemeClr val="bg1"/>
              </a:solidFill>
            </a:endParaRPr>
          </a:p>
          <a:p>
            <a:pPr algn="r"/>
            <a:r>
              <a:rPr lang="ru-RU" sz="3600" i="1" dirty="0" smtClean="0">
                <a:solidFill>
                  <a:schemeClr val="bg1"/>
                </a:solidFill>
              </a:rPr>
              <a:t>Н.Г. Чернышевский</a:t>
            </a:r>
            <a:endParaRPr lang="ru-RU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3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9754" y="686071"/>
            <a:ext cx="951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</a:rPr>
              <a:t>КЛАСТЕР</a:t>
            </a:r>
            <a:r>
              <a:rPr lang="ru-RU" sz="3600" b="1" u="sng" dirty="0" smtClean="0">
                <a:solidFill>
                  <a:schemeClr val="bg1"/>
                </a:solidFill>
              </a:rPr>
              <a:t> </a:t>
            </a:r>
            <a:endParaRPr lang="ru-RU" sz="3600" b="1" u="sng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C:\Users\User\Desktop\img14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85" y="1332402"/>
            <a:ext cx="8980227" cy="48723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07868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40507" y="1476697"/>
            <a:ext cx="7710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</a:rPr>
              <a:t>«ОРФОГРАФИЧЕСКАЯ ЗОРКОСТЬ»</a:t>
            </a:r>
            <a:endParaRPr lang="ru-RU" sz="3600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809" y="2507903"/>
            <a:ext cx="101675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цвЕтОк, гОлОвА, мОрОзИт, кОшкА, лОгОтИп, ЯблОкО, дОждИ, мОлОкО, зАйчАтА, сквОрЕц, пОлОсА, зИмА, мОрЕ, пЕсОк, лАдОшкА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1678" y="668740"/>
            <a:ext cx="3575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i="1" dirty="0" smtClean="0">
                <a:solidFill>
                  <a:schemeClr val="bg1"/>
                </a:solidFill>
              </a:rPr>
              <a:t>Физкультминутка 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401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9755" y="288540"/>
            <a:ext cx="951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«СИНКВЕЙН»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9755" y="1223411"/>
            <a:ext cx="10247195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solidFill>
                  <a:schemeClr val="bg1"/>
                </a:solidFill>
              </a:rPr>
              <a:t>1 строка 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3200" b="1" i="1" dirty="0" smtClean="0">
                <a:solidFill>
                  <a:schemeClr val="bg1"/>
                </a:solidFill>
              </a:rPr>
              <a:t>ОДНО существительное</a:t>
            </a:r>
            <a:r>
              <a:rPr lang="ru-RU" sz="2800" dirty="0" smtClean="0">
                <a:solidFill>
                  <a:schemeClr val="bg1"/>
                </a:solidFill>
              </a:rPr>
              <a:t>, выражающее главную тему синквейна;</a:t>
            </a:r>
          </a:p>
          <a:p>
            <a:r>
              <a:rPr lang="ru-RU" sz="2800" u="sng" dirty="0" smtClean="0">
                <a:solidFill>
                  <a:schemeClr val="bg1"/>
                </a:solidFill>
              </a:rPr>
              <a:t>2 строка 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3200" b="1" i="1" dirty="0" smtClean="0">
                <a:solidFill>
                  <a:schemeClr val="bg1"/>
                </a:solidFill>
              </a:rPr>
              <a:t>ДВА прилагательных</a:t>
            </a:r>
            <a:r>
              <a:rPr lang="ru-RU" sz="2800" dirty="0" smtClean="0">
                <a:solidFill>
                  <a:schemeClr val="bg1"/>
                </a:solidFill>
              </a:rPr>
              <a:t>, выражающих главную мысль;</a:t>
            </a:r>
          </a:p>
          <a:p>
            <a:r>
              <a:rPr lang="ru-RU" sz="2800" u="sng" dirty="0" smtClean="0">
                <a:solidFill>
                  <a:schemeClr val="bg1"/>
                </a:solidFill>
              </a:rPr>
              <a:t>3 строка 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3200" b="1" dirty="0" smtClean="0">
                <a:solidFill>
                  <a:schemeClr val="bg1"/>
                </a:solidFill>
              </a:rPr>
              <a:t>ТРИ глагола</a:t>
            </a:r>
            <a:r>
              <a:rPr lang="ru-RU" sz="2800" dirty="0" smtClean="0">
                <a:solidFill>
                  <a:schemeClr val="bg1"/>
                </a:solidFill>
              </a:rPr>
              <a:t>, описывающие действия в рамках темы;</a:t>
            </a:r>
          </a:p>
          <a:p>
            <a:r>
              <a:rPr lang="ru-RU" sz="2800" u="sng" dirty="0" smtClean="0">
                <a:solidFill>
                  <a:schemeClr val="bg1"/>
                </a:solidFill>
              </a:rPr>
              <a:t>4 строка 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3200" b="1" dirty="0" smtClean="0">
                <a:solidFill>
                  <a:schemeClr val="bg1"/>
                </a:solidFill>
              </a:rPr>
              <a:t>ФРАЗА</a:t>
            </a:r>
            <a:r>
              <a:rPr lang="ru-RU" sz="2800" dirty="0" smtClean="0">
                <a:solidFill>
                  <a:schemeClr val="bg1"/>
                </a:solidFill>
              </a:rPr>
              <a:t>, несущая определенный смысл;</a:t>
            </a:r>
          </a:p>
          <a:p>
            <a:r>
              <a:rPr lang="ru-RU" sz="2800" u="sng" dirty="0" smtClean="0">
                <a:solidFill>
                  <a:schemeClr val="bg1"/>
                </a:solidFill>
              </a:rPr>
              <a:t>5 строка 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3200" b="1" dirty="0" smtClean="0">
                <a:solidFill>
                  <a:schemeClr val="bg1"/>
                </a:solidFill>
              </a:rPr>
              <a:t>заключение в форме существительного </a:t>
            </a:r>
            <a:r>
              <a:rPr lang="ru-RU" sz="2800" dirty="0" smtClean="0">
                <a:solidFill>
                  <a:schemeClr val="bg1"/>
                </a:solidFill>
              </a:rPr>
              <a:t>(ассоциация с первым словом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157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9755" y="1067264"/>
            <a:ext cx="951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«СИНКВЕЙН»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6071" y="2015742"/>
            <a:ext cx="63598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</a:rPr>
              <a:t>Текст</a:t>
            </a:r>
          </a:p>
          <a:p>
            <a:pPr marL="342900" indent="-342900" algn="ctr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</a:rPr>
              <a:t>Научный, художественный</a:t>
            </a:r>
          </a:p>
          <a:p>
            <a:pPr marL="342900" indent="-342900" algn="ctr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</a:rPr>
              <a:t>Прочитали, выучили, придумали</a:t>
            </a:r>
          </a:p>
          <a:p>
            <a:pPr marL="342900" indent="-342900" algn="ctr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</a:rPr>
              <a:t>Передает основную мысль</a:t>
            </a:r>
          </a:p>
          <a:p>
            <a:pPr marL="342900" indent="-342900" algn="ctr">
              <a:buAutoNum type="arabicPeriod"/>
            </a:pPr>
            <a:r>
              <a:rPr lang="ru-RU" sz="3200" b="1" i="1" dirty="0">
                <a:solidFill>
                  <a:schemeClr val="bg1"/>
                </a:solidFill>
              </a:rPr>
              <a:t>К</a:t>
            </a:r>
            <a:r>
              <a:rPr lang="ru-RU" sz="3200" b="1" i="1" dirty="0" smtClean="0">
                <a:solidFill>
                  <a:schemeClr val="bg1"/>
                </a:solidFill>
              </a:rPr>
              <a:t>нига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77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1050877"/>
            <a:ext cx="450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74125" y="1787857"/>
            <a:ext cx="88437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Какие задачи в начале урока мы ставили перед собой?</a:t>
            </a:r>
          </a:p>
          <a:p>
            <a:pPr algn="ctr"/>
            <a:endParaRPr lang="ru-RU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- Знать основные признаки текста;</a:t>
            </a: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- Уметь определять тему и главную мысль теста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33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1050877"/>
            <a:ext cx="450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74125" y="1787857"/>
            <a:ext cx="88437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</a:rPr>
              <a:t>Оцените свою работу!!!</a:t>
            </a:r>
            <a:endParaRPr lang="ru-RU" sz="7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76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2825" y="1012673"/>
            <a:ext cx="80521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Домашнее задание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стр.136, упр. 178 (орфографический практикум)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«Орфографическая цепочка»: плато, полог, творог, тезис, терраса, торты, туфля, сливовый (сок), по средам, столяр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Придумать сказку про свое удивительное существо (описать его языком художественной литературы)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632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535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8244" y="1475672"/>
            <a:ext cx="8775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948" y="2512603"/>
            <a:ext cx="5448102" cy="2915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211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1379" y="1439000"/>
            <a:ext cx="90166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«ФОРМИРОВАНИЕ ЧИТАТЕЛЬСКОЙ ГРАМОТНОСТИ НА УРОКАХ РУССКОГО РОДНОГО ЯЗЫКА»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7660" y="3768199"/>
            <a:ext cx="510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2567" y="5796290"/>
            <a:ext cx="2756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2022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84" y="3199187"/>
            <a:ext cx="3962399" cy="25971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5374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80" y="0"/>
            <a:ext cx="4882812" cy="34545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1524000" y="3390545"/>
            <a:ext cx="98400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u="sng" dirty="0" smtClean="0">
                <a:solidFill>
                  <a:srgbClr val="FF0000"/>
                </a:solidFill>
              </a:rPr>
              <a:t>У</a:t>
            </a:r>
            <a:r>
              <a:rPr lang="ru-RU" sz="13800" b="1" u="sng" dirty="0" smtClean="0">
                <a:solidFill>
                  <a:srgbClr val="FFC000"/>
                </a:solidFill>
              </a:rPr>
              <a:t>Л</a:t>
            </a:r>
            <a:r>
              <a:rPr lang="ru-RU" sz="13800" b="1" u="sng" dirty="0" smtClean="0">
                <a:solidFill>
                  <a:srgbClr val="FFFF00"/>
                </a:solidFill>
              </a:rPr>
              <a:t>Ы</a:t>
            </a:r>
            <a:r>
              <a:rPr lang="ru-RU" sz="13800" b="1" u="sng" dirty="0" smtClean="0">
                <a:solidFill>
                  <a:srgbClr val="92D050"/>
                </a:solidFill>
              </a:rPr>
              <a:t>Б</a:t>
            </a:r>
            <a:r>
              <a:rPr lang="ru-RU" sz="13800" b="1" u="sng" dirty="0" smtClean="0">
                <a:solidFill>
                  <a:srgbClr val="00B0F0"/>
                </a:solidFill>
              </a:rPr>
              <a:t>Н</a:t>
            </a:r>
            <a:r>
              <a:rPr lang="ru-RU" sz="13800" b="1" u="sng" dirty="0" smtClean="0">
                <a:solidFill>
                  <a:srgbClr val="0070C0"/>
                </a:solidFill>
              </a:rPr>
              <a:t>И</a:t>
            </a:r>
            <a:r>
              <a:rPr lang="ru-RU" sz="13800" b="1" u="sng" dirty="0" smtClean="0">
                <a:solidFill>
                  <a:srgbClr val="7030A0"/>
                </a:solidFill>
              </a:rPr>
              <a:t>СЬ</a:t>
            </a:r>
            <a:endParaRPr lang="ru-RU" sz="13800" b="1" u="sng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5992" y="1122363"/>
            <a:ext cx="5653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КАЖДЫЙ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C000"/>
                </a:solidFill>
              </a:rPr>
              <a:t>ОХОТНИК </a:t>
            </a:r>
            <a:r>
              <a:rPr lang="ru-RU" sz="3600" b="1" dirty="0" smtClean="0">
                <a:solidFill>
                  <a:srgbClr val="FFFF00"/>
                </a:solidFill>
              </a:rPr>
              <a:t>ЖЕЛАЕТ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92D050"/>
                </a:solidFill>
              </a:rPr>
              <a:t>ЗНАТЬ, </a:t>
            </a:r>
            <a:r>
              <a:rPr lang="ru-RU" sz="3600" b="1" dirty="0" smtClean="0">
                <a:solidFill>
                  <a:srgbClr val="00B0F0"/>
                </a:solidFill>
              </a:rPr>
              <a:t>ГДЕ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СИДИТ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ФАЗАН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422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98041" y="1496872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</a:rPr>
              <a:t>«ОРФОЭПИЧЕСКАЯ ЦЕПОЧКА»</a:t>
            </a:r>
            <a:endParaRPr lang="ru-RU" sz="3600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7104" y="2151727"/>
            <a:ext cx="1011299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Прочитайте, правильно поставив ударение в словах</a:t>
            </a:r>
          </a:p>
          <a:p>
            <a:pPr algn="ctr"/>
            <a:endParaRPr lang="ru-RU" sz="32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Августовский, вручить, газированный, декор, договоры, досуг, завидно, занялся, звонить, кухонный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4949" y="369226"/>
            <a:ext cx="4503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Актуализация знаний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520" y="3429000"/>
            <a:ext cx="4382959" cy="23167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6361" y="309110"/>
            <a:ext cx="87618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i="1" u="sng" dirty="0" smtClean="0">
                <a:solidFill>
                  <a:srgbClr val="FFFF00"/>
                </a:solidFill>
              </a:rPr>
              <a:t>ИГРА «ВЕРИТЕ ЛИ ВЫ….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«Верите ли вы, что изучение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русского родного языка влияет на нашу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устную и письменную речь?»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40" y="459222"/>
            <a:ext cx="2066430" cy="22543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77423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FF00"/>
                </a:solidFill>
              </a:rPr>
              <a:t>ТЕМА УРОКА</a:t>
            </a:r>
            <a:r>
              <a:rPr lang="ru-RU" sz="4000" b="1" dirty="0" smtClean="0">
                <a:solidFill>
                  <a:srgbClr val="FFFF00"/>
                </a:solidFill>
              </a:rPr>
              <a:t>: </a:t>
            </a:r>
            <a:r>
              <a:rPr lang="ru-RU" sz="3600" b="1" dirty="0" smtClean="0">
                <a:solidFill>
                  <a:schemeClr val="bg1"/>
                </a:solidFill>
              </a:rPr>
              <a:t>«Текст и его строение»</a:t>
            </a:r>
          </a:p>
          <a:p>
            <a:pPr algn="ctr"/>
            <a:endParaRPr lang="ru-RU" sz="36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Цель:</a:t>
            </a:r>
            <a:r>
              <a:rPr lang="ru-RU" sz="3600" b="1" dirty="0" smtClean="0">
                <a:solidFill>
                  <a:srgbClr val="00B0F0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повторить признаки текста;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уметь составлять текст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i="1" u="sng" dirty="0" smtClean="0">
                <a:solidFill>
                  <a:srgbClr val="002060"/>
                </a:solidFill>
              </a:rPr>
              <a:t>Задачи: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- знать основные признаки текста;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- уметь определять тему и главную мысль</a:t>
            </a:r>
            <a:endParaRPr lang="ru-RU" sz="3600" b="1" dirty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текста</a:t>
            </a: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9916" y="286603"/>
            <a:ext cx="3603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i="1" dirty="0" smtClean="0">
                <a:solidFill>
                  <a:schemeClr val="bg1"/>
                </a:solidFill>
              </a:rPr>
              <a:t>Целеполагание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07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</a:rPr>
              <a:t>«РЕКОНСТРУКЦИЯ ТЕКСТА»</a:t>
            </a:r>
            <a:endParaRPr lang="ru-RU" sz="3600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«Сказка о частях речи»</a:t>
            </a: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4611975" y="2443834"/>
            <a:ext cx="3535737" cy="32319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6449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FF00"/>
                </a:solidFill>
              </a:rPr>
              <a:t>ЗАДАНИЕ!!!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Расставьте картинки в правильной последовательности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:\Users\HP\Downloads\flat-roof-150297_960_720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5595" y="2926541"/>
            <a:ext cx="2183642" cy="2235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HP\Downloads\home-158089_960_720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9111" y="2976479"/>
            <a:ext cx="2149665" cy="209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HP\Downloads\house-576350_960_720.pn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57072" y="3038196"/>
            <a:ext cx="1872942" cy="2032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HP\Downloads\house-148033_960_720.pn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478310" y="2987871"/>
            <a:ext cx="2392146" cy="1942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93634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1012673"/>
            <a:ext cx="9512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chemeClr val="bg1"/>
              </a:solidFill>
            </a:endParaRP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:\Users\HP\Downloads\flat-roof-150297_960_720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135" y="1534053"/>
            <a:ext cx="1958708" cy="211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HP\Downloads\home-158089_960_720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2310" y="1522630"/>
            <a:ext cx="2128956" cy="2090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HP\Downloads\house-148033_960_720.pn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98713" y="1534053"/>
            <a:ext cx="2548953" cy="2090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Users\HP\Downloads\house-576350_960_720.pn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85116" y="1522630"/>
            <a:ext cx="2153915" cy="2090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00501" y="4092959"/>
            <a:ext cx="1090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ПРИСТАВКА       КОРЕНЬ        СУФФИКС    ОКОНЧАНИЕ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334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345</Words>
  <Application>Microsoft Office PowerPoint</Application>
  <PresentationFormat>Широкоэкранный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45</cp:revision>
  <dcterms:created xsi:type="dcterms:W3CDTF">2022-01-17T05:04:51Z</dcterms:created>
  <dcterms:modified xsi:type="dcterms:W3CDTF">2022-01-18T11:10:20Z</dcterms:modified>
</cp:coreProperties>
</file>