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</p:sldIdLst>
  <p:sldSz cx="7556500" cy="10693400"/>
  <p:notesSz cx="7556500" cy="10693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2141" y="211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781171" y="9883681"/>
            <a:ext cx="177800" cy="1943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‹#›</a:t>
            </a:fld>
            <a:endParaRPr spc="-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12138" y="728320"/>
            <a:ext cx="4872990" cy="54758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9"/>
              </a:spcBef>
            </a:pPr>
            <a:r>
              <a:rPr lang="ru-RU" sz="1400" b="1" spc="-10" dirty="0">
                <a:latin typeface="Times New Roman"/>
                <a:cs typeface="Times New Roman"/>
              </a:rPr>
              <a:t>м</a:t>
            </a:r>
            <a:r>
              <a:rPr sz="1400" b="1" spc="-10" smtClean="0">
                <a:latin typeface="Times New Roman"/>
                <a:cs typeface="Times New Roman"/>
              </a:rPr>
              <a:t>униципальное </a:t>
            </a:r>
            <a:r>
              <a:rPr sz="1400" b="1">
                <a:latin typeface="Times New Roman"/>
                <a:cs typeface="Times New Roman"/>
              </a:rPr>
              <a:t>бюджетное</a:t>
            </a:r>
            <a:r>
              <a:rPr sz="1400" b="1" spc="-5">
                <a:latin typeface="Times New Roman"/>
                <a:cs typeface="Times New Roman"/>
              </a:rPr>
              <a:t> </a:t>
            </a:r>
            <a:r>
              <a:rPr lang="ru-RU" sz="1400" b="1" spc="-10" dirty="0" smtClean="0">
                <a:latin typeface="Times New Roman"/>
                <a:cs typeface="Times New Roman"/>
              </a:rPr>
              <a:t>общеобразовательное 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409"/>
              </a:spcBef>
            </a:pPr>
            <a:r>
              <a:rPr lang="ru-RU" sz="1400" b="1" spc="-10" dirty="0" smtClean="0">
                <a:latin typeface="Times New Roman"/>
                <a:cs typeface="Times New Roman"/>
              </a:rPr>
              <a:t>учреждение «Лицей»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89150" y="5993732"/>
            <a:ext cx="3920490" cy="1049655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358775">
              <a:lnSpc>
                <a:spcPct val="100000"/>
              </a:lnSpc>
              <a:spcBef>
                <a:spcPts val="1060"/>
              </a:spcBef>
            </a:pPr>
            <a:r>
              <a:rPr sz="2200" dirty="0">
                <a:solidFill>
                  <a:srgbClr val="0E233D"/>
                </a:solidFill>
                <a:latin typeface="Times New Roman"/>
                <a:cs typeface="Times New Roman"/>
              </a:rPr>
              <a:t>НЭБ.Дети</a:t>
            </a:r>
            <a:r>
              <a:rPr sz="2200" spc="-55" dirty="0">
                <a:solidFill>
                  <a:srgbClr val="0E233D"/>
                </a:solidFill>
                <a:latin typeface="Times New Roman"/>
                <a:cs typeface="Times New Roman"/>
              </a:rPr>
              <a:t> </a:t>
            </a:r>
            <a:r>
              <a:rPr sz="2200" dirty="0">
                <a:solidFill>
                  <a:srgbClr val="0E233D"/>
                </a:solidFill>
                <a:latin typeface="Times New Roman"/>
                <a:cs typeface="Times New Roman"/>
              </a:rPr>
              <a:t>–</a:t>
            </a:r>
            <a:r>
              <a:rPr sz="2200" spc="-35" dirty="0">
                <a:solidFill>
                  <a:srgbClr val="0E233D"/>
                </a:solidFill>
                <a:latin typeface="Times New Roman"/>
                <a:cs typeface="Times New Roman"/>
              </a:rPr>
              <a:t> </a:t>
            </a:r>
            <a:r>
              <a:rPr sz="2200" dirty="0">
                <a:solidFill>
                  <a:srgbClr val="0E233D"/>
                </a:solidFill>
                <a:latin typeface="Times New Roman"/>
                <a:cs typeface="Times New Roman"/>
              </a:rPr>
              <a:t>это</a:t>
            </a:r>
            <a:r>
              <a:rPr sz="2200" spc="-50" dirty="0">
                <a:solidFill>
                  <a:srgbClr val="0E233D"/>
                </a:solidFill>
                <a:latin typeface="Times New Roman"/>
                <a:cs typeface="Times New Roman"/>
              </a:rPr>
              <a:t> </a:t>
            </a:r>
            <a:r>
              <a:rPr sz="2200" spc="-10" dirty="0">
                <a:solidFill>
                  <a:srgbClr val="0E233D"/>
                </a:solidFill>
                <a:latin typeface="Times New Roman"/>
                <a:cs typeface="Times New Roman"/>
              </a:rPr>
              <a:t>просто!</a:t>
            </a:r>
            <a:endParaRPr sz="2200">
              <a:latin typeface="Times New Roman"/>
              <a:cs typeface="Times New Roman"/>
            </a:endParaRPr>
          </a:p>
          <a:p>
            <a:pPr marL="1140460" marR="5080" indent="-1128395">
              <a:lnSpc>
                <a:spcPts val="1850"/>
              </a:lnSpc>
              <a:spcBef>
                <a:spcPts val="815"/>
              </a:spcBef>
            </a:pPr>
            <a:r>
              <a:rPr sz="1600" b="1" i="1" dirty="0">
                <a:latin typeface="Times New Roman"/>
                <a:cs typeface="Times New Roman"/>
              </a:rPr>
              <a:t>Сценарий</a:t>
            </a:r>
            <a:r>
              <a:rPr sz="1600" b="1" i="1" spc="-90" dirty="0">
                <a:latin typeface="Times New Roman"/>
                <a:cs typeface="Times New Roman"/>
              </a:rPr>
              <a:t> </a:t>
            </a:r>
            <a:r>
              <a:rPr sz="1600" b="1" i="1" dirty="0">
                <a:latin typeface="Times New Roman"/>
                <a:cs typeface="Times New Roman"/>
              </a:rPr>
              <a:t>интерактивного</a:t>
            </a:r>
            <a:r>
              <a:rPr sz="1600" b="1" i="1" spc="-80" dirty="0">
                <a:latin typeface="Times New Roman"/>
                <a:cs typeface="Times New Roman"/>
              </a:rPr>
              <a:t> </a:t>
            </a:r>
            <a:r>
              <a:rPr sz="1600" b="1" i="1" spc="-10" dirty="0">
                <a:latin typeface="Times New Roman"/>
                <a:cs typeface="Times New Roman"/>
              </a:rPr>
              <a:t>библиотечного урока-практикума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16250" y="9691827"/>
            <a:ext cx="1345564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dirty="0" smtClean="0">
                <a:latin typeface="Times New Roman"/>
                <a:cs typeface="Times New Roman"/>
              </a:rPr>
              <a:t>Арзамас, 2025</a:t>
            </a:r>
            <a:endParaRPr sz="1400">
              <a:latin typeface="Times New Roman"/>
              <a:cs typeface="Times New Roman"/>
            </a:endParaRPr>
          </a:p>
        </p:txBody>
      </p:sp>
      <p:pic>
        <p:nvPicPr>
          <p:cNvPr id="6" name="Рисунок 5" descr="NEB_Deti_Banner_140x1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850" y="1993900"/>
            <a:ext cx="2628009" cy="3352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46700" y="8394700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Составила:</a:t>
            </a:r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И.Н.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методист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2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706627" y="514603"/>
            <a:ext cx="6329045" cy="2291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latin typeface="Times New Roman"/>
                <a:cs typeface="Times New Roman"/>
              </a:rPr>
              <a:t>Введение</a:t>
            </a:r>
            <a:endParaRPr sz="1400">
              <a:latin typeface="Times New Roman"/>
              <a:cs typeface="Times New Roman"/>
            </a:endParaRPr>
          </a:p>
          <a:p>
            <a:pPr marL="12700" marR="5080" indent="359410" algn="just">
              <a:lnSpc>
                <a:spcPct val="110200"/>
              </a:lnSpc>
              <a:spcBef>
                <a:spcPts val="1345"/>
              </a:spcBef>
            </a:pPr>
            <a:r>
              <a:rPr sz="1400" dirty="0">
                <a:latin typeface="Times New Roman"/>
                <a:cs typeface="Times New Roman"/>
              </a:rPr>
              <a:t>Национальная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электронная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детская</a:t>
            </a:r>
            <a:r>
              <a:rPr sz="1400" spc="24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библиотека</a:t>
            </a:r>
            <a:r>
              <a:rPr sz="1400" spc="26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(НЭДБ)</a:t>
            </a:r>
            <a:r>
              <a:rPr sz="1400" spc="25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254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бесплатная </a:t>
            </a:r>
            <a:r>
              <a:rPr sz="1400" dirty="0">
                <a:latin typeface="Times New Roman"/>
                <a:cs typeface="Times New Roman"/>
              </a:rPr>
              <a:t>еженедельно</a:t>
            </a:r>
            <a:r>
              <a:rPr sz="1400" spc="1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пополняемая</a:t>
            </a:r>
            <a:r>
              <a:rPr sz="1400" spc="15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коллекция</a:t>
            </a:r>
            <a:r>
              <a:rPr sz="1400" spc="1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оцифрованных</a:t>
            </a:r>
            <a:r>
              <a:rPr sz="1400" spc="1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книг,</a:t>
            </a:r>
            <a:r>
              <a:rPr sz="1400" spc="1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журналов,</a:t>
            </a:r>
            <a:r>
              <a:rPr sz="1400" spc="155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газет, </a:t>
            </a:r>
            <a:r>
              <a:rPr sz="1400" dirty="0">
                <a:latin typeface="Times New Roman"/>
                <a:cs typeface="Times New Roman"/>
              </a:rPr>
              <a:t>диафильмов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из</a:t>
            </a:r>
            <a:r>
              <a:rPr sz="1400" spc="24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фондов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Российской</a:t>
            </a:r>
            <a:r>
              <a:rPr sz="1400" spc="24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государственной</a:t>
            </a:r>
            <a:r>
              <a:rPr sz="1400" spc="24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детской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библиотеки, библиотек-</a:t>
            </a:r>
            <a:r>
              <a:rPr sz="1400" dirty="0">
                <a:latin typeface="Times New Roman"/>
                <a:cs typeface="Times New Roman"/>
              </a:rPr>
              <a:t>партнеров, частных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коллекций.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Она была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основана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2012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году.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2024 </a:t>
            </a:r>
            <a:r>
              <a:rPr sz="1400" dirty="0">
                <a:latin typeface="Times New Roman"/>
                <a:cs typeface="Times New Roman"/>
              </a:rPr>
              <a:t>году</a:t>
            </a:r>
            <a:r>
              <a:rPr sz="1400" spc="-10" dirty="0">
                <a:latin typeface="Times New Roman"/>
                <a:cs typeface="Times New Roman"/>
              </a:rPr>
              <a:t> переименована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НЭБ.Дети.</a:t>
            </a:r>
            <a:endParaRPr sz="1400">
              <a:latin typeface="Times New Roman"/>
              <a:cs typeface="Times New Roman"/>
            </a:endParaRPr>
          </a:p>
          <a:p>
            <a:pPr marL="12700" indent="359410" algn="just">
              <a:lnSpc>
                <a:spcPct val="100000"/>
              </a:lnSpc>
              <a:spcBef>
                <a:spcPts val="165"/>
              </a:spcBef>
            </a:pP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24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детской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электронной</a:t>
            </a:r>
            <a:r>
              <a:rPr sz="1400" spc="26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коллекции</a:t>
            </a:r>
            <a:r>
              <a:rPr sz="1400" spc="24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НЭБ.Дети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представлены</a:t>
            </a:r>
            <a:r>
              <a:rPr sz="1400" spc="250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наиболее</a:t>
            </a:r>
            <a:endParaRPr sz="1400">
              <a:latin typeface="Times New Roman"/>
              <a:cs typeface="Times New Roman"/>
            </a:endParaRPr>
          </a:p>
          <a:p>
            <a:pPr marL="12700" marR="6985" algn="just">
              <a:lnSpc>
                <a:spcPct val="110000"/>
              </a:lnSpc>
              <a:spcBef>
                <a:spcPts val="15"/>
              </a:spcBef>
            </a:pPr>
            <a:r>
              <a:rPr sz="1400" dirty="0">
                <a:latin typeface="Times New Roman"/>
                <a:cs typeface="Times New Roman"/>
              </a:rPr>
              <a:t>значимые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произведения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детей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подростков,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вошедшие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круг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детского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чтения, </a:t>
            </a:r>
            <a:r>
              <a:rPr sz="1400" dirty="0">
                <a:latin typeface="Times New Roman"/>
                <a:cs typeface="Times New Roman"/>
              </a:rPr>
              <a:t>оформленные</a:t>
            </a:r>
            <a:r>
              <a:rPr sz="1400" spc="1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лучшими</a:t>
            </a:r>
            <a:r>
              <a:rPr sz="1400" spc="1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отечественными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художниками-</a:t>
            </a:r>
            <a:r>
              <a:rPr sz="1400" dirty="0">
                <a:latin typeface="Times New Roman"/>
                <a:cs typeface="Times New Roman"/>
              </a:rPr>
              <a:t>иллюстраторами,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также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27" y="2780130"/>
            <a:ext cx="3766820" cy="495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0000"/>
              </a:lnSpc>
              <a:spcBef>
                <a:spcPts val="100"/>
              </a:spcBef>
              <a:tabLst>
                <a:tab pos="1061720" algn="l"/>
                <a:tab pos="1937385" algn="l"/>
                <a:tab pos="2186305" algn="l"/>
                <a:tab pos="2835275" algn="l"/>
                <a:tab pos="3543935" algn="l"/>
              </a:tabLst>
            </a:pPr>
            <a:r>
              <a:rPr sz="1400" spc="-10" dirty="0">
                <a:latin typeface="Times New Roman"/>
                <a:cs typeface="Times New Roman"/>
              </a:rPr>
              <a:t>материалы,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являющиеся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ярким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отражением культурологических,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художественных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50" dirty="0">
                <a:latin typeface="Times New Roman"/>
                <a:cs typeface="Times New Roman"/>
              </a:rPr>
              <a:t>и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32153" y="2780130"/>
            <a:ext cx="1246505" cy="495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180" marR="5080" indent="-31115">
              <a:lnSpc>
                <a:spcPct val="110000"/>
              </a:lnSpc>
              <a:spcBef>
                <a:spcPts val="100"/>
              </a:spcBef>
            </a:pPr>
            <a:r>
              <a:rPr sz="1400" spc="-10" dirty="0">
                <a:latin typeface="Times New Roman"/>
                <a:cs typeface="Times New Roman"/>
              </a:rPr>
              <a:t>исторических, педагогических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05209" y="2780130"/>
            <a:ext cx="1128395" cy="495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9560" marR="5080" indent="-277495">
              <a:lnSpc>
                <a:spcPct val="110000"/>
              </a:lnSpc>
              <a:spcBef>
                <a:spcPts val="100"/>
              </a:spcBef>
            </a:pPr>
            <a:r>
              <a:rPr sz="1400" spc="-10" dirty="0">
                <a:latin typeface="Times New Roman"/>
                <a:cs typeface="Times New Roman"/>
              </a:rPr>
              <a:t>политических, процессов,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27" y="3250666"/>
            <a:ext cx="6330315" cy="53726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2065" algn="just">
              <a:lnSpc>
                <a:spcPct val="110200"/>
              </a:lnSpc>
              <a:spcBef>
                <a:spcPts val="95"/>
              </a:spcBef>
            </a:pPr>
            <a:r>
              <a:rPr sz="1400" spc="-10" dirty="0">
                <a:latin typeface="Times New Roman"/>
                <a:cs typeface="Times New Roman"/>
              </a:rPr>
              <a:t>происходивших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нашей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стране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различные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исторические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периоды.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Большая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часть </a:t>
            </a:r>
            <a:r>
              <a:rPr sz="1400" dirty="0">
                <a:latin typeface="Times New Roman"/>
                <a:cs typeface="Times New Roman"/>
              </a:rPr>
              <a:t>оцифрованных</a:t>
            </a:r>
            <a:r>
              <a:rPr sz="1400" spc="20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материалов</a:t>
            </a:r>
            <a:r>
              <a:rPr sz="1400" spc="20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находится</a:t>
            </a:r>
            <a:r>
              <a:rPr sz="1400" spc="20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20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свободном</a:t>
            </a:r>
            <a:r>
              <a:rPr sz="1400" spc="20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доступе</a:t>
            </a:r>
            <a:r>
              <a:rPr sz="1400" spc="20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21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не</a:t>
            </a:r>
            <a:r>
              <a:rPr sz="1400" spc="204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требует </a:t>
            </a:r>
            <a:r>
              <a:rPr sz="1400" dirty="0">
                <a:latin typeface="Times New Roman"/>
                <a:cs typeface="Times New Roman"/>
              </a:rPr>
              <a:t>регистрации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сайте.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просмотра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книг,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находящихся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под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охраной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авторского </a:t>
            </a:r>
            <a:r>
              <a:rPr sz="1400" dirty="0">
                <a:latin typeface="Times New Roman"/>
                <a:cs typeface="Times New Roman"/>
              </a:rPr>
              <a:t>права,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необходима</a:t>
            </a:r>
            <a:r>
              <a:rPr sz="1400" spc="2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регистрация.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Часть</a:t>
            </a:r>
            <a:r>
              <a:rPr sz="1400" spc="2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изданий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доступна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чтения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только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из </a:t>
            </a:r>
            <a:r>
              <a:rPr sz="1400" dirty="0">
                <a:latin typeface="Times New Roman"/>
                <a:cs typeface="Times New Roman"/>
              </a:rPr>
              <a:t>помещений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библиотек,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которых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открыты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виртуальные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залы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НЭБ.Дети.</a:t>
            </a:r>
            <a:endParaRPr sz="1400">
              <a:latin typeface="Times New Roman"/>
              <a:cs typeface="Times New Roman"/>
            </a:endParaRPr>
          </a:p>
          <a:p>
            <a:pPr marL="12700" marR="12065" indent="359410" algn="just">
              <a:lnSpc>
                <a:spcPct val="110000"/>
              </a:lnSpc>
            </a:pPr>
            <a:r>
              <a:rPr sz="1400" dirty="0">
                <a:latin typeface="Times New Roman"/>
                <a:cs typeface="Times New Roman"/>
              </a:rPr>
              <a:t>Электронная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библиотека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помогает</a:t>
            </a:r>
            <a:r>
              <a:rPr sz="1400" spc="1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решать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проблемы</a:t>
            </a:r>
            <a:r>
              <a:rPr sz="1400" spc="1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сохранности</a:t>
            </a:r>
            <a:r>
              <a:rPr sz="1400" spc="1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старых</a:t>
            </a:r>
            <a:r>
              <a:rPr sz="1400" spc="165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и </a:t>
            </a:r>
            <a:r>
              <a:rPr sz="1400" dirty="0">
                <a:latin typeface="Times New Roman"/>
                <a:cs typeface="Times New Roman"/>
              </a:rPr>
              <a:t>ветхих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книг,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3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также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дает</a:t>
            </a:r>
            <a:r>
              <a:rPr sz="1400" spc="3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возможность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всем</a:t>
            </a:r>
            <a:r>
              <a:rPr sz="1400" spc="3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желающим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легальной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основе</a:t>
            </a:r>
            <a:endParaRPr sz="1400">
              <a:latin typeface="Times New Roman"/>
              <a:cs typeface="Times New Roman"/>
            </a:endParaRPr>
          </a:p>
          <a:p>
            <a:pPr marL="12700" marR="7620" algn="just">
              <a:lnSpc>
                <a:spcPct val="110000"/>
              </a:lnSpc>
              <a:spcBef>
                <a:spcPts val="15"/>
              </a:spcBef>
            </a:pPr>
            <a:r>
              <a:rPr sz="1400" dirty="0">
                <a:latin typeface="Times New Roman"/>
                <a:cs typeface="Times New Roman"/>
              </a:rPr>
              <a:t>познакомиться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лучшими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образцами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детей,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детях,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детском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чтении, </a:t>
            </a:r>
            <a:r>
              <a:rPr sz="1400" dirty="0">
                <a:latin typeface="Times New Roman"/>
                <a:cs typeface="Times New Roman"/>
              </a:rPr>
              <a:t>изданными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разные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годы.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Принадлежность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материалов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НЭБ.Дети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разным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эпохам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от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середины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XVIII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до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настоящего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времени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2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позволяет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проследить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историю </a:t>
            </a:r>
            <a:r>
              <a:rPr sz="1400" dirty="0">
                <a:latin typeface="Times New Roman"/>
                <a:cs typeface="Times New Roman"/>
              </a:rPr>
              <a:t>развития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русской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детской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литературы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других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видов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произведений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детей.</a:t>
            </a:r>
            <a:endParaRPr sz="1400">
              <a:latin typeface="Times New Roman"/>
              <a:cs typeface="Times New Roman"/>
            </a:endParaRPr>
          </a:p>
          <a:p>
            <a:pPr marL="12700" marR="5080" indent="359410" algn="r">
              <a:lnSpc>
                <a:spcPct val="110200"/>
              </a:lnSpc>
              <a:spcBef>
                <a:spcPts val="10"/>
              </a:spcBef>
              <a:tabLst>
                <a:tab pos="838835" algn="l"/>
                <a:tab pos="1967230" algn="l"/>
                <a:tab pos="3028315" algn="l"/>
                <a:tab pos="3933190" algn="l"/>
                <a:tab pos="5330825" algn="l"/>
              </a:tabLst>
            </a:pPr>
            <a:r>
              <a:rPr sz="1400" dirty="0">
                <a:latin typeface="Times New Roman"/>
                <a:cs typeface="Times New Roman"/>
              </a:rPr>
              <a:t>Наряду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электронными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коллекциями</a:t>
            </a:r>
            <a:r>
              <a:rPr sz="1400" spc="3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других</a:t>
            </a:r>
            <a:r>
              <a:rPr sz="1400" spc="3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крупных</a:t>
            </a:r>
            <a:r>
              <a:rPr sz="1400" spc="3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</a:t>
            </a:r>
            <a:r>
              <a:rPr sz="1400" spc="39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страны НЭБ.Дети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стала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неотъемлемой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частью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государственной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информационной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системы. </a:t>
            </a:r>
            <a:r>
              <a:rPr sz="1400" dirty="0">
                <a:latin typeface="Times New Roman"/>
                <a:cs typeface="Times New Roman"/>
              </a:rPr>
              <a:t>Цель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данного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пособия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заключается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том,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чтобы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поделиться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коллегами </a:t>
            </a:r>
            <a:r>
              <a:rPr sz="1400" dirty="0">
                <a:latin typeface="Times New Roman"/>
                <a:cs typeface="Times New Roman"/>
              </a:rPr>
              <a:t>опытом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проведения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библиотечного</a:t>
            </a:r>
            <a:r>
              <a:rPr sz="1400" spc="9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урока-</a:t>
            </a:r>
            <a:r>
              <a:rPr sz="1400" dirty="0">
                <a:latin typeface="Times New Roman"/>
                <a:cs typeface="Times New Roman"/>
              </a:rPr>
              <a:t>практикума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школьников</a:t>
            </a:r>
            <a:r>
              <a:rPr sz="1400" spc="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том,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как </a:t>
            </a:r>
            <a:r>
              <a:rPr sz="1400" dirty="0">
                <a:latin typeface="Times New Roman"/>
                <a:cs typeface="Times New Roman"/>
              </a:rPr>
              <a:t>пользоваться</a:t>
            </a:r>
            <a:r>
              <a:rPr sz="1400" spc="9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детской</a:t>
            </a:r>
            <a:r>
              <a:rPr sz="1400" spc="9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электронной</a:t>
            </a:r>
            <a:r>
              <a:rPr sz="1400" spc="9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библиотекой</a:t>
            </a:r>
            <a:r>
              <a:rPr sz="1400" spc="10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НЭБ.Дети:</a:t>
            </a:r>
            <a:r>
              <a:rPr sz="1400" spc="9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как</a:t>
            </a:r>
            <a:r>
              <a:rPr sz="1400" spc="9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найти</a:t>
            </a:r>
            <a:r>
              <a:rPr sz="1400" spc="95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книгу </a:t>
            </a:r>
            <a:r>
              <a:rPr sz="1400" dirty="0">
                <a:latin typeface="Times New Roman"/>
                <a:cs typeface="Times New Roman"/>
              </a:rPr>
              <a:t>(журнал,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рассказ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т.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п.)</a:t>
            </a:r>
            <a:r>
              <a:rPr sz="1400" spc="3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фамилии</a:t>
            </a:r>
            <a:r>
              <a:rPr sz="1400" spc="3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автора,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названию,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3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дате</a:t>
            </a:r>
            <a:r>
              <a:rPr sz="1400" spc="37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издания, </a:t>
            </a:r>
            <a:r>
              <a:rPr sz="1400" dirty="0">
                <a:latin typeface="Times New Roman"/>
                <a:cs typeface="Times New Roman"/>
              </a:rPr>
              <a:t>ключевому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слову,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также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как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почитать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эти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книги,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нарушая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авторских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прав.</a:t>
            </a:r>
            <a:r>
              <a:rPr sz="1400" spc="90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В </a:t>
            </a:r>
            <a:r>
              <a:rPr sz="1400" spc="-10" dirty="0">
                <a:latin typeface="Times New Roman"/>
                <a:cs typeface="Times New Roman"/>
              </a:rPr>
              <a:t>пособии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представлен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примерный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сценарий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интерактивного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мероприятия</a:t>
            </a:r>
            <a:endParaRPr sz="1400">
              <a:latin typeface="Times New Roman"/>
              <a:cs typeface="Times New Roman"/>
            </a:endParaRPr>
          </a:p>
          <a:p>
            <a:pPr marL="12700" marR="7620" algn="just">
              <a:lnSpc>
                <a:spcPct val="110000"/>
              </a:lnSpc>
            </a:pPr>
            <a:r>
              <a:rPr sz="1400" dirty="0">
                <a:latin typeface="Times New Roman"/>
                <a:cs typeface="Times New Roman"/>
              </a:rPr>
              <a:t>«НЭБ.Дети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это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просто!»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школьников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3–5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классов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конкретными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заданиями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>
                <a:latin typeface="Times New Roman"/>
                <a:cs typeface="Times New Roman"/>
              </a:rPr>
              <a:t>поиску</a:t>
            </a:r>
            <a:r>
              <a:rPr sz="1400" spc="-15">
                <a:latin typeface="Times New Roman"/>
                <a:cs typeface="Times New Roman"/>
              </a:rPr>
              <a:t> </a:t>
            </a:r>
            <a:r>
              <a:rPr sz="1400" spc="-10" smtClean="0">
                <a:latin typeface="Times New Roman"/>
                <a:cs typeface="Times New Roman"/>
              </a:rPr>
              <a:t>документов.</a:t>
            </a:r>
            <a:endParaRPr lang="ru-RU" sz="1400" spc="-10" dirty="0">
              <a:latin typeface="Times New Roman"/>
              <a:cs typeface="Times New Roman"/>
            </a:endParaRPr>
          </a:p>
          <a:p>
            <a:pPr marL="12700" marR="7620" algn="just">
              <a:lnSpc>
                <a:spcPct val="110000"/>
              </a:lnSpc>
            </a:pPr>
            <a:r>
              <a:rPr lang="ru-RU" sz="1400" spc="-10" dirty="0">
                <a:latin typeface="Times New Roman"/>
                <a:cs typeface="Times New Roman"/>
              </a:rPr>
              <a:t> </a:t>
            </a:r>
            <a:r>
              <a:rPr lang="ru-RU" sz="1400" spc="-10" dirty="0" smtClean="0">
                <a:latin typeface="Times New Roman"/>
                <a:cs typeface="Times New Roman"/>
              </a:rPr>
              <a:t>          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800">
              <a:lnSpc>
                <a:spcPts val="1410"/>
              </a:lnSpc>
            </a:pPr>
            <a:fld id="{81D60167-4931-47E6-BA6A-407CBD079E47}" type="slidenum">
              <a:rPr spc="-50" dirty="0"/>
              <a:pPr marL="50800">
                <a:lnSpc>
                  <a:spcPts val="1410"/>
                </a:lnSpc>
              </a:pPr>
              <a:t>3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706627" y="463397"/>
            <a:ext cx="6329045" cy="934021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5"/>
              </a:spcBef>
            </a:pPr>
            <a:r>
              <a:rPr sz="1400" b="1" spc="-10" dirty="0">
                <a:latin typeface="Times New Roman"/>
                <a:cs typeface="Times New Roman"/>
              </a:rPr>
              <a:t>СЦЕНАРИЙ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ts val="1645"/>
              </a:lnSpc>
              <a:spcBef>
                <a:spcPts val="409"/>
              </a:spcBef>
            </a:pPr>
            <a:r>
              <a:rPr sz="1400" b="1" dirty="0">
                <a:latin typeface="Times New Roman"/>
                <a:cs typeface="Times New Roman"/>
              </a:rPr>
              <a:t>библиотечного</a:t>
            </a:r>
            <a:r>
              <a:rPr sz="1400" b="1" spc="5" dirty="0">
                <a:latin typeface="Times New Roman"/>
                <a:cs typeface="Times New Roman"/>
              </a:rPr>
              <a:t> </a:t>
            </a:r>
            <a:r>
              <a:rPr sz="1400" b="1" spc="-10" dirty="0">
                <a:latin typeface="Times New Roman"/>
                <a:cs typeface="Times New Roman"/>
              </a:rPr>
              <a:t>интерактивного урока-практикума</a:t>
            </a:r>
            <a:endParaRPr sz="1400">
              <a:latin typeface="Times New Roman"/>
              <a:cs typeface="Times New Roman"/>
            </a:endParaRPr>
          </a:p>
          <a:p>
            <a:pPr marL="43180" algn="ctr">
              <a:lnSpc>
                <a:spcPts val="1645"/>
              </a:lnSpc>
            </a:pPr>
            <a:r>
              <a:rPr sz="1400" b="1" dirty="0">
                <a:latin typeface="Times New Roman"/>
                <a:cs typeface="Times New Roman"/>
              </a:rPr>
              <a:t>«НЭБ.Дети</a:t>
            </a:r>
            <a:r>
              <a:rPr sz="1400" b="1" spc="-2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–</a:t>
            </a:r>
            <a:r>
              <a:rPr sz="1400" b="1" spc="-2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это</a:t>
            </a:r>
            <a:r>
              <a:rPr sz="1400" b="1" spc="-1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просто!»</a:t>
            </a:r>
            <a:r>
              <a:rPr sz="1400" b="1" spc="-1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для</a:t>
            </a:r>
            <a:r>
              <a:rPr sz="1400" b="1" spc="-20" dirty="0">
                <a:latin typeface="Times New Roman"/>
                <a:cs typeface="Times New Roman"/>
              </a:rPr>
              <a:t> </a:t>
            </a:r>
            <a:r>
              <a:rPr sz="1400" b="1" spc="-10" dirty="0">
                <a:latin typeface="Times New Roman"/>
                <a:cs typeface="Times New Roman"/>
              </a:rPr>
              <a:t>школьников</a:t>
            </a:r>
            <a:r>
              <a:rPr sz="1400" b="1" spc="-2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3–5</a:t>
            </a:r>
            <a:r>
              <a:rPr sz="1400" b="1" spc="-15" dirty="0">
                <a:latin typeface="Times New Roman"/>
                <a:cs typeface="Times New Roman"/>
              </a:rPr>
              <a:t> </a:t>
            </a:r>
            <a:r>
              <a:rPr sz="1400" b="1" spc="-10" dirty="0">
                <a:latin typeface="Times New Roman"/>
                <a:cs typeface="Times New Roman"/>
              </a:rPr>
              <a:t>классов</a:t>
            </a:r>
            <a:endParaRPr sz="1400">
              <a:latin typeface="Times New Roman"/>
              <a:cs typeface="Times New Roman"/>
            </a:endParaRPr>
          </a:p>
          <a:p>
            <a:pPr marL="12700" marR="6985" indent="359410" algn="just">
              <a:lnSpc>
                <a:spcPct val="143600"/>
              </a:lnSpc>
              <a:spcBef>
                <a:spcPts val="770"/>
              </a:spcBef>
            </a:pPr>
            <a:r>
              <a:rPr sz="1400" b="1" dirty="0">
                <a:latin typeface="Times New Roman"/>
                <a:cs typeface="Times New Roman"/>
              </a:rPr>
              <a:t>Необходимое</a:t>
            </a:r>
            <a:r>
              <a:rPr sz="1400" b="1" spc="22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оборудование</a:t>
            </a:r>
            <a:r>
              <a:rPr sz="1400" b="1" spc="23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и</a:t>
            </a:r>
            <a:r>
              <a:rPr sz="1400" b="1" spc="22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материалы</a:t>
            </a:r>
            <a:r>
              <a:rPr sz="1400" dirty="0">
                <a:latin typeface="Times New Roman"/>
                <a:cs typeface="Times New Roman"/>
              </a:rPr>
              <a:t>: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проектор,</a:t>
            </a:r>
            <a:r>
              <a:rPr sz="1400" i="1" spc="2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экран,</a:t>
            </a:r>
            <a:r>
              <a:rPr sz="1400" i="1" spc="229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компьютеры </a:t>
            </a:r>
            <a:r>
              <a:rPr sz="1400" i="1" dirty="0">
                <a:latin typeface="Times New Roman"/>
                <a:cs typeface="Times New Roman"/>
              </a:rPr>
              <a:t>или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ноутбуки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(по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одному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команду).</a:t>
            </a:r>
            <a:endParaRPr sz="1400">
              <a:latin typeface="Times New Roman"/>
              <a:cs typeface="Times New Roman"/>
            </a:endParaRPr>
          </a:p>
          <a:p>
            <a:pPr marL="12700" marR="5080" indent="359410" algn="just">
              <a:lnSpc>
                <a:spcPct val="143600"/>
              </a:lnSpc>
            </a:pPr>
            <a:r>
              <a:rPr sz="1400" b="1" dirty="0">
                <a:latin typeface="Times New Roman"/>
                <a:cs typeface="Times New Roman"/>
              </a:rPr>
              <a:t>Раздаточный</a:t>
            </a:r>
            <a:r>
              <a:rPr sz="1400" b="1" spc="5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материал</a:t>
            </a:r>
            <a:r>
              <a:rPr sz="1400" dirty="0">
                <a:latin typeface="Times New Roman"/>
                <a:cs typeface="Times New Roman"/>
              </a:rPr>
              <a:t>: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карточки</a:t>
            </a:r>
            <a:r>
              <a:rPr sz="1400" i="1" spc="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</a:t>
            </a:r>
            <a:r>
              <a:rPr sz="1400" i="1" spc="6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ребусом,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карточки</a:t>
            </a:r>
            <a:r>
              <a:rPr sz="1400" i="1" spc="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</a:t>
            </a:r>
            <a:r>
              <a:rPr sz="1400" i="1" spc="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заданиями,</a:t>
            </a:r>
            <a:r>
              <a:rPr sz="1400" i="1" spc="8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ручки, </a:t>
            </a:r>
            <a:r>
              <a:rPr sz="1400" i="1" dirty="0">
                <a:latin typeface="Times New Roman"/>
                <a:cs typeface="Times New Roman"/>
              </a:rPr>
              <a:t>бумага</a:t>
            </a:r>
            <a:r>
              <a:rPr sz="1400" i="1" spc="4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для</a:t>
            </a:r>
            <a:r>
              <a:rPr sz="1400" i="1" spc="409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записей,</a:t>
            </a:r>
            <a:r>
              <a:rPr sz="1400" i="1" spc="43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ключи</a:t>
            </a:r>
            <a:r>
              <a:rPr sz="1400" i="1" spc="4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–</a:t>
            </a:r>
            <a:r>
              <a:rPr sz="1400" i="1" spc="42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карточки</a:t>
            </a:r>
            <a:r>
              <a:rPr sz="1400" i="1" spc="4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</a:t>
            </a:r>
            <a:r>
              <a:rPr sz="1400" i="1" spc="42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отверстиями</a:t>
            </a:r>
            <a:r>
              <a:rPr sz="1400" i="1" spc="43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(сделать</a:t>
            </a:r>
            <a:r>
              <a:rPr sz="1400" i="1" spc="409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их</a:t>
            </a:r>
            <a:r>
              <a:rPr sz="1400" i="1" spc="42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просто: </a:t>
            </a:r>
            <a:r>
              <a:rPr sz="1400" i="1" dirty="0">
                <a:latin typeface="Times New Roman"/>
                <a:cs typeface="Times New Roman"/>
              </a:rPr>
              <a:t>открываем</a:t>
            </a:r>
            <a:r>
              <a:rPr sz="1400" i="1" spc="4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нужную</a:t>
            </a:r>
            <a:r>
              <a:rPr sz="1400" i="1" spc="4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</a:t>
            </a:r>
            <a:r>
              <a:rPr sz="1400" i="1" spc="4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заданию</a:t>
            </a:r>
            <a:r>
              <a:rPr sz="1400" i="1" spc="4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статью,</a:t>
            </a:r>
            <a:r>
              <a:rPr sz="1400" i="1" spc="4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прикладываем</a:t>
            </a:r>
            <a:r>
              <a:rPr sz="1400" i="1" spc="43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</a:t>
            </a:r>
            <a:r>
              <a:rPr sz="1400" i="1" spc="4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монитору</a:t>
            </a:r>
            <a:r>
              <a:rPr sz="1400" i="1" spc="434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кальку,</a:t>
            </a:r>
            <a:endParaRPr sz="1400">
              <a:latin typeface="Times New Roman"/>
              <a:cs typeface="Times New Roman"/>
            </a:endParaRPr>
          </a:p>
          <a:p>
            <a:pPr marL="12700" marR="8255" algn="just">
              <a:lnSpc>
                <a:spcPct val="143600"/>
              </a:lnSpc>
              <a:spcBef>
                <a:spcPts val="10"/>
              </a:spcBef>
            </a:pPr>
            <a:r>
              <a:rPr sz="1400" i="1" dirty="0">
                <a:latin typeface="Times New Roman"/>
                <a:cs typeface="Times New Roman"/>
              </a:rPr>
              <a:t>обводим</a:t>
            </a:r>
            <a:r>
              <a:rPr sz="1400" i="1" spc="3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нужные</a:t>
            </a:r>
            <a:r>
              <a:rPr sz="1400" i="1" spc="28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буквы,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вырезаем</a:t>
            </a:r>
            <a:r>
              <a:rPr sz="1400" i="1" spc="29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отверстия</a:t>
            </a:r>
            <a:r>
              <a:rPr sz="1400" i="1" spc="30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переносим</a:t>
            </a:r>
            <a:r>
              <a:rPr sz="1400" i="1" spc="29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их</a:t>
            </a:r>
            <a:r>
              <a:rPr sz="1400" i="1" spc="3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карточку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spc="-25" dirty="0">
                <a:latin typeface="Times New Roman"/>
                <a:cs typeface="Times New Roman"/>
              </a:rPr>
              <a:t>из </a:t>
            </a:r>
            <a:r>
              <a:rPr sz="1400" i="1" spc="-10" dirty="0">
                <a:latin typeface="Times New Roman"/>
                <a:cs typeface="Times New Roman"/>
              </a:rPr>
              <a:t>картона.</a:t>
            </a:r>
            <a:endParaRPr sz="1400">
              <a:latin typeface="Times New Roman"/>
              <a:cs typeface="Times New Roman"/>
            </a:endParaRPr>
          </a:p>
          <a:p>
            <a:pPr marL="12700" marR="5715" indent="228600" algn="just">
              <a:lnSpc>
                <a:spcPct val="143900"/>
              </a:lnSpc>
              <a:spcBef>
                <a:spcPts val="1580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</a:t>
            </a:r>
            <a:r>
              <a:rPr sz="1400" i="1" dirty="0">
                <a:latin typeface="Times New Roman"/>
                <a:cs typeface="Times New Roman"/>
              </a:rPr>
              <a:t>:</a:t>
            </a:r>
            <a:r>
              <a:rPr sz="1400" i="1" spc="229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Здравствуйте,</a:t>
            </a:r>
            <a:r>
              <a:rPr sz="1400" spc="229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ребята!</a:t>
            </a:r>
            <a:r>
              <a:rPr sz="1400" spc="229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Сегодня</a:t>
            </a:r>
            <a:r>
              <a:rPr sz="1400" spc="23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мы</a:t>
            </a:r>
            <a:r>
              <a:rPr sz="1400" spc="229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познакомимся</a:t>
            </a:r>
            <a:r>
              <a:rPr sz="1400" spc="229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240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детской </a:t>
            </a:r>
            <a:r>
              <a:rPr sz="1400" dirty="0">
                <a:latin typeface="Times New Roman"/>
                <a:cs typeface="Times New Roman"/>
              </a:rPr>
              <a:t>электронной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библиотекой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(НЭБ.Дети).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Ребята</a:t>
            </a:r>
            <a:r>
              <a:rPr sz="1400" i="1" dirty="0">
                <a:latin typeface="Times New Roman"/>
                <a:cs typeface="Times New Roman"/>
              </a:rPr>
              <a:t>,</a:t>
            </a:r>
            <a:r>
              <a:rPr sz="1400" i="1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вы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знаете,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такое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электронная библиотека?</a:t>
            </a:r>
            <a:endParaRPr sz="1400">
              <a:latin typeface="Times New Roman"/>
              <a:cs typeface="Times New Roman"/>
            </a:endParaRPr>
          </a:p>
          <a:p>
            <a:pPr marL="241300" algn="just">
              <a:lnSpc>
                <a:spcPct val="100000"/>
              </a:lnSpc>
              <a:spcBef>
                <a:spcPts val="735"/>
              </a:spcBef>
            </a:pPr>
            <a:r>
              <a:rPr sz="1400" i="1" dirty="0">
                <a:latin typeface="Times New Roman"/>
                <a:cs typeface="Times New Roman"/>
              </a:rPr>
              <a:t>(Ответы</a:t>
            </a:r>
            <a:r>
              <a:rPr sz="1400" i="1" spc="-7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детей).</a:t>
            </a:r>
            <a:endParaRPr sz="1400">
              <a:latin typeface="Times New Roman"/>
              <a:cs typeface="Times New Roman"/>
            </a:endParaRPr>
          </a:p>
          <a:p>
            <a:pPr marL="12700" indent="228600" algn="just">
              <a:lnSpc>
                <a:spcPct val="100000"/>
              </a:lnSpc>
              <a:spcBef>
                <a:spcPts val="730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</a:t>
            </a:r>
            <a:r>
              <a:rPr sz="1400" i="1" dirty="0">
                <a:latin typeface="Times New Roman"/>
                <a:cs typeface="Times New Roman"/>
              </a:rPr>
              <a:t>:</a:t>
            </a:r>
            <a:r>
              <a:rPr sz="1400" i="1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Электронная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библиотека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это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огромное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хранилище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книг,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журналов</a:t>
            </a:r>
            <a:endParaRPr sz="1400">
              <a:latin typeface="Times New Roman"/>
              <a:cs typeface="Times New Roman"/>
            </a:endParaRPr>
          </a:p>
          <a:p>
            <a:pPr marL="12700" marR="8890" algn="just">
              <a:lnSpc>
                <a:spcPct val="143600"/>
              </a:lnSpc>
              <a:spcBef>
                <a:spcPts val="10"/>
              </a:spcBef>
            </a:pP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других</a:t>
            </a:r>
            <a:r>
              <a:rPr sz="1400" spc="8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документов,</a:t>
            </a:r>
            <a:r>
              <a:rPr sz="1400" spc="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которые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хранятся</a:t>
            </a:r>
            <a:r>
              <a:rPr sz="1400" spc="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на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компьютерах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доступны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через </a:t>
            </a:r>
            <a:r>
              <a:rPr sz="1400" dirty="0">
                <a:latin typeface="Times New Roman"/>
                <a:cs typeface="Times New Roman"/>
              </a:rPr>
              <a:t>Интернет.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как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попадают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такое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электронное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хранилище?</a:t>
            </a:r>
            <a:endParaRPr sz="1400">
              <a:latin typeface="Times New Roman"/>
              <a:cs typeface="Times New Roman"/>
            </a:endParaRPr>
          </a:p>
          <a:p>
            <a:pPr marL="241300" algn="just">
              <a:lnSpc>
                <a:spcPct val="100000"/>
              </a:lnSpc>
              <a:spcBef>
                <a:spcPts val="735"/>
              </a:spcBef>
            </a:pPr>
            <a:r>
              <a:rPr sz="1400" i="1" dirty="0">
                <a:latin typeface="Times New Roman"/>
                <a:cs typeface="Times New Roman"/>
              </a:rPr>
              <a:t>(Ответы</a:t>
            </a:r>
            <a:r>
              <a:rPr sz="1400" i="1" spc="-7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детей).</a:t>
            </a:r>
            <a:endParaRPr sz="1400">
              <a:latin typeface="Times New Roman"/>
              <a:cs typeface="Times New Roman"/>
            </a:endParaRPr>
          </a:p>
          <a:p>
            <a:pPr marL="12700" indent="228600" algn="just">
              <a:lnSpc>
                <a:spcPct val="100000"/>
              </a:lnSpc>
              <a:spcBef>
                <a:spcPts val="730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Ведущий:</a:t>
            </a:r>
            <a:r>
              <a:rPr sz="1400" b="1" i="1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Правильно,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переводят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электронный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вид.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Это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означает,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что</a:t>
            </a:r>
            <a:endParaRPr sz="1400">
              <a:latin typeface="Times New Roman"/>
              <a:cs typeface="Times New Roman"/>
            </a:endParaRPr>
          </a:p>
          <a:p>
            <a:pPr marL="12700" marR="6985" algn="just">
              <a:lnSpc>
                <a:spcPct val="143600"/>
              </a:lnSpc>
              <a:spcBef>
                <a:spcPts val="15"/>
              </a:spcBef>
            </a:pPr>
            <a:r>
              <a:rPr sz="1400" dirty="0">
                <a:latin typeface="Times New Roman"/>
                <a:cs typeface="Times New Roman"/>
              </a:rPr>
              <a:t>текст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был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отсканирован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преобразован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цифровой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формат.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Затем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эту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книгу </a:t>
            </a:r>
            <a:r>
              <a:rPr sz="1400" dirty="0">
                <a:latin typeface="Times New Roman"/>
                <a:cs typeface="Times New Roman"/>
              </a:rPr>
              <a:t>можно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читать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компьютере,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планшете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или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телефоне.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Такие</a:t>
            </a:r>
            <a:r>
              <a:rPr sz="1400" spc="1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19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журналы </a:t>
            </a:r>
            <a:r>
              <a:rPr sz="1400" dirty="0">
                <a:latin typeface="Times New Roman"/>
                <a:cs typeface="Times New Roman"/>
              </a:rPr>
              <a:t>называются</a:t>
            </a:r>
            <a:r>
              <a:rPr sz="1400" spc="11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«оцифрованные».</a:t>
            </a:r>
            <a:r>
              <a:rPr sz="1400" spc="12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Оцифровка</a:t>
            </a:r>
            <a:r>
              <a:rPr sz="1400" spc="11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книг</a:t>
            </a:r>
            <a:r>
              <a:rPr sz="1400" spc="11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позволяет</a:t>
            </a:r>
            <a:r>
              <a:rPr sz="1400" spc="114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сохранить</a:t>
            </a:r>
            <a:r>
              <a:rPr sz="1400" spc="12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их</a:t>
            </a:r>
            <a:r>
              <a:rPr sz="1400" spc="110" dirty="0">
                <a:latin typeface="Times New Roman"/>
                <a:cs typeface="Times New Roman"/>
              </a:rPr>
              <a:t>  </a:t>
            </a:r>
            <a:r>
              <a:rPr sz="1400" spc="-25" dirty="0">
                <a:latin typeface="Times New Roman"/>
                <a:cs typeface="Times New Roman"/>
              </a:rPr>
              <a:t>для </a:t>
            </a:r>
            <a:r>
              <a:rPr sz="1400" dirty="0">
                <a:latin typeface="Times New Roman"/>
                <a:cs typeface="Times New Roman"/>
              </a:rPr>
              <a:t>будущих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поколений,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также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обеспечить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пользователям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доступ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</a:t>
            </a:r>
            <a:r>
              <a:rPr sz="1400" spc="3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электронной </a:t>
            </a:r>
            <a:r>
              <a:rPr sz="1400" dirty="0">
                <a:latin typeface="Times New Roman"/>
                <a:cs typeface="Times New Roman"/>
              </a:rPr>
              <a:t>книге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любое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время.</a:t>
            </a:r>
            <a:endParaRPr sz="1400">
              <a:latin typeface="Times New Roman"/>
              <a:cs typeface="Times New Roman"/>
            </a:endParaRPr>
          </a:p>
          <a:p>
            <a:pPr marL="12700" marR="5715" indent="228600" algn="just">
              <a:lnSpc>
                <a:spcPct val="143700"/>
              </a:lnSpc>
              <a:spcBef>
                <a:spcPts val="10"/>
              </a:spcBef>
            </a:pP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3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2012</a:t>
            </a:r>
            <a:r>
              <a:rPr sz="1400" spc="3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году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была</a:t>
            </a:r>
            <a:r>
              <a:rPr sz="1400" spc="3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создана</a:t>
            </a:r>
            <a:r>
              <a:rPr sz="1400" spc="4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Национальная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электронная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детская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библиотека, </a:t>
            </a:r>
            <a:r>
              <a:rPr sz="1400" dirty="0">
                <a:latin typeface="Times New Roman"/>
                <a:cs typeface="Times New Roman"/>
              </a:rPr>
              <a:t>сокращенно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НЭДБ.</a:t>
            </a:r>
            <a:r>
              <a:rPr sz="1400" spc="3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2024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году</a:t>
            </a:r>
            <a:r>
              <a:rPr sz="1400" spc="3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переименована</a:t>
            </a:r>
            <a:r>
              <a:rPr sz="1400" spc="3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3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НЭБ.Дети.</a:t>
            </a:r>
            <a:r>
              <a:rPr sz="1400" spc="3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Эта</a:t>
            </a:r>
            <a:r>
              <a:rPr sz="1400" spc="3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библиотека </a:t>
            </a:r>
            <a:r>
              <a:rPr sz="1400" dirty="0">
                <a:latin typeface="Times New Roman"/>
                <a:cs typeface="Times New Roman"/>
              </a:rPr>
              <a:t>особенная,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потому</a:t>
            </a:r>
            <a:r>
              <a:rPr sz="1400" spc="2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</a:t>
            </a:r>
            <a:r>
              <a:rPr sz="1400" spc="2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ней</a:t>
            </a:r>
            <a:r>
              <a:rPr sz="1400" spc="2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собраны</a:t>
            </a:r>
            <a:r>
              <a:rPr sz="1400" spc="2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старинные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редкие</a:t>
            </a:r>
            <a:r>
              <a:rPr sz="1400" spc="2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журналы</a:t>
            </a:r>
            <a:r>
              <a:rPr sz="1400" spc="24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для </a:t>
            </a:r>
            <a:r>
              <a:rPr sz="1400" dirty="0">
                <a:latin typeface="Times New Roman"/>
                <a:cs typeface="Times New Roman"/>
              </a:rPr>
              <a:t>детского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чтения.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Можно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увидеть,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как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выглядели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самые</a:t>
            </a:r>
            <a:r>
              <a:rPr sz="1400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первые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издания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любимых </a:t>
            </a:r>
            <a:r>
              <a:rPr sz="1400" dirty="0">
                <a:latin typeface="Times New Roman"/>
                <a:cs typeface="Times New Roman"/>
              </a:rPr>
              <a:t>детских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книг,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читать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книги,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изданные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начале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прошлого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века,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листать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журналы, </a:t>
            </a:r>
            <a:r>
              <a:rPr sz="1400" dirty="0">
                <a:latin typeface="Times New Roman"/>
                <a:cs typeface="Times New Roman"/>
              </a:rPr>
              <a:t>которыми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зачитывались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ваши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бабушки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дедушки.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627" y="419201"/>
            <a:ext cx="6329045" cy="70192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8600" algn="just">
              <a:lnSpc>
                <a:spcPct val="143700"/>
              </a:lnSpc>
              <a:spcBef>
                <a:spcPts val="95"/>
              </a:spcBef>
            </a:pP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еще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2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детской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электронной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библиотеке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есть</a:t>
            </a:r>
            <a:r>
              <a:rPr sz="1400" spc="2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диафильмы.</a:t>
            </a:r>
            <a:r>
              <a:rPr sz="1400" spc="2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Диафильм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24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это </a:t>
            </a:r>
            <a:r>
              <a:rPr sz="1400" dirty="0">
                <a:latin typeface="Times New Roman"/>
                <a:cs typeface="Times New Roman"/>
              </a:rPr>
              <a:t>плёнка,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которой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размещены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последовательно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кадры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какой-нибудь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сказки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или </a:t>
            </a:r>
            <a:r>
              <a:rPr sz="1400" dirty="0">
                <a:latin typeface="Times New Roman"/>
                <a:cs typeface="Times New Roman"/>
              </a:rPr>
              <a:t>рассказа.</a:t>
            </a:r>
            <a:r>
              <a:rPr sz="1400" spc="32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Под</a:t>
            </a:r>
            <a:r>
              <a:rPr sz="1400" spc="33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каждым</a:t>
            </a:r>
            <a:r>
              <a:rPr sz="1400" spc="33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кадром</a:t>
            </a:r>
            <a:r>
              <a:rPr sz="1400" spc="32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обычно</a:t>
            </a:r>
            <a:r>
              <a:rPr sz="1400" spc="32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находится</a:t>
            </a:r>
            <a:r>
              <a:rPr sz="1400" spc="32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текст</a:t>
            </a:r>
            <a:r>
              <a:rPr sz="1400" spc="32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</a:t>
            </a:r>
            <a:r>
              <a:rPr sz="1400" spc="33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нему.</a:t>
            </a:r>
            <a:r>
              <a:rPr sz="1400" spc="330" dirty="0">
                <a:latin typeface="Times New Roman"/>
                <a:cs typeface="Times New Roman"/>
              </a:rPr>
              <a:t>  </a:t>
            </a:r>
            <a:r>
              <a:rPr sz="1400" spc="-20" dirty="0">
                <a:latin typeface="Times New Roman"/>
                <a:cs typeface="Times New Roman"/>
              </a:rPr>
              <a:t>Так, </a:t>
            </a:r>
            <a:r>
              <a:rPr sz="1400" dirty="0">
                <a:latin typeface="Times New Roman"/>
                <a:cs typeface="Times New Roman"/>
              </a:rPr>
              <a:t>последовательно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переходя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от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картинки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картинке,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зрители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смотрят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читают </a:t>
            </a:r>
            <a:r>
              <a:rPr sz="1400" dirty="0">
                <a:latin typeface="Times New Roman"/>
                <a:cs typeface="Times New Roman"/>
              </a:rPr>
              <a:t>сказку.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Позже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появились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диафильмы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без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текста,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со</a:t>
            </a:r>
            <a:r>
              <a:rPr sz="1400" spc="22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звуковым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сопровождением. </a:t>
            </a:r>
            <a:r>
              <a:rPr sz="1400" dirty="0">
                <a:latin typeface="Times New Roman"/>
                <a:cs typeface="Times New Roman"/>
              </a:rPr>
              <a:t>Диафильмы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были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популярны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те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времена,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когда</a:t>
            </a:r>
            <a:r>
              <a:rPr sz="1400" spc="2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еще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</a:t>
            </a:r>
            <a:r>
              <a:rPr sz="1400" spc="2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было</a:t>
            </a:r>
            <a:r>
              <a:rPr sz="1400" spc="2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компьютеров,</a:t>
            </a:r>
            <a:r>
              <a:rPr sz="1400" spc="225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а </a:t>
            </a:r>
            <a:r>
              <a:rPr sz="1400" dirty="0">
                <a:latin typeface="Times New Roman"/>
                <a:cs typeface="Times New Roman"/>
              </a:rPr>
              <a:t>мультики</a:t>
            </a:r>
            <a:r>
              <a:rPr sz="1400" spc="45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можно</a:t>
            </a:r>
            <a:r>
              <a:rPr sz="1400" spc="4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было</a:t>
            </a:r>
            <a:r>
              <a:rPr sz="1400" spc="45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смотреть,</a:t>
            </a:r>
            <a:r>
              <a:rPr sz="1400" spc="45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только</a:t>
            </a:r>
            <a:r>
              <a:rPr sz="1400" spc="45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если</a:t>
            </a:r>
            <a:r>
              <a:rPr sz="1400" spc="4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их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показывали</a:t>
            </a:r>
            <a:r>
              <a:rPr sz="1400" spc="4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75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телевизору. </a:t>
            </a:r>
            <a:r>
              <a:rPr sz="1400" dirty="0">
                <a:latin typeface="Times New Roman"/>
                <a:cs typeface="Times New Roman"/>
              </a:rPr>
              <a:t>Диафильмы</a:t>
            </a:r>
            <a:r>
              <a:rPr sz="1400" spc="3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смотрели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3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помощью</a:t>
            </a:r>
            <a:r>
              <a:rPr sz="1400" spc="3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специальных</a:t>
            </a:r>
            <a:r>
              <a:rPr sz="1400" spc="3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аппаратов</a:t>
            </a:r>
            <a:r>
              <a:rPr sz="1400" spc="3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3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диапроекторов,</a:t>
            </a:r>
            <a:r>
              <a:rPr sz="1400" spc="325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в </a:t>
            </a:r>
            <a:r>
              <a:rPr sz="1400" dirty="0">
                <a:latin typeface="Times New Roman"/>
                <a:cs typeface="Times New Roman"/>
              </a:rPr>
              <a:t>затемненной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комнате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белой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стеной,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которую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проецировалось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изображение.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А </a:t>
            </a:r>
            <a:r>
              <a:rPr sz="1400" dirty="0">
                <a:latin typeface="Times New Roman"/>
                <a:cs typeface="Times New Roman"/>
              </a:rPr>
              <a:t>сейчас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помощью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детской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электронной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библиотеки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посмотреть диафильм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можно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любой</a:t>
            </a:r>
            <a:r>
              <a:rPr sz="1400" spc="-10" dirty="0">
                <a:latin typeface="Times New Roman"/>
                <a:cs typeface="Times New Roman"/>
              </a:rPr>
              <a:t> момент!</a:t>
            </a:r>
            <a:endParaRPr sz="1400">
              <a:latin typeface="Times New Roman"/>
              <a:cs typeface="Times New Roman"/>
            </a:endParaRPr>
          </a:p>
          <a:p>
            <a:pPr marL="12700" marR="5080" indent="228600" algn="just">
              <a:lnSpc>
                <a:spcPct val="143600"/>
              </a:lnSpc>
            </a:pPr>
            <a:r>
              <a:rPr sz="1400" i="1" dirty="0">
                <a:latin typeface="Times New Roman"/>
                <a:cs typeface="Times New Roman"/>
              </a:rPr>
              <a:t>(Ведущий</a:t>
            </a:r>
            <a:r>
              <a:rPr sz="1400" i="1" spc="11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показывает</a:t>
            </a:r>
            <a:r>
              <a:rPr sz="1400" i="1" spc="10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</a:t>
            </a:r>
            <a:r>
              <a:rPr sz="1400" i="1" spc="1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экране</a:t>
            </a:r>
            <a:r>
              <a:rPr sz="1400" i="1" spc="1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основные</a:t>
            </a:r>
            <a:r>
              <a:rPr sz="1400" i="1" spc="1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разделы</a:t>
            </a:r>
            <a:r>
              <a:rPr sz="1400" i="1" spc="1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НЭБ.Дети,</a:t>
            </a:r>
            <a:r>
              <a:rPr sz="1400" i="1" spc="11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рассказывает, </a:t>
            </a:r>
            <a:r>
              <a:rPr sz="1400" i="1" dirty="0">
                <a:latin typeface="Times New Roman"/>
                <a:cs typeface="Times New Roman"/>
              </a:rPr>
              <a:t>как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осуществлять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разные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виды</a:t>
            </a:r>
            <a:r>
              <a:rPr sz="1400" i="1" spc="-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поиска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запросам внутри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этих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разделов).</a:t>
            </a:r>
            <a:endParaRPr sz="1400">
              <a:latin typeface="Times New Roman"/>
              <a:cs typeface="Times New Roman"/>
            </a:endParaRPr>
          </a:p>
          <a:p>
            <a:pPr marL="12700" marR="5080" indent="228600" algn="just">
              <a:lnSpc>
                <a:spcPct val="143700"/>
              </a:lnSpc>
              <a:spcBef>
                <a:spcPts val="10"/>
              </a:spcBef>
            </a:pPr>
            <a:r>
              <a:rPr sz="1400" b="1" i="1" spc="-10" dirty="0">
                <a:latin typeface="Times New Roman"/>
                <a:cs typeface="Times New Roman"/>
              </a:rPr>
              <a:t>Ведущий:</a:t>
            </a:r>
            <a:r>
              <a:rPr sz="1400" b="1" i="1" spc="10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Электронная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коллекция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</a:t>
            </a:r>
            <a:r>
              <a:rPr sz="1400" spc="-5" dirty="0">
                <a:latin typeface="Times New Roman"/>
                <a:cs typeface="Times New Roman"/>
              </a:rPr>
              <a:t>ЭБ.Дет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постепенно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пополняется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самыми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интересными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произведениями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для</a:t>
            </a:r>
            <a:r>
              <a:rPr sz="1400" spc="-7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детей.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пользоваться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</a:t>
            </a:r>
            <a:r>
              <a:rPr sz="1400" spc="-20" dirty="0">
                <a:latin typeface="Times New Roman"/>
                <a:cs typeface="Times New Roman"/>
              </a:rPr>
              <a:t>т</a:t>
            </a:r>
            <a:r>
              <a:rPr sz="1400" dirty="0">
                <a:latin typeface="Times New Roman"/>
                <a:cs typeface="Times New Roman"/>
              </a:rPr>
              <a:t>ой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детской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электронной</a:t>
            </a:r>
            <a:r>
              <a:rPr sz="1400" dirty="0">
                <a:latin typeface="Times New Roman"/>
                <a:cs typeface="Times New Roman"/>
              </a:rPr>
              <a:t> б</a:t>
            </a:r>
            <a:r>
              <a:rPr sz="1400" spc="-10" dirty="0">
                <a:latin typeface="Times New Roman"/>
                <a:cs typeface="Times New Roman"/>
              </a:rPr>
              <a:t>и</a:t>
            </a:r>
            <a:r>
              <a:rPr sz="1400" dirty="0">
                <a:latin typeface="Times New Roman"/>
                <a:cs typeface="Times New Roman"/>
              </a:rPr>
              <a:t>б</a:t>
            </a:r>
            <a:r>
              <a:rPr sz="1400" spc="-5" dirty="0">
                <a:latin typeface="Times New Roman"/>
                <a:cs typeface="Times New Roman"/>
              </a:rPr>
              <a:t>л</a:t>
            </a:r>
            <a:r>
              <a:rPr sz="1400" spc="-10" dirty="0">
                <a:latin typeface="Times New Roman"/>
                <a:cs typeface="Times New Roman"/>
              </a:rPr>
              <a:t>и</a:t>
            </a:r>
            <a:r>
              <a:rPr sz="1400" dirty="0">
                <a:latin typeface="Times New Roman"/>
                <a:cs typeface="Times New Roman"/>
              </a:rPr>
              <a:t>оте</a:t>
            </a:r>
            <a:r>
              <a:rPr sz="1400" spc="-15" dirty="0">
                <a:latin typeface="Times New Roman"/>
                <a:cs typeface="Times New Roman"/>
              </a:rPr>
              <a:t>к</a:t>
            </a:r>
            <a:r>
              <a:rPr sz="1400" spc="-10" dirty="0">
                <a:latin typeface="Times New Roman"/>
                <a:cs typeface="Times New Roman"/>
              </a:rPr>
              <a:t>о</a:t>
            </a:r>
            <a:r>
              <a:rPr sz="1400" dirty="0">
                <a:latin typeface="Times New Roman"/>
                <a:cs typeface="Times New Roman"/>
              </a:rPr>
              <a:t>й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о</a:t>
            </a:r>
            <a:r>
              <a:rPr sz="1400" spc="-5" dirty="0">
                <a:latin typeface="Times New Roman"/>
                <a:cs typeface="Times New Roman"/>
              </a:rPr>
              <a:t>че</a:t>
            </a:r>
            <a:r>
              <a:rPr sz="1400" spc="5" dirty="0">
                <a:latin typeface="Times New Roman"/>
                <a:cs typeface="Times New Roman"/>
              </a:rPr>
              <a:t>н</a:t>
            </a:r>
            <a:r>
              <a:rPr sz="1400" dirty="0">
                <a:latin typeface="Times New Roman"/>
                <a:cs typeface="Times New Roman"/>
              </a:rPr>
              <a:t>ь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просто.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(Ведущий</a:t>
            </a:r>
            <a:r>
              <a:rPr sz="1400" i="1" spc="6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предлагает</a:t>
            </a:r>
            <a:r>
              <a:rPr sz="1400" i="1" spc="6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детям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spc="-5" dirty="0">
                <a:latin typeface="Times New Roman"/>
                <a:cs typeface="Times New Roman"/>
              </a:rPr>
              <a:t>разделиться</a:t>
            </a:r>
            <a:r>
              <a:rPr sz="1400" i="1" spc="65" dirty="0">
                <a:latin typeface="Times New Roman"/>
                <a:cs typeface="Times New Roman"/>
              </a:rPr>
              <a:t> </a:t>
            </a:r>
            <a:r>
              <a:rPr sz="1400" i="1" spc="-15" dirty="0">
                <a:latin typeface="Times New Roman"/>
                <a:cs typeface="Times New Roman"/>
              </a:rPr>
              <a:t>на</a:t>
            </a:r>
            <a:r>
              <a:rPr sz="1400" i="1" spc="7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команды </a:t>
            </a:r>
            <a:r>
              <a:rPr sz="1400" i="1" dirty="0">
                <a:latin typeface="Times New Roman"/>
                <a:cs typeface="Times New Roman"/>
              </a:rPr>
              <a:t>и</a:t>
            </a:r>
            <a:r>
              <a:rPr sz="1400" i="1" spc="-8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выполнить</a:t>
            </a:r>
            <a:r>
              <a:rPr sz="1400" i="1" spc="-9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задания.</a:t>
            </a:r>
            <a:r>
              <a:rPr sz="1400" i="1" spc="-8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Команды</a:t>
            </a:r>
            <a:r>
              <a:rPr sz="1400" i="1" spc="-9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должны</a:t>
            </a:r>
            <a:r>
              <a:rPr sz="1400" i="1" spc="-100" dirty="0">
                <a:latin typeface="Times New Roman"/>
                <a:cs typeface="Times New Roman"/>
              </a:rPr>
              <a:t> </a:t>
            </a:r>
            <a:r>
              <a:rPr sz="1400" i="1" spc="-5" dirty="0">
                <a:latin typeface="Times New Roman"/>
                <a:cs typeface="Times New Roman"/>
              </a:rPr>
              <a:t>бы</a:t>
            </a:r>
            <a:r>
              <a:rPr sz="1400" i="1" spc="-10" dirty="0">
                <a:latin typeface="Times New Roman"/>
                <a:cs typeface="Times New Roman"/>
              </a:rPr>
              <a:t>т</a:t>
            </a:r>
            <a:r>
              <a:rPr sz="1400" i="1" dirty="0">
                <a:latin typeface="Times New Roman"/>
                <a:cs typeface="Times New Roman"/>
              </a:rPr>
              <a:t>ь</a:t>
            </a:r>
            <a:r>
              <a:rPr sz="1400" i="1" spc="-90" dirty="0">
                <a:latin typeface="Times New Roman"/>
                <a:cs typeface="Times New Roman"/>
              </a:rPr>
              <a:t> </a:t>
            </a:r>
            <a:r>
              <a:rPr sz="1400" i="1" spc="-5" dirty="0">
                <a:latin typeface="Times New Roman"/>
                <a:cs typeface="Times New Roman"/>
              </a:rPr>
              <a:t>небольшими</a:t>
            </a:r>
            <a:r>
              <a:rPr sz="1400" i="1" spc="-7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–</a:t>
            </a:r>
            <a:r>
              <a:rPr sz="1400" i="1" spc="-9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до</a:t>
            </a:r>
            <a:r>
              <a:rPr sz="1400" i="1" spc="-8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5</a:t>
            </a:r>
            <a:r>
              <a:rPr sz="1400" i="1" spc="-85" dirty="0">
                <a:latin typeface="Times New Roman"/>
                <a:cs typeface="Times New Roman"/>
              </a:rPr>
              <a:t> </a:t>
            </a:r>
            <a:r>
              <a:rPr sz="1400" i="1" spc="-5" dirty="0">
                <a:latin typeface="Times New Roman"/>
                <a:cs typeface="Times New Roman"/>
              </a:rPr>
              <a:t>человек</a:t>
            </a:r>
            <a:r>
              <a:rPr sz="1400" i="1" spc="-5">
                <a:latin typeface="Times New Roman"/>
                <a:cs typeface="Times New Roman"/>
              </a:rPr>
              <a:t>.</a:t>
            </a:r>
            <a:r>
              <a:rPr sz="1400" i="1" spc="-80">
                <a:latin typeface="Times New Roman"/>
                <a:cs typeface="Times New Roman"/>
              </a:rPr>
              <a:t> </a:t>
            </a:r>
            <a:r>
              <a:rPr sz="1400" i="1" spc="-5" smtClean="0">
                <a:latin typeface="Times New Roman"/>
                <a:cs typeface="Times New Roman"/>
              </a:rPr>
              <a:t>Задания </a:t>
            </a:r>
            <a:r>
              <a:rPr sz="1400" i="1" spc="-10" dirty="0">
                <a:latin typeface="Times New Roman"/>
                <a:cs typeface="Times New Roman"/>
              </a:rPr>
              <a:t>даются</a:t>
            </a:r>
            <a:r>
              <a:rPr sz="1400" i="1" spc="-5" dirty="0">
                <a:latin typeface="Times New Roman"/>
                <a:cs typeface="Times New Roman"/>
              </a:rPr>
              <a:t> и</a:t>
            </a:r>
            <a:r>
              <a:rPr sz="1400" i="1" dirty="0">
                <a:latin typeface="Times New Roman"/>
                <a:cs typeface="Times New Roman"/>
              </a:rPr>
              <a:t>м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spc="-5" dirty="0">
                <a:latin typeface="Times New Roman"/>
                <a:cs typeface="Times New Roman"/>
              </a:rPr>
              <a:t>поэтапно).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55"/>
              </a:spcBef>
            </a:pPr>
            <a:endParaRPr sz="1400">
              <a:latin typeface="Times New Roman"/>
              <a:cs typeface="Times New Roman"/>
            </a:endParaRPr>
          </a:p>
          <a:p>
            <a:pPr marL="358140" algn="ctr">
              <a:lnSpc>
                <a:spcPct val="100000"/>
              </a:lnSpc>
              <a:spcBef>
                <a:spcPts val="5"/>
              </a:spcBef>
            </a:pPr>
            <a:r>
              <a:rPr sz="1400" b="1" smtClean="0">
                <a:latin typeface="Times New Roman"/>
                <a:cs typeface="Times New Roman"/>
              </a:rPr>
              <a:t>Задания</a:t>
            </a:r>
            <a:endParaRPr sz="1400">
              <a:latin typeface="Times New Roman"/>
              <a:cs typeface="Times New Roman"/>
            </a:endParaRPr>
          </a:p>
          <a:p>
            <a:pPr marL="12700" marR="5080" indent="228600" algn="just">
              <a:lnSpc>
                <a:spcPct val="143600"/>
              </a:lnSpc>
              <a:spcBef>
                <a:spcPts val="1270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</a:t>
            </a:r>
            <a:r>
              <a:rPr sz="1400" i="1" dirty="0">
                <a:latin typeface="Times New Roman"/>
                <a:cs typeface="Times New Roman"/>
              </a:rPr>
              <a:t>:</a:t>
            </a:r>
            <a:r>
              <a:rPr sz="1400" i="1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Итак,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задание</a:t>
            </a:r>
            <a:r>
              <a:rPr sz="1400" b="1" spc="114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№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1.</a:t>
            </a:r>
            <a:r>
              <a:rPr sz="1400" b="1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Вам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необходимо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разгадать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ребус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помощью </a:t>
            </a:r>
            <a:r>
              <a:rPr sz="1400" dirty="0">
                <a:latin typeface="Times New Roman"/>
                <a:cs typeface="Times New Roman"/>
              </a:rPr>
              <a:t>получившегося</a:t>
            </a:r>
            <a:r>
              <a:rPr sz="1400" spc="26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слова</a:t>
            </a:r>
            <a:r>
              <a:rPr sz="1400" spc="26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найти</a:t>
            </a:r>
            <a:r>
              <a:rPr sz="1400" spc="27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265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электронной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27" y="7404100"/>
            <a:ext cx="3746500" cy="1557734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830"/>
              </a:spcBef>
            </a:pPr>
            <a:r>
              <a:rPr sz="1400" dirty="0">
                <a:latin typeface="Times New Roman"/>
                <a:cs typeface="Times New Roman"/>
              </a:rPr>
              <a:t>библиотеке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название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газеты.</a:t>
            </a: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730"/>
              </a:spcBef>
            </a:pPr>
            <a:r>
              <a:rPr sz="1400" i="1" dirty="0">
                <a:latin typeface="Times New Roman"/>
                <a:cs typeface="Times New Roman"/>
              </a:rPr>
              <a:t>Правильный</a:t>
            </a:r>
            <a:r>
              <a:rPr sz="1400" i="1" spc="2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промежуточный</a:t>
            </a:r>
            <a:r>
              <a:rPr sz="1400" i="1" spc="2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ответ</a:t>
            </a:r>
            <a:r>
              <a:rPr sz="1400" i="1" spc="2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</a:t>
            </a:r>
            <a:r>
              <a:rPr sz="1400" i="1" spc="24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ребус:</a:t>
            </a:r>
            <a:endParaRPr sz="1400">
              <a:latin typeface="Times New Roman"/>
              <a:cs typeface="Times New Roman"/>
            </a:endParaRPr>
          </a:p>
          <a:p>
            <a:pPr marL="12700" marR="5715" algn="just">
              <a:lnSpc>
                <a:spcPct val="143600"/>
              </a:lnSpc>
              <a:spcBef>
                <a:spcPts val="15"/>
              </a:spcBef>
            </a:pPr>
            <a:r>
              <a:rPr sz="1400" i="1" dirty="0">
                <a:latin typeface="Times New Roman"/>
                <a:cs typeface="Times New Roman"/>
              </a:rPr>
              <a:t>«Женероза».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(Сложные</a:t>
            </a:r>
            <a:r>
              <a:rPr sz="1400" i="1" spc="-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слова</a:t>
            </a:r>
            <a:r>
              <a:rPr sz="1400" i="1" spc="-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для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этого</a:t>
            </a:r>
            <a:r>
              <a:rPr sz="1400" i="1" spc="-10" dirty="0">
                <a:latin typeface="Times New Roman"/>
                <a:cs typeface="Times New Roman"/>
              </a:rPr>
              <a:t> задания </a:t>
            </a:r>
            <a:r>
              <a:rPr sz="1400" i="1" dirty="0">
                <a:latin typeface="Times New Roman"/>
                <a:cs typeface="Times New Roman"/>
              </a:rPr>
              <a:t>выбраны</a:t>
            </a:r>
            <a:r>
              <a:rPr sz="1400" i="1" spc="1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не</a:t>
            </a:r>
            <a:r>
              <a:rPr sz="1400" i="1" spc="9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случайно:</a:t>
            </a:r>
            <a:r>
              <a:rPr sz="1400" i="1" spc="1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1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результатах</a:t>
            </a:r>
            <a:r>
              <a:rPr sz="1400" i="1" spc="10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поиска</a:t>
            </a:r>
            <a:r>
              <a:rPr sz="1400" i="1" spc="110" dirty="0">
                <a:latin typeface="Times New Roman"/>
                <a:cs typeface="Times New Roman"/>
              </a:rPr>
              <a:t> </a:t>
            </a:r>
            <a:r>
              <a:rPr sz="1400" i="1" spc="-25" dirty="0">
                <a:latin typeface="Times New Roman"/>
                <a:cs typeface="Times New Roman"/>
              </a:rPr>
              <a:t>по </a:t>
            </a:r>
            <a:r>
              <a:rPr sz="1400" i="1" dirty="0">
                <a:latin typeface="Times New Roman"/>
                <a:cs typeface="Times New Roman"/>
              </a:rPr>
              <a:t>этим</a:t>
            </a:r>
            <a:r>
              <a:rPr sz="1400" i="1" spc="29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ключевым</a:t>
            </a:r>
            <a:r>
              <a:rPr sz="1400" i="1" spc="3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словам</a:t>
            </a:r>
            <a:r>
              <a:rPr sz="1400" i="1" spc="29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выходит</a:t>
            </a:r>
            <a:r>
              <a:rPr sz="1400" i="1" spc="3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только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spc="-20" dirty="0">
                <a:latin typeface="Times New Roman"/>
                <a:cs typeface="Times New Roman"/>
              </a:rPr>
              <a:t>одна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27" y="9156700"/>
            <a:ext cx="6327140" cy="6326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4300"/>
              </a:lnSpc>
              <a:spcBef>
                <a:spcPts val="95"/>
              </a:spcBef>
            </a:pPr>
            <a:r>
              <a:rPr sz="1400" i="1" dirty="0">
                <a:latin typeface="Times New Roman"/>
                <a:cs typeface="Times New Roman"/>
              </a:rPr>
              <a:t>газета).</a:t>
            </a:r>
            <a:r>
              <a:rPr sz="1400" i="1" spc="-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Затем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нужно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перейти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раздел</a:t>
            </a:r>
            <a:r>
              <a:rPr sz="1400" i="1" spc="-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«Газеты»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НЭБ.Дети,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поисковой</a:t>
            </a:r>
            <a:r>
              <a:rPr sz="1400" i="1" spc="-5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строке </a:t>
            </a:r>
            <a:r>
              <a:rPr sz="1400" i="1" dirty="0">
                <a:latin typeface="Times New Roman"/>
                <a:cs typeface="Times New Roman"/>
              </a:rPr>
              <a:t>набрать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получившееся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слово.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545329" y="7382954"/>
            <a:ext cx="2235835" cy="1722755"/>
            <a:chOff x="4545329" y="7382954"/>
            <a:chExt cx="2235835" cy="172275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1364" y="7392542"/>
              <a:ext cx="2146812" cy="117642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566538" y="7387716"/>
              <a:ext cx="2196465" cy="1279525"/>
            </a:xfrm>
            <a:custGeom>
              <a:avLst/>
              <a:gdLst/>
              <a:ahLst/>
              <a:cxnLst/>
              <a:rect l="l" t="t" r="r" b="b"/>
              <a:pathLst>
                <a:path w="2196465" h="1279525">
                  <a:moveTo>
                    <a:pt x="0" y="1279525"/>
                  </a:moveTo>
                  <a:lnTo>
                    <a:pt x="2196465" y="1279525"/>
                  </a:lnTo>
                  <a:lnTo>
                    <a:pt x="2196465" y="0"/>
                  </a:lnTo>
                  <a:lnTo>
                    <a:pt x="0" y="0"/>
                  </a:lnTo>
                  <a:lnTo>
                    <a:pt x="0" y="127952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45329" y="8657335"/>
              <a:ext cx="2235835" cy="448309"/>
            </a:xfrm>
            <a:custGeom>
              <a:avLst/>
              <a:gdLst/>
              <a:ahLst/>
              <a:cxnLst/>
              <a:rect l="l" t="t" r="r" b="b"/>
              <a:pathLst>
                <a:path w="2235834" h="448309">
                  <a:moveTo>
                    <a:pt x="2235835" y="0"/>
                  </a:moveTo>
                  <a:lnTo>
                    <a:pt x="0" y="0"/>
                  </a:lnTo>
                  <a:lnTo>
                    <a:pt x="0" y="448310"/>
                  </a:lnTo>
                  <a:lnTo>
                    <a:pt x="2235835" y="448310"/>
                  </a:lnTo>
                  <a:lnTo>
                    <a:pt x="22358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4566539" y="8657335"/>
            <a:ext cx="2196465" cy="448309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127000" rIns="0" bIns="0" rtlCol="0">
            <a:spAutoFit/>
          </a:bodyPr>
          <a:lstStyle/>
          <a:p>
            <a:pPr marL="466090">
              <a:lnSpc>
                <a:spcPct val="100000"/>
              </a:lnSpc>
              <a:spcBef>
                <a:spcPts val="1000"/>
              </a:spcBef>
            </a:pPr>
            <a:r>
              <a:rPr sz="1400" dirty="0">
                <a:latin typeface="Times New Roman"/>
                <a:cs typeface="Times New Roman"/>
              </a:rPr>
              <a:t>Задание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1: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ребус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4</a:t>
            </a:fld>
            <a:endParaRPr spc="-2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627" y="3341344"/>
            <a:ext cx="6329045" cy="370776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840"/>
              </a:spcBef>
            </a:pP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результатах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поиска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выходит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одна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газета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–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«Пионерская</a:t>
            </a:r>
            <a:r>
              <a:rPr sz="1400" i="1" spc="-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правда»,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1934,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№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spc="-20" dirty="0">
                <a:latin typeface="Times New Roman"/>
                <a:cs typeface="Times New Roman"/>
              </a:rPr>
              <a:t>16).</a:t>
            </a:r>
            <a:endParaRPr sz="1400">
              <a:latin typeface="Times New Roman"/>
              <a:cs typeface="Times New Roman"/>
            </a:endParaRPr>
          </a:p>
          <a:p>
            <a:pPr marL="1743075" algn="just">
              <a:lnSpc>
                <a:spcPct val="100000"/>
              </a:lnSpc>
              <a:spcBef>
                <a:spcPts val="745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</a:t>
            </a:r>
            <a:r>
              <a:rPr sz="1400" i="1" dirty="0">
                <a:latin typeface="Times New Roman"/>
                <a:cs typeface="Times New Roman"/>
              </a:rPr>
              <a:t>:</a:t>
            </a:r>
            <a:r>
              <a:rPr sz="1400" i="1" spc="254" dirty="0">
                <a:latin typeface="Times New Roman"/>
                <a:cs typeface="Times New Roman"/>
              </a:rPr>
              <a:t>   </a:t>
            </a:r>
            <a:r>
              <a:rPr sz="1400" dirty="0">
                <a:latin typeface="Times New Roman"/>
                <a:cs typeface="Times New Roman"/>
              </a:rPr>
              <a:t>«Молодцы,</a:t>
            </a:r>
            <a:r>
              <a:rPr sz="1400" spc="254" dirty="0">
                <a:latin typeface="Times New Roman"/>
                <a:cs typeface="Times New Roman"/>
              </a:rPr>
              <a:t>   </a:t>
            </a:r>
            <a:r>
              <a:rPr sz="1400" dirty="0">
                <a:latin typeface="Times New Roman"/>
                <a:cs typeface="Times New Roman"/>
              </a:rPr>
              <a:t>ребята!</a:t>
            </a:r>
            <a:r>
              <a:rPr sz="1400" spc="254" dirty="0">
                <a:latin typeface="Times New Roman"/>
                <a:cs typeface="Times New Roman"/>
              </a:rPr>
              <a:t>   </a:t>
            </a:r>
            <a:r>
              <a:rPr sz="1400" dirty="0">
                <a:latin typeface="Times New Roman"/>
                <a:cs typeface="Times New Roman"/>
              </a:rPr>
              <a:t>Вы</a:t>
            </a:r>
            <a:r>
              <a:rPr sz="1400" spc="260" dirty="0">
                <a:latin typeface="Times New Roman"/>
                <a:cs typeface="Times New Roman"/>
              </a:rPr>
              <a:t>   </a:t>
            </a:r>
            <a:r>
              <a:rPr sz="1400" dirty="0">
                <a:latin typeface="Times New Roman"/>
                <a:cs typeface="Times New Roman"/>
              </a:rPr>
              <a:t>нашли</a:t>
            </a:r>
            <a:r>
              <a:rPr sz="1400" spc="254" dirty="0">
                <a:latin typeface="Times New Roman"/>
                <a:cs typeface="Times New Roman"/>
              </a:rPr>
              <a:t>   </a:t>
            </a:r>
            <a:r>
              <a:rPr sz="1400" spc="-10" dirty="0">
                <a:latin typeface="Times New Roman"/>
                <a:cs typeface="Times New Roman"/>
              </a:rPr>
              <a:t>газету</a:t>
            </a:r>
            <a:endParaRPr sz="1400">
              <a:latin typeface="Times New Roman"/>
              <a:cs typeface="Times New Roman"/>
            </a:endParaRPr>
          </a:p>
          <a:p>
            <a:pPr marL="1513840" marR="5080" algn="just">
              <a:lnSpc>
                <a:spcPct val="143600"/>
              </a:lnSpc>
            </a:pPr>
            <a:r>
              <a:rPr sz="1400" dirty="0">
                <a:latin typeface="Times New Roman"/>
                <a:cs typeface="Times New Roman"/>
              </a:rPr>
              <a:t>«Пионерская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правда».</a:t>
            </a:r>
            <a:r>
              <a:rPr sz="1400" spc="9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теперь</a:t>
            </a:r>
            <a:r>
              <a:rPr sz="1400" spc="8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следующее</a:t>
            </a:r>
            <a:r>
              <a:rPr sz="1400" spc="85" dirty="0">
                <a:latin typeface="Times New Roman"/>
                <a:cs typeface="Times New Roman"/>
              </a:rPr>
              <a:t>  </a:t>
            </a:r>
            <a:r>
              <a:rPr sz="1400" b="1" dirty="0">
                <a:latin typeface="Times New Roman"/>
                <a:cs typeface="Times New Roman"/>
              </a:rPr>
              <a:t>задание</a:t>
            </a:r>
            <a:r>
              <a:rPr sz="1400" b="1" spc="80" dirty="0">
                <a:latin typeface="Times New Roman"/>
                <a:cs typeface="Times New Roman"/>
              </a:rPr>
              <a:t>  </a:t>
            </a:r>
            <a:r>
              <a:rPr sz="1400" b="1" dirty="0">
                <a:latin typeface="Times New Roman"/>
                <a:cs typeface="Times New Roman"/>
              </a:rPr>
              <a:t>№</a:t>
            </a:r>
            <a:r>
              <a:rPr sz="1400" b="1" spc="-20" dirty="0">
                <a:latin typeface="Times New Roman"/>
                <a:cs typeface="Times New Roman"/>
              </a:rPr>
              <a:t> </a:t>
            </a:r>
            <a:r>
              <a:rPr sz="1400" b="1" spc="-25" dirty="0">
                <a:latin typeface="Times New Roman"/>
                <a:cs typeface="Times New Roman"/>
              </a:rPr>
              <a:t>2. </a:t>
            </a:r>
            <a:r>
              <a:rPr sz="1400" dirty="0">
                <a:latin typeface="Times New Roman"/>
                <a:cs typeface="Times New Roman"/>
              </a:rPr>
              <a:t>Найдите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3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газете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статью,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3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которой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встречается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отгаданное </a:t>
            </a:r>
            <a:r>
              <a:rPr sz="1400" dirty="0">
                <a:latin typeface="Times New Roman"/>
                <a:cs typeface="Times New Roman"/>
              </a:rPr>
              <a:t>слово</a:t>
            </a:r>
            <a:r>
              <a:rPr sz="1400" spc="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«Женероза»,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затем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увеличьте</a:t>
            </a:r>
            <a:r>
              <a:rPr sz="1400" spc="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масштаб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до</a:t>
            </a:r>
            <a:r>
              <a:rPr sz="1400" spc="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50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процентов, </a:t>
            </a:r>
            <a:r>
              <a:rPr sz="1400" dirty="0">
                <a:latin typeface="Times New Roman"/>
                <a:cs typeface="Times New Roman"/>
              </a:rPr>
              <a:t>приложите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монитору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компьютера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предложенный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вам</a:t>
            </a:r>
            <a:r>
              <a:rPr sz="1400" spc="9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ключ,</a:t>
            </a:r>
            <a:endParaRPr sz="1400">
              <a:latin typeface="Times New Roman"/>
              <a:cs typeface="Times New Roman"/>
            </a:endParaRPr>
          </a:p>
          <a:p>
            <a:pPr marL="1513840" marR="5715" algn="just">
              <a:lnSpc>
                <a:spcPct val="143600"/>
              </a:lnSpc>
              <a:spcBef>
                <a:spcPts val="10"/>
              </a:spcBef>
            </a:pPr>
            <a:r>
              <a:rPr sz="1400" dirty="0">
                <a:latin typeface="Times New Roman"/>
                <a:cs typeface="Times New Roman"/>
              </a:rPr>
              <a:t>чтобы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расшифровать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название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книги.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запомните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год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выпуска газеты.</a:t>
            </a:r>
            <a:endParaRPr sz="1400">
              <a:latin typeface="Times New Roman"/>
              <a:cs typeface="Times New Roman"/>
            </a:endParaRPr>
          </a:p>
          <a:p>
            <a:pPr marL="1513840" marR="8890" indent="228600" algn="just">
              <a:lnSpc>
                <a:spcPct val="143600"/>
              </a:lnSpc>
              <a:spcBef>
                <a:spcPts val="5"/>
              </a:spcBef>
            </a:pPr>
            <a:r>
              <a:rPr sz="1400" i="1" dirty="0">
                <a:latin typeface="Times New Roman"/>
                <a:cs typeface="Times New Roman"/>
              </a:rPr>
              <a:t>(Дети</a:t>
            </a:r>
            <a:r>
              <a:rPr sz="1400" i="1" spc="12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кликают</a:t>
            </a:r>
            <a:r>
              <a:rPr sz="1400" i="1" spc="12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по</a:t>
            </a:r>
            <a:r>
              <a:rPr sz="1400" i="1" spc="130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газете</a:t>
            </a:r>
            <a:r>
              <a:rPr sz="1400" i="1" spc="120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(обложке</a:t>
            </a:r>
            <a:r>
              <a:rPr sz="1400" i="1" spc="130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или</a:t>
            </a:r>
            <a:r>
              <a:rPr sz="1400" i="1" spc="130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названию)</a:t>
            </a:r>
            <a:r>
              <a:rPr sz="1400" i="1" spc="125" dirty="0">
                <a:latin typeface="Times New Roman"/>
                <a:cs typeface="Times New Roman"/>
              </a:rPr>
              <a:t>  </a:t>
            </a:r>
            <a:r>
              <a:rPr sz="1400" i="1" spc="-50" dirty="0">
                <a:latin typeface="Times New Roman"/>
                <a:cs typeface="Times New Roman"/>
              </a:rPr>
              <a:t>и </a:t>
            </a:r>
            <a:r>
              <a:rPr sz="1400" i="1" dirty="0">
                <a:latin typeface="Times New Roman"/>
                <a:cs typeface="Times New Roman"/>
              </a:rPr>
              <a:t>открывается</a:t>
            </a:r>
            <a:r>
              <a:rPr sz="1400" i="1" spc="1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карточка</a:t>
            </a:r>
            <a:r>
              <a:rPr sz="1400" i="1" spc="1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</a:t>
            </a:r>
            <a:r>
              <a:rPr sz="1400" i="1" spc="11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данными</a:t>
            </a:r>
            <a:r>
              <a:rPr sz="1400" i="1" spc="1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газеты,</a:t>
            </a:r>
            <a:r>
              <a:rPr sz="1400" i="1" spc="12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1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которой</a:t>
            </a:r>
            <a:r>
              <a:rPr sz="1400" i="1" spc="1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105" dirty="0">
                <a:latin typeface="Times New Roman"/>
                <a:cs typeface="Times New Roman"/>
              </a:rPr>
              <a:t> </a:t>
            </a:r>
            <a:r>
              <a:rPr sz="1400" i="1" spc="-25" dirty="0">
                <a:latin typeface="Times New Roman"/>
                <a:cs typeface="Times New Roman"/>
              </a:rPr>
              <a:t>том</a:t>
            </a:r>
            <a:endParaRPr sz="1400">
              <a:latin typeface="Times New Roman"/>
              <a:cs typeface="Times New Roman"/>
            </a:endParaRPr>
          </a:p>
          <a:p>
            <a:pPr marL="1513840" algn="just">
              <a:lnSpc>
                <a:spcPct val="100000"/>
              </a:lnSpc>
              <a:spcBef>
                <a:spcPts val="740"/>
              </a:spcBef>
            </a:pPr>
            <a:r>
              <a:rPr sz="1400" i="1" dirty="0">
                <a:latin typeface="Times New Roman"/>
                <a:cs typeface="Times New Roman"/>
              </a:rPr>
              <a:t>числе</a:t>
            </a:r>
            <a:r>
              <a:rPr sz="1400" i="1" spc="19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указан</a:t>
            </a:r>
            <a:r>
              <a:rPr sz="1400" i="1" spc="190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и</a:t>
            </a:r>
            <a:r>
              <a:rPr sz="1400" i="1" spc="200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год</a:t>
            </a:r>
            <a:r>
              <a:rPr sz="1400" i="1" spc="190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выпуска.</a:t>
            </a:r>
            <a:r>
              <a:rPr sz="1400" i="1" spc="19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Затем</a:t>
            </a:r>
            <a:r>
              <a:rPr sz="1400" i="1" spc="19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нажимают</a:t>
            </a:r>
            <a:r>
              <a:rPr sz="1400" i="1" spc="195" dirty="0">
                <a:latin typeface="Times New Roman"/>
                <a:cs typeface="Times New Roman"/>
              </a:rPr>
              <a:t>  </a:t>
            </a:r>
            <a:r>
              <a:rPr sz="1400" i="1" spc="-10" dirty="0">
                <a:latin typeface="Times New Roman"/>
                <a:cs typeface="Times New Roman"/>
              </a:rPr>
              <a:t>кнопку</a:t>
            </a: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735"/>
              </a:spcBef>
            </a:pPr>
            <a:r>
              <a:rPr sz="1400" i="1" dirty="0">
                <a:latin typeface="Times New Roman"/>
                <a:cs typeface="Times New Roman"/>
              </a:rPr>
              <a:t>«Перейти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</a:t>
            </a:r>
            <a:r>
              <a:rPr sz="1400" i="1" spc="-2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просмотру»).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240155" y="549973"/>
            <a:ext cx="4629150" cy="2617470"/>
            <a:chOff x="1240155" y="549973"/>
            <a:chExt cx="4629150" cy="26174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49680" y="559434"/>
              <a:ext cx="4610100" cy="259842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44917" y="554735"/>
              <a:ext cx="4619625" cy="2607945"/>
            </a:xfrm>
            <a:custGeom>
              <a:avLst/>
              <a:gdLst/>
              <a:ahLst/>
              <a:cxnLst/>
              <a:rect l="l" t="t" r="r" b="b"/>
              <a:pathLst>
                <a:path w="4619625" h="2607945">
                  <a:moveTo>
                    <a:pt x="0" y="2607945"/>
                  </a:moveTo>
                  <a:lnTo>
                    <a:pt x="4619625" y="2607945"/>
                  </a:lnTo>
                  <a:lnTo>
                    <a:pt x="4619625" y="0"/>
                  </a:lnTo>
                  <a:lnTo>
                    <a:pt x="0" y="0"/>
                  </a:lnTo>
                  <a:lnTo>
                    <a:pt x="0" y="260794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611505" y="3807396"/>
            <a:ext cx="1495425" cy="2955925"/>
            <a:chOff x="611505" y="3807396"/>
            <a:chExt cx="1495425" cy="295592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1030" y="3816984"/>
              <a:ext cx="1476375" cy="293687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16267" y="3812158"/>
              <a:ext cx="1485900" cy="2946400"/>
            </a:xfrm>
            <a:custGeom>
              <a:avLst/>
              <a:gdLst/>
              <a:ahLst/>
              <a:cxnLst/>
              <a:rect l="l" t="t" r="r" b="b"/>
              <a:pathLst>
                <a:path w="1485900" h="2946400">
                  <a:moveTo>
                    <a:pt x="0" y="2946400"/>
                  </a:moveTo>
                  <a:lnTo>
                    <a:pt x="1485900" y="2946400"/>
                  </a:lnTo>
                  <a:lnTo>
                    <a:pt x="1485900" y="0"/>
                  </a:lnTo>
                  <a:lnTo>
                    <a:pt x="0" y="0"/>
                  </a:lnTo>
                  <a:lnTo>
                    <a:pt x="0" y="294640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563880" y="7247699"/>
            <a:ext cx="6243955" cy="2089785"/>
            <a:chOff x="563880" y="7247699"/>
            <a:chExt cx="6243955" cy="208978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3405" y="7276083"/>
              <a:ext cx="3838575" cy="1944370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68642" y="7271384"/>
              <a:ext cx="3848100" cy="1953895"/>
            </a:xfrm>
            <a:custGeom>
              <a:avLst/>
              <a:gdLst/>
              <a:ahLst/>
              <a:cxnLst/>
              <a:rect l="l" t="t" r="r" b="b"/>
              <a:pathLst>
                <a:path w="3848100" h="1953895">
                  <a:moveTo>
                    <a:pt x="0" y="1953895"/>
                  </a:moveTo>
                  <a:lnTo>
                    <a:pt x="3848100" y="1953895"/>
                  </a:lnTo>
                  <a:lnTo>
                    <a:pt x="3848100" y="0"/>
                  </a:lnTo>
                  <a:lnTo>
                    <a:pt x="0" y="0"/>
                  </a:lnTo>
                  <a:lnTo>
                    <a:pt x="0" y="195389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64050" y="7257160"/>
              <a:ext cx="2333625" cy="207073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459351" y="7252461"/>
              <a:ext cx="2343150" cy="2080260"/>
            </a:xfrm>
            <a:custGeom>
              <a:avLst/>
              <a:gdLst/>
              <a:ahLst/>
              <a:cxnLst/>
              <a:rect l="l" t="t" r="r" b="b"/>
              <a:pathLst>
                <a:path w="2343150" h="2080259">
                  <a:moveTo>
                    <a:pt x="0" y="2080260"/>
                  </a:moveTo>
                  <a:lnTo>
                    <a:pt x="2343150" y="2080260"/>
                  </a:lnTo>
                  <a:lnTo>
                    <a:pt x="2343150" y="0"/>
                  </a:lnTo>
                  <a:lnTo>
                    <a:pt x="0" y="0"/>
                  </a:lnTo>
                  <a:lnTo>
                    <a:pt x="0" y="208026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5</a:t>
            </a:fld>
            <a:endParaRPr spc="-2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16121" y="419201"/>
            <a:ext cx="3020695" cy="1250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8600" algn="just">
              <a:lnSpc>
                <a:spcPct val="143600"/>
              </a:lnSpc>
              <a:spcBef>
                <a:spcPts val="95"/>
              </a:spcBef>
            </a:pPr>
            <a:r>
              <a:rPr sz="1400" i="1" dirty="0">
                <a:latin typeface="Times New Roman"/>
                <a:cs typeface="Times New Roman"/>
              </a:rPr>
              <a:t>Затем</a:t>
            </a:r>
            <a:r>
              <a:rPr sz="1400" i="1" spc="345" dirty="0">
                <a:latin typeface="Times New Roman"/>
                <a:cs typeface="Times New Roman"/>
              </a:rPr>
              <a:t>    </a:t>
            </a:r>
            <a:r>
              <a:rPr sz="1400" i="1" dirty="0">
                <a:latin typeface="Times New Roman"/>
                <a:cs typeface="Times New Roman"/>
              </a:rPr>
              <a:t>ребята</a:t>
            </a:r>
            <a:r>
              <a:rPr sz="1400" i="1" spc="345" dirty="0">
                <a:latin typeface="Times New Roman"/>
                <a:cs typeface="Times New Roman"/>
              </a:rPr>
              <a:t>    </a:t>
            </a:r>
            <a:r>
              <a:rPr sz="1400" i="1" spc="-10" dirty="0">
                <a:latin typeface="Times New Roman"/>
                <a:cs typeface="Times New Roman"/>
              </a:rPr>
              <a:t>увеличивают </a:t>
            </a:r>
            <a:r>
              <a:rPr sz="1400" i="1" dirty="0">
                <a:latin typeface="Times New Roman"/>
                <a:cs typeface="Times New Roman"/>
              </a:rPr>
              <a:t>масштаб,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прикладывают</a:t>
            </a:r>
            <a:r>
              <a:rPr sz="1400" i="1" spc="-2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ключ.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Сквозь </a:t>
            </a:r>
            <a:r>
              <a:rPr sz="1400" i="1" dirty="0">
                <a:latin typeface="Times New Roman"/>
                <a:cs typeface="Times New Roman"/>
              </a:rPr>
              <a:t>отверстия</a:t>
            </a:r>
            <a:r>
              <a:rPr sz="1400" i="1" spc="30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видны</a:t>
            </a:r>
            <a:r>
              <a:rPr sz="1400" i="1" spc="30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буквы,</a:t>
            </a:r>
            <a:r>
              <a:rPr sz="1400" i="1" spc="300" dirty="0">
                <a:latin typeface="Times New Roman"/>
                <a:cs typeface="Times New Roman"/>
              </a:rPr>
              <a:t>  </a:t>
            </a:r>
            <a:r>
              <a:rPr sz="1400" i="1" spc="-10" dirty="0">
                <a:latin typeface="Times New Roman"/>
                <a:cs typeface="Times New Roman"/>
              </a:rPr>
              <a:t>которые </a:t>
            </a:r>
            <a:r>
              <a:rPr sz="1400" i="1" dirty="0">
                <a:latin typeface="Times New Roman"/>
                <a:cs typeface="Times New Roman"/>
              </a:rPr>
              <a:t>складываются</a:t>
            </a:r>
            <a:r>
              <a:rPr sz="1400" i="1" spc="229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23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название</a:t>
            </a:r>
            <a:r>
              <a:rPr sz="1400" i="1" spc="235" dirty="0">
                <a:latin typeface="Times New Roman"/>
                <a:cs typeface="Times New Roman"/>
              </a:rPr>
              <a:t>  </a:t>
            </a:r>
            <a:r>
              <a:rPr sz="1400" i="1" dirty="0">
                <a:latin typeface="Times New Roman"/>
                <a:cs typeface="Times New Roman"/>
              </a:rPr>
              <a:t>книги</a:t>
            </a:r>
            <a:r>
              <a:rPr sz="1400" i="1" spc="240" dirty="0">
                <a:latin typeface="Times New Roman"/>
                <a:cs typeface="Times New Roman"/>
              </a:rPr>
              <a:t>  </a:t>
            </a:r>
            <a:r>
              <a:rPr sz="1400" i="1" spc="-50" dirty="0">
                <a:latin typeface="Times New Roman"/>
                <a:cs typeface="Times New Roman"/>
              </a:rPr>
              <a:t>–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16121" y="1646275"/>
            <a:ext cx="913130" cy="1250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3600"/>
              </a:lnSpc>
              <a:spcBef>
                <a:spcPts val="95"/>
              </a:spcBef>
            </a:pPr>
            <a:r>
              <a:rPr sz="1400" i="1" spc="-10" dirty="0">
                <a:latin typeface="Times New Roman"/>
                <a:cs typeface="Times New Roman"/>
              </a:rPr>
              <a:t>«Дедушка успешной участников задание.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29754" y="1738630"/>
            <a:ext cx="210693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53415" algn="l"/>
                <a:tab pos="899794" algn="l"/>
                <a:tab pos="1640839" algn="l"/>
              </a:tabLst>
            </a:pPr>
            <a:r>
              <a:rPr sz="1400" i="1" spc="-10" dirty="0">
                <a:latin typeface="Times New Roman"/>
                <a:cs typeface="Times New Roman"/>
              </a:rPr>
              <a:t>Мазай</a:t>
            </a:r>
            <a:r>
              <a:rPr sz="1400" i="1" dirty="0">
                <a:latin typeface="Times New Roman"/>
                <a:cs typeface="Times New Roman"/>
              </a:rPr>
              <a:t>	</a:t>
            </a:r>
            <a:r>
              <a:rPr sz="1400" i="1" spc="-50" dirty="0">
                <a:latin typeface="Times New Roman"/>
                <a:cs typeface="Times New Roman"/>
              </a:rPr>
              <a:t>и</a:t>
            </a:r>
            <a:r>
              <a:rPr sz="1400" i="1" dirty="0">
                <a:latin typeface="Times New Roman"/>
                <a:cs typeface="Times New Roman"/>
              </a:rPr>
              <a:t>	</a:t>
            </a:r>
            <a:r>
              <a:rPr sz="1400" i="1" spc="-10" dirty="0">
                <a:latin typeface="Times New Roman"/>
                <a:cs typeface="Times New Roman"/>
              </a:rPr>
              <a:t>зайцы».</a:t>
            </a:r>
            <a:r>
              <a:rPr sz="1400" i="1" dirty="0">
                <a:latin typeface="Times New Roman"/>
                <a:cs typeface="Times New Roman"/>
              </a:rPr>
              <a:t>	</a:t>
            </a:r>
            <a:r>
              <a:rPr sz="1400" i="1" spc="-20" dirty="0">
                <a:latin typeface="Times New Roman"/>
                <a:cs typeface="Times New Roman"/>
              </a:rPr>
              <a:t>После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38046" y="1952599"/>
            <a:ext cx="1059180" cy="638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2560" marR="5080" indent="-150495">
              <a:lnSpc>
                <a:spcPct val="143600"/>
              </a:lnSpc>
              <a:spcBef>
                <a:spcPts val="95"/>
              </a:spcBef>
            </a:pPr>
            <a:r>
              <a:rPr sz="1400" i="1" spc="-10" dirty="0">
                <a:latin typeface="Times New Roman"/>
                <a:cs typeface="Times New Roman"/>
              </a:rPr>
              <a:t>расшифровки получает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9505" y="1952599"/>
            <a:ext cx="847725" cy="638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79705">
              <a:lnSpc>
                <a:spcPct val="143600"/>
              </a:lnSpc>
              <a:spcBef>
                <a:spcPts val="95"/>
              </a:spcBef>
            </a:pPr>
            <a:r>
              <a:rPr sz="1400" i="1" spc="-10" dirty="0">
                <a:latin typeface="Times New Roman"/>
                <a:cs typeface="Times New Roman"/>
              </a:rPr>
              <a:t>команда следующее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27" y="2870047"/>
            <a:ext cx="6328410" cy="2174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537585">
              <a:lnSpc>
                <a:spcPct val="144300"/>
              </a:lnSpc>
              <a:spcBef>
                <a:spcPts val="95"/>
              </a:spcBef>
              <a:tabLst>
                <a:tab pos="4521200" algn="l"/>
                <a:tab pos="5442585" algn="l"/>
                <a:tab pos="5879465" algn="l"/>
              </a:tabLst>
            </a:pPr>
            <a:r>
              <a:rPr sz="1400" b="1" i="1" spc="-10" dirty="0">
                <a:latin typeface="Times New Roman"/>
                <a:cs typeface="Times New Roman"/>
              </a:rPr>
              <a:t>Ведущий</a:t>
            </a:r>
            <a:r>
              <a:rPr sz="1400" b="1" spc="-10" dirty="0">
                <a:latin typeface="Times New Roman"/>
                <a:cs typeface="Times New Roman"/>
              </a:rPr>
              <a:t>:</a:t>
            </a:r>
            <a:r>
              <a:rPr sz="1400" b="1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Отлично!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25" dirty="0">
                <a:latin typeface="Times New Roman"/>
                <a:cs typeface="Times New Roman"/>
              </a:rPr>
              <a:t>Вы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-10" dirty="0">
                <a:latin typeface="Times New Roman"/>
                <a:cs typeface="Times New Roman"/>
              </a:rPr>
              <a:t>верно </a:t>
            </a:r>
            <a:r>
              <a:rPr sz="1400" dirty="0">
                <a:latin typeface="Times New Roman"/>
                <a:cs typeface="Times New Roman"/>
              </a:rPr>
              <a:t>расшифровали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название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книги!</a:t>
            </a:r>
            <a:r>
              <a:rPr sz="1400" spc="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Ответьте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вопрос</a:t>
            </a:r>
            <a:r>
              <a:rPr sz="1400" spc="2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задания</a:t>
            </a:r>
            <a:r>
              <a:rPr sz="1400" b="1" spc="1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№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3</a:t>
            </a:r>
            <a:r>
              <a:rPr sz="1400" b="1" spc="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найдите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книгу</a:t>
            </a:r>
            <a:endParaRPr sz="1400">
              <a:latin typeface="Times New Roman"/>
              <a:cs typeface="Times New Roman"/>
            </a:endParaRPr>
          </a:p>
          <a:p>
            <a:pPr marL="12700" marR="12700">
              <a:lnSpc>
                <a:spcPct val="143600"/>
              </a:lnSpc>
              <a:spcBef>
                <a:spcPts val="5"/>
              </a:spcBef>
            </a:pPr>
            <a:r>
              <a:rPr sz="1400" dirty="0">
                <a:latin typeface="Times New Roman"/>
                <a:cs typeface="Times New Roman"/>
              </a:rPr>
              <a:t>«Дедушка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Мазай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зайцы»,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изданную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тот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же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год,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газета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из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предыдущего задания.</a:t>
            </a:r>
            <a:endParaRPr sz="1400">
              <a:latin typeface="Times New Roman"/>
              <a:cs typeface="Times New Roman"/>
            </a:endParaRPr>
          </a:p>
          <a:p>
            <a:pPr marL="12700" indent="228600">
              <a:lnSpc>
                <a:spcPct val="100000"/>
              </a:lnSpc>
              <a:spcBef>
                <a:spcPts val="730"/>
              </a:spcBef>
            </a:pPr>
            <a:r>
              <a:rPr sz="1400" i="1" dirty="0">
                <a:latin typeface="Times New Roman"/>
                <a:cs typeface="Times New Roman"/>
              </a:rPr>
              <a:t>(Дети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вспоминают,</a:t>
            </a:r>
            <a:r>
              <a:rPr sz="1400" i="1" spc="1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что</a:t>
            </a:r>
            <a:r>
              <a:rPr sz="1400" i="1" spc="1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газета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из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предыдущего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задания</a:t>
            </a:r>
            <a:r>
              <a:rPr sz="1400" i="1" spc="12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была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издана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spc="-20" dirty="0">
                <a:latin typeface="Times New Roman"/>
                <a:cs typeface="Times New Roman"/>
              </a:rPr>
              <a:t>1934</a:t>
            </a:r>
            <a:endParaRPr sz="1400">
              <a:latin typeface="Times New Roman"/>
              <a:cs typeface="Times New Roman"/>
            </a:endParaRPr>
          </a:p>
          <a:p>
            <a:pPr marL="12700" marR="6985">
              <a:lnSpc>
                <a:spcPct val="143600"/>
              </a:lnSpc>
              <a:spcBef>
                <a:spcPts val="15"/>
              </a:spcBef>
            </a:pPr>
            <a:r>
              <a:rPr sz="1400" i="1" dirty="0">
                <a:latin typeface="Times New Roman"/>
                <a:cs typeface="Times New Roman"/>
              </a:rPr>
              <a:t>году.</a:t>
            </a:r>
            <a:r>
              <a:rPr sz="1400" i="1" spc="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Затем</a:t>
            </a:r>
            <a:r>
              <a:rPr sz="1400" i="1" spc="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переходят</a:t>
            </a:r>
            <a:r>
              <a:rPr sz="1400" i="1" spc="6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раздел</a:t>
            </a:r>
            <a:r>
              <a:rPr sz="1400" i="1" spc="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«Книги»</a:t>
            </a:r>
            <a:r>
              <a:rPr sz="1400" i="1" spc="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НЭБ.</a:t>
            </a:r>
            <a:r>
              <a:rPr sz="1400" i="1" spc="7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Дети,</a:t>
            </a:r>
            <a:r>
              <a:rPr sz="1400" i="1" spc="5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7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поисковой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строке</a:t>
            </a:r>
            <a:r>
              <a:rPr sz="1400" i="1" spc="7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вводят </a:t>
            </a:r>
            <a:r>
              <a:rPr sz="1400" i="1" dirty="0">
                <a:latin typeface="Times New Roman"/>
                <a:cs typeface="Times New Roman"/>
              </a:rPr>
              <a:t>запрос</a:t>
            </a:r>
            <a:r>
              <a:rPr sz="1400" i="1" spc="-6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«Дедушка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Мазай».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11834" y="554418"/>
            <a:ext cx="3210560" cy="2542540"/>
            <a:chOff x="711834" y="554418"/>
            <a:chExt cx="3210560" cy="2542540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1359" y="563879"/>
              <a:ext cx="3191510" cy="252348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16597" y="559180"/>
              <a:ext cx="3201035" cy="2533015"/>
            </a:xfrm>
            <a:custGeom>
              <a:avLst/>
              <a:gdLst/>
              <a:ahLst/>
              <a:cxnLst/>
              <a:rect l="l" t="t" r="r" b="b"/>
              <a:pathLst>
                <a:path w="3201035" h="2533015">
                  <a:moveTo>
                    <a:pt x="0" y="2533015"/>
                  </a:moveTo>
                  <a:lnTo>
                    <a:pt x="3201035" y="2533015"/>
                  </a:lnTo>
                  <a:lnTo>
                    <a:pt x="3201035" y="0"/>
                  </a:lnTo>
                  <a:lnTo>
                    <a:pt x="0" y="0"/>
                  </a:lnTo>
                  <a:lnTo>
                    <a:pt x="0" y="253301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0090" y="5324855"/>
            <a:ext cx="6036945" cy="3400425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6</a:t>
            </a:fld>
            <a:endParaRPr spc="-25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627" y="419201"/>
            <a:ext cx="6327775" cy="944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8600">
              <a:lnSpc>
                <a:spcPct val="143600"/>
              </a:lnSpc>
              <a:spcBef>
                <a:spcPts val="95"/>
              </a:spcBef>
            </a:pPr>
            <a:r>
              <a:rPr sz="1400" i="1" spc="-10" dirty="0">
                <a:latin typeface="Times New Roman"/>
                <a:cs typeface="Times New Roman"/>
              </a:rPr>
              <a:t>(Нажимают</a:t>
            </a:r>
            <a:r>
              <a:rPr sz="1400" i="1" spc="-6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</a:t>
            </a:r>
            <a:r>
              <a:rPr sz="1400" i="1" spc="-5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книгу</a:t>
            </a:r>
            <a:r>
              <a:rPr sz="1400" i="1" spc="-5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(обложку</a:t>
            </a:r>
            <a:r>
              <a:rPr sz="1400" i="1" spc="-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или</a:t>
            </a:r>
            <a:r>
              <a:rPr sz="1400" i="1" spc="-5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название),</a:t>
            </a:r>
            <a:r>
              <a:rPr sz="1400" i="1" spc="-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чтобы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открыть</a:t>
            </a:r>
            <a:r>
              <a:rPr sz="1400" i="1" spc="-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карточку</a:t>
            </a:r>
            <a:r>
              <a:rPr sz="1400" i="1" spc="-5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книги,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которой</a:t>
            </a:r>
            <a:r>
              <a:rPr sz="1400" i="1" spc="8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указан</a:t>
            </a:r>
            <a:r>
              <a:rPr sz="1400" i="1" spc="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год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издания.</a:t>
            </a:r>
            <a:r>
              <a:rPr sz="1400" i="1" spc="7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Когда</a:t>
            </a:r>
            <a:r>
              <a:rPr sz="1400" i="1" spc="8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находят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нужную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книгу,</a:t>
            </a:r>
            <a:r>
              <a:rPr sz="1400" i="1" spc="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нажимают</a:t>
            </a:r>
            <a:r>
              <a:rPr sz="1400" i="1" spc="7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кнопку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400" i="1" dirty="0">
                <a:latin typeface="Times New Roman"/>
                <a:cs typeface="Times New Roman"/>
              </a:rPr>
              <a:t>«Перейти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</a:t>
            </a:r>
            <a:r>
              <a:rPr sz="1400" i="1" spc="-2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просмотру».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27" y="5153380"/>
            <a:ext cx="6329045" cy="2287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255" indent="359410">
              <a:lnSpc>
                <a:spcPct val="110700"/>
              </a:lnSpc>
              <a:spcBef>
                <a:spcPts val="100"/>
              </a:spcBef>
            </a:pPr>
            <a:r>
              <a:rPr sz="1400" i="1" dirty="0">
                <a:latin typeface="Times New Roman"/>
                <a:cs typeface="Times New Roman"/>
              </a:rPr>
              <a:t>Перед</a:t>
            </a:r>
            <a:r>
              <a:rPr sz="1400" i="1" spc="2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следующим</a:t>
            </a:r>
            <a:r>
              <a:rPr sz="1400" i="1" spc="27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заданием</a:t>
            </a:r>
            <a:r>
              <a:rPr sz="1400" i="1" spc="2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ведущий</a:t>
            </a:r>
            <a:r>
              <a:rPr sz="1400" i="1" spc="2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даёт</a:t>
            </a:r>
            <a:r>
              <a:rPr sz="1400" i="1" spc="2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детям</a:t>
            </a:r>
            <a:r>
              <a:rPr sz="1400" i="1" spc="28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время</a:t>
            </a:r>
            <a:r>
              <a:rPr sz="1400" i="1" spc="27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</a:t>
            </a:r>
            <a:r>
              <a:rPr sz="1400" i="1" spc="29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знакомство</a:t>
            </a:r>
            <a:r>
              <a:rPr sz="1400" i="1" spc="280" dirty="0">
                <a:latin typeface="Times New Roman"/>
                <a:cs typeface="Times New Roman"/>
              </a:rPr>
              <a:t> </a:t>
            </a:r>
            <a:r>
              <a:rPr sz="1400" i="1" spc="-50" dirty="0">
                <a:latin typeface="Times New Roman"/>
                <a:cs typeface="Times New Roman"/>
              </a:rPr>
              <a:t>с </a:t>
            </a:r>
            <a:r>
              <a:rPr sz="1400" i="1" spc="-10" dirty="0">
                <a:latin typeface="Times New Roman"/>
                <a:cs typeface="Times New Roman"/>
              </a:rPr>
              <a:t>книгой.</a:t>
            </a:r>
            <a:endParaRPr sz="1400">
              <a:latin typeface="Times New Roman"/>
              <a:cs typeface="Times New Roman"/>
            </a:endParaRPr>
          </a:p>
          <a:p>
            <a:pPr marL="12700" marR="5080" indent="359410">
              <a:lnSpc>
                <a:spcPct val="144300"/>
              </a:lnSpc>
              <a:spcBef>
                <a:spcPts val="1270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Ведущий:</a:t>
            </a:r>
            <a:r>
              <a:rPr sz="1400" b="1" i="1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«Отлично!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Переходим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</a:t>
            </a:r>
            <a:r>
              <a:rPr sz="1400" spc="13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заданию</a:t>
            </a:r>
            <a:r>
              <a:rPr sz="1400" b="1" spc="12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4.</a:t>
            </a:r>
            <a:r>
              <a:rPr sz="1400" b="1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Вам</a:t>
            </a:r>
            <a:r>
              <a:rPr sz="1400" spc="1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нужно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найти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статью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об </a:t>
            </a:r>
            <a:r>
              <a:rPr sz="1400" dirty="0">
                <a:latin typeface="Times New Roman"/>
                <a:cs typeface="Times New Roman"/>
              </a:rPr>
              <a:t>авторе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этой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«Дед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Мазай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зайцы»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журнале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«Пионер»,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№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1946,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№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12».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805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 marR="6350" indent="359410">
              <a:lnSpc>
                <a:spcPct val="110000"/>
              </a:lnSpc>
            </a:pPr>
            <a:r>
              <a:rPr sz="1400" i="1" dirty="0">
                <a:latin typeface="Times New Roman"/>
                <a:cs typeface="Times New Roman"/>
              </a:rPr>
              <a:t>(Участники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команды</a:t>
            </a:r>
            <a:r>
              <a:rPr sz="1400" i="1" spc="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переходят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 раздел</a:t>
            </a:r>
            <a:r>
              <a:rPr sz="1400" i="1" spc="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«Журналы»</a:t>
            </a:r>
            <a:r>
              <a:rPr sz="1400" i="1" spc="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НЭБ.Дети, в</a:t>
            </a:r>
            <a:r>
              <a:rPr sz="1400" i="1" spc="-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поисковой </a:t>
            </a:r>
            <a:r>
              <a:rPr sz="1400" i="1" dirty="0">
                <a:latin typeface="Times New Roman"/>
                <a:cs typeface="Times New Roman"/>
              </a:rPr>
              <a:t>строке</a:t>
            </a:r>
            <a:r>
              <a:rPr sz="1400" i="1" spc="3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вводят</a:t>
            </a:r>
            <a:r>
              <a:rPr sz="1400" i="1" spc="3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запрос</a:t>
            </a:r>
            <a:r>
              <a:rPr sz="1400" i="1" spc="3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«Некрасов».</a:t>
            </a:r>
            <a:r>
              <a:rPr sz="1400" i="1" spc="3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Выбирают</a:t>
            </a:r>
            <a:r>
              <a:rPr sz="1400" i="1" spc="3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38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результатах</a:t>
            </a:r>
            <a:r>
              <a:rPr sz="1400" i="1" spc="3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поиска</a:t>
            </a:r>
            <a:r>
              <a:rPr sz="1400" i="1" spc="35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журнал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sz="1400" i="1" dirty="0">
                <a:latin typeface="Times New Roman"/>
                <a:cs typeface="Times New Roman"/>
              </a:rPr>
              <a:t>«Пионер»,</a:t>
            </a:r>
            <a:r>
              <a:rPr sz="1400" i="1" spc="-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1946,</a:t>
            </a:r>
            <a:r>
              <a:rPr sz="1400" i="1" spc="-2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№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spc="-25" dirty="0">
                <a:latin typeface="Times New Roman"/>
                <a:cs typeface="Times New Roman"/>
              </a:rPr>
              <a:t>12.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36600" y="1512506"/>
            <a:ext cx="5796280" cy="3452495"/>
            <a:chOff x="736600" y="1512506"/>
            <a:chExt cx="5796280" cy="345249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6125" y="1521967"/>
              <a:ext cx="5777230" cy="343344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41362" y="1517268"/>
              <a:ext cx="5786755" cy="3442970"/>
            </a:xfrm>
            <a:custGeom>
              <a:avLst/>
              <a:gdLst/>
              <a:ahLst/>
              <a:cxnLst/>
              <a:rect l="l" t="t" r="r" b="b"/>
              <a:pathLst>
                <a:path w="5786755" h="3442970">
                  <a:moveTo>
                    <a:pt x="0" y="3442970"/>
                  </a:moveTo>
                  <a:lnTo>
                    <a:pt x="5786755" y="3442970"/>
                  </a:lnTo>
                  <a:lnTo>
                    <a:pt x="5786755" y="0"/>
                  </a:lnTo>
                  <a:lnTo>
                    <a:pt x="0" y="0"/>
                  </a:lnTo>
                  <a:lnTo>
                    <a:pt x="0" y="344297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7</a:t>
            </a:fld>
            <a:endParaRPr spc="-25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0090" y="540384"/>
            <a:ext cx="5257800" cy="512318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1184" y="5977838"/>
            <a:ext cx="5783580" cy="354773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8</a:t>
            </a:fld>
            <a:endParaRPr spc="-25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627" y="419201"/>
            <a:ext cx="6327775" cy="638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8600">
              <a:lnSpc>
                <a:spcPct val="143600"/>
              </a:lnSpc>
              <a:spcBef>
                <a:spcPts val="95"/>
              </a:spcBef>
            </a:pPr>
            <a:r>
              <a:rPr sz="1400" i="1" dirty="0">
                <a:latin typeface="Times New Roman"/>
                <a:cs typeface="Times New Roman"/>
              </a:rPr>
              <a:t>Ребята</a:t>
            </a:r>
            <a:r>
              <a:rPr sz="1400" i="1" spc="2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листают</a:t>
            </a:r>
            <a:r>
              <a:rPr sz="1400" i="1" spc="2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журнал</a:t>
            </a:r>
            <a:r>
              <a:rPr sz="1400" i="1" spc="2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</a:t>
            </a:r>
            <a:r>
              <a:rPr sz="1400" i="1" spc="2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находят</a:t>
            </a:r>
            <a:r>
              <a:rPr sz="1400" i="1" spc="2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нужную</a:t>
            </a:r>
            <a:r>
              <a:rPr sz="1400" i="1" spc="2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статью.</a:t>
            </a:r>
            <a:r>
              <a:rPr sz="1400" i="1" spc="26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После</a:t>
            </a:r>
            <a:r>
              <a:rPr sz="1400" i="1" spc="2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её</a:t>
            </a:r>
            <a:r>
              <a:rPr sz="1400" i="1" spc="23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прочтения </a:t>
            </a:r>
            <a:r>
              <a:rPr sz="1400" i="1" dirty="0">
                <a:latin typeface="Times New Roman"/>
                <a:cs typeface="Times New Roman"/>
              </a:rPr>
              <a:t>получают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следующее</a:t>
            </a:r>
            <a:r>
              <a:rPr sz="1400" i="1" spc="-2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задание).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27" y="4819624"/>
            <a:ext cx="4562475" cy="638175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marL="372110">
              <a:lnSpc>
                <a:spcPct val="100000"/>
              </a:lnSpc>
              <a:spcBef>
                <a:spcPts val="830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Ведущий:</a:t>
            </a:r>
            <a:r>
              <a:rPr sz="1400" b="1" i="1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Молодцы,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ребята!</a:t>
            </a:r>
            <a:r>
              <a:rPr sz="1400" spc="1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вот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вам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задание</a:t>
            </a:r>
            <a:r>
              <a:rPr sz="1400" b="1" spc="11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№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spc="-25" dirty="0">
                <a:latin typeface="Times New Roman"/>
                <a:cs typeface="Times New Roman"/>
              </a:rPr>
              <a:t>5.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1400" dirty="0">
                <a:latin typeface="Times New Roman"/>
                <a:cs typeface="Times New Roman"/>
              </a:rPr>
              <a:t>найдите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рассказ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Алексея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Толстого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маленькую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птичку.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67909" y="4911978"/>
            <a:ext cx="166751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журнале</a:t>
            </a:r>
            <a:r>
              <a:rPr sz="1400" spc="12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«Пионер»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82110" y="5975070"/>
            <a:ext cx="3350895" cy="495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59410">
              <a:lnSpc>
                <a:spcPct val="110000"/>
              </a:lnSpc>
              <a:spcBef>
                <a:spcPts val="100"/>
              </a:spcBef>
              <a:tabLst>
                <a:tab pos="911225" algn="l"/>
                <a:tab pos="1756410" algn="l"/>
                <a:tab pos="2472055" algn="l"/>
                <a:tab pos="2691130" algn="l"/>
              </a:tabLst>
            </a:pPr>
            <a:r>
              <a:rPr sz="1400" i="1" spc="-20" dirty="0">
                <a:latin typeface="Times New Roman"/>
                <a:cs typeface="Times New Roman"/>
              </a:rPr>
              <a:t>Дети</a:t>
            </a:r>
            <a:r>
              <a:rPr sz="1400" i="1" dirty="0">
                <a:latin typeface="Times New Roman"/>
                <a:cs typeface="Times New Roman"/>
              </a:rPr>
              <a:t>	</a:t>
            </a:r>
            <a:r>
              <a:rPr sz="1400" i="1" spc="-10" dirty="0">
                <a:latin typeface="Times New Roman"/>
                <a:cs typeface="Times New Roman"/>
              </a:rPr>
              <a:t>листают</a:t>
            </a:r>
            <a:r>
              <a:rPr sz="1400" i="1" dirty="0">
                <a:latin typeface="Times New Roman"/>
                <a:cs typeface="Times New Roman"/>
              </a:rPr>
              <a:t>	</a:t>
            </a:r>
            <a:r>
              <a:rPr sz="1400" i="1" spc="-10" dirty="0">
                <a:latin typeface="Times New Roman"/>
                <a:cs typeface="Times New Roman"/>
              </a:rPr>
              <a:t>журнал</a:t>
            </a:r>
            <a:r>
              <a:rPr sz="1400" i="1" dirty="0">
                <a:latin typeface="Times New Roman"/>
                <a:cs typeface="Times New Roman"/>
              </a:rPr>
              <a:t>	</a:t>
            </a:r>
            <a:r>
              <a:rPr sz="1400" i="1" spc="-50" dirty="0">
                <a:latin typeface="Times New Roman"/>
                <a:cs typeface="Times New Roman"/>
              </a:rPr>
              <a:t>и</a:t>
            </a:r>
            <a:r>
              <a:rPr sz="1400" i="1" dirty="0">
                <a:latin typeface="Times New Roman"/>
                <a:cs typeface="Times New Roman"/>
              </a:rPr>
              <a:t>	</a:t>
            </a:r>
            <a:r>
              <a:rPr sz="1400" i="1" spc="-10" dirty="0">
                <a:latin typeface="Times New Roman"/>
                <a:cs typeface="Times New Roman"/>
              </a:rPr>
              <a:t>находят </a:t>
            </a:r>
            <a:r>
              <a:rPr sz="1400" i="1" dirty="0">
                <a:latin typeface="Times New Roman"/>
                <a:cs typeface="Times New Roman"/>
              </a:rPr>
              <a:t>рассказ</a:t>
            </a:r>
            <a:r>
              <a:rPr sz="1400" i="1" spc="-4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«Воробей».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75005" y="1210373"/>
            <a:ext cx="4926330" cy="3476625"/>
            <a:chOff x="675005" y="1210373"/>
            <a:chExt cx="4926330" cy="3476625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4530" y="1219834"/>
              <a:ext cx="4907280" cy="345757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79767" y="1215135"/>
              <a:ext cx="4916805" cy="3467100"/>
            </a:xfrm>
            <a:custGeom>
              <a:avLst/>
              <a:gdLst/>
              <a:ahLst/>
              <a:cxnLst/>
              <a:rect l="l" t="t" r="r" b="b"/>
              <a:pathLst>
                <a:path w="4916805" h="3467100">
                  <a:moveTo>
                    <a:pt x="0" y="3467100"/>
                  </a:moveTo>
                  <a:lnTo>
                    <a:pt x="4916805" y="3467100"/>
                  </a:lnTo>
                  <a:lnTo>
                    <a:pt x="4916805" y="0"/>
                  </a:lnTo>
                  <a:lnTo>
                    <a:pt x="0" y="0"/>
                  </a:lnTo>
                  <a:lnTo>
                    <a:pt x="0" y="346710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4530" y="5640184"/>
            <a:ext cx="2910839" cy="4034154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9</a:t>
            </a:fld>
            <a:endParaRPr spc="-25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627" y="490829"/>
            <a:ext cx="6329045" cy="2846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85" indent="359410" algn="just">
              <a:lnSpc>
                <a:spcPct val="110000"/>
              </a:lnSpc>
              <a:spcBef>
                <a:spcPts val="100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Ведущий:</a:t>
            </a:r>
            <a:r>
              <a:rPr sz="1400" b="1" i="1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Воробьи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11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маленькие</a:t>
            </a:r>
            <a:r>
              <a:rPr sz="1400" spc="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птички,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которых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можно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встретить</a:t>
            </a:r>
            <a:r>
              <a:rPr sz="1400" spc="1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10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любом </a:t>
            </a:r>
            <a:r>
              <a:rPr sz="1400" dirty="0">
                <a:latin typeface="Times New Roman"/>
                <a:cs typeface="Times New Roman"/>
              </a:rPr>
              <a:t>городе.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Они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живут</a:t>
            </a:r>
            <a:r>
              <a:rPr sz="1400" spc="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рядом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людьми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очень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любопытны.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Воробьи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стали</a:t>
            </a:r>
            <a:r>
              <a:rPr sz="1400" spc="1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героями </a:t>
            </a:r>
            <a:r>
              <a:rPr sz="1400" dirty="0">
                <a:latin typeface="Times New Roman"/>
                <a:cs typeface="Times New Roman"/>
              </a:rPr>
              <a:t>многих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сказок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рассказов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русских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писателей.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Например,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Максим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Горький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написал </a:t>
            </a:r>
            <a:r>
              <a:rPr sz="1400" dirty="0">
                <a:latin typeface="Times New Roman"/>
                <a:cs typeface="Times New Roman"/>
              </a:rPr>
              <a:t>историю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про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маленького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несмышленого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воробья,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который</a:t>
            </a:r>
            <a:r>
              <a:rPr sz="1400" spc="1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еще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умел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летать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–</a:t>
            </a: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0"/>
              </a:spcBef>
            </a:pPr>
            <a:r>
              <a:rPr sz="1400" dirty="0">
                <a:latin typeface="Times New Roman"/>
                <a:cs typeface="Times New Roman"/>
              </a:rPr>
              <a:t>«Воробьишко».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А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вот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следующее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задание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для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spc="-20" dirty="0">
                <a:latin typeface="Times New Roman"/>
                <a:cs typeface="Times New Roman"/>
              </a:rPr>
              <a:t>вас.</a:t>
            </a:r>
            <a:endParaRPr sz="1400">
              <a:latin typeface="Times New Roman"/>
              <a:cs typeface="Times New Roman"/>
            </a:endParaRPr>
          </a:p>
          <a:p>
            <a:pPr marL="12700" marR="6350" algn="just">
              <a:lnSpc>
                <a:spcPct val="110000"/>
              </a:lnSpc>
            </a:pPr>
            <a:r>
              <a:rPr sz="1400" b="1" dirty="0">
                <a:latin typeface="Times New Roman"/>
                <a:cs typeface="Times New Roman"/>
              </a:rPr>
              <a:t>Задание</a:t>
            </a:r>
            <a:r>
              <a:rPr sz="1400" b="1" spc="48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№</a:t>
            </a:r>
            <a:r>
              <a:rPr sz="1400" b="1" spc="-1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6.</a:t>
            </a:r>
            <a:r>
              <a:rPr sz="1400" b="1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Вы</a:t>
            </a:r>
            <a:r>
              <a:rPr sz="1400" spc="4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уже</a:t>
            </a:r>
            <a:r>
              <a:rPr sz="1400" spc="4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знаете,</a:t>
            </a:r>
            <a:r>
              <a:rPr sz="1400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</a:t>
            </a:r>
            <a:r>
              <a:rPr sz="1400" spc="4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такое</a:t>
            </a:r>
            <a:r>
              <a:rPr sz="1400" spc="459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диафильмы.</a:t>
            </a:r>
            <a:r>
              <a:rPr sz="1400" spc="4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Я</a:t>
            </a:r>
            <a:r>
              <a:rPr sz="1400" spc="4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предлагаю</a:t>
            </a:r>
            <a:r>
              <a:rPr sz="1400" spc="4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найти</a:t>
            </a:r>
            <a:r>
              <a:rPr sz="1400" spc="475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и </a:t>
            </a:r>
            <a:r>
              <a:rPr sz="1400" dirty="0">
                <a:latin typeface="Times New Roman"/>
                <a:cs typeface="Times New Roman"/>
              </a:rPr>
              <a:t>посмотреть</a:t>
            </a:r>
            <a:r>
              <a:rPr sz="1400" spc="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диафильм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рассказу</a:t>
            </a:r>
            <a:r>
              <a:rPr sz="1400" spc="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Максима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Горького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«Воробьишко».</a:t>
            </a:r>
            <a:r>
              <a:rPr sz="1400" spc="6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Художник-</a:t>
            </a: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0"/>
              </a:spcBef>
            </a:pPr>
            <a:r>
              <a:rPr sz="1400" dirty="0">
                <a:latin typeface="Times New Roman"/>
                <a:cs typeface="Times New Roman"/>
              </a:rPr>
              <a:t>иллюстратор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этого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диафильма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Петр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Репкин.</a:t>
            </a:r>
            <a:endParaRPr sz="1400">
              <a:latin typeface="Times New Roman"/>
              <a:cs typeface="Times New Roman"/>
            </a:endParaRPr>
          </a:p>
          <a:p>
            <a:pPr marL="12700" marR="5080" indent="359410" algn="just">
              <a:lnSpc>
                <a:spcPct val="110000"/>
              </a:lnSpc>
            </a:pPr>
            <a:r>
              <a:rPr sz="1400" i="1" dirty="0">
                <a:latin typeface="Times New Roman"/>
                <a:cs typeface="Times New Roman"/>
              </a:rPr>
              <a:t>(Ребята</a:t>
            </a:r>
            <a:r>
              <a:rPr sz="1400" i="1" spc="1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переходят</a:t>
            </a:r>
            <a:r>
              <a:rPr sz="1400" i="1" spc="1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раздел</a:t>
            </a:r>
            <a:r>
              <a:rPr sz="1400" i="1" spc="15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«Диафильмы»</a:t>
            </a:r>
            <a:r>
              <a:rPr sz="1400" i="1" spc="15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НЭБ.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Дети,</a:t>
            </a:r>
            <a:r>
              <a:rPr sz="1400" i="1" spc="14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</a:t>
            </a:r>
            <a:r>
              <a:rPr sz="1400" i="1" spc="1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поисковой</a:t>
            </a:r>
            <a:r>
              <a:rPr sz="1400" i="1" spc="14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строке </a:t>
            </a:r>
            <a:r>
              <a:rPr sz="1400" i="1" dirty="0">
                <a:latin typeface="Times New Roman"/>
                <a:cs typeface="Times New Roman"/>
              </a:rPr>
              <a:t>вводят</a:t>
            </a:r>
            <a:r>
              <a:rPr sz="1400" i="1" spc="4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запрос</a:t>
            </a:r>
            <a:r>
              <a:rPr sz="1400" i="1" spc="43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«Воробьишко».</a:t>
            </a:r>
            <a:r>
              <a:rPr sz="1400" i="1" spc="44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Далее</a:t>
            </a:r>
            <a:r>
              <a:rPr sz="1400" i="1" spc="434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нажимают</a:t>
            </a:r>
            <a:r>
              <a:rPr sz="1400" i="1" spc="45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</a:t>
            </a:r>
            <a:r>
              <a:rPr sz="1400" i="1" spc="4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диафильм,</a:t>
            </a:r>
            <a:r>
              <a:rPr sz="1400" i="1" spc="44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открывается </a:t>
            </a:r>
            <a:r>
              <a:rPr sz="1400" i="1" dirty="0">
                <a:latin typeface="Times New Roman"/>
                <a:cs typeface="Times New Roman"/>
              </a:rPr>
              <a:t>карточка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со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всеми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данными, в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которой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дети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ищут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художника</a:t>
            </a:r>
            <a:r>
              <a:rPr sz="1400" i="1" spc="-1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Репкина.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Находят</a:t>
            </a: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80"/>
              </a:spcBef>
            </a:pPr>
            <a:r>
              <a:rPr sz="1400" i="1" dirty="0">
                <a:latin typeface="Times New Roman"/>
                <a:cs typeface="Times New Roman"/>
              </a:rPr>
              <a:t>нужный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диафильм</a:t>
            </a:r>
            <a:r>
              <a:rPr sz="1400" i="1" spc="-5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и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нажимают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кнопку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«Перейти</a:t>
            </a:r>
            <a:r>
              <a:rPr sz="1400" i="1" spc="-3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</a:t>
            </a:r>
            <a:r>
              <a:rPr sz="1400" i="1" spc="-3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просмотру»).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54050" y="7632700"/>
            <a:ext cx="6328410" cy="19087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620" indent="228600" algn="just">
              <a:lnSpc>
                <a:spcPct val="110000"/>
              </a:lnSpc>
              <a:spcBef>
                <a:spcPts val="100"/>
              </a:spcBef>
            </a:pPr>
            <a:r>
              <a:rPr sz="1400" i="1" dirty="0">
                <a:latin typeface="Times New Roman"/>
                <a:cs typeface="Times New Roman"/>
              </a:rPr>
              <a:t>После</a:t>
            </a:r>
            <a:r>
              <a:rPr sz="1400" i="1" spc="29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просмотра</a:t>
            </a:r>
            <a:r>
              <a:rPr sz="1400" i="1" spc="295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диафильма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ведущий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задаёт</a:t>
            </a:r>
            <a:r>
              <a:rPr sz="1400" i="1" spc="29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последний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вопрос: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как</a:t>
            </a:r>
            <a:r>
              <a:rPr sz="1400" i="1" spc="30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зовут </a:t>
            </a:r>
            <a:r>
              <a:rPr sz="1400" i="1" dirty="0">
                <a:latin typeface="Times New Roman"/>
                <a:cs typeface="Times New Roman"/>
              </a:rPr>
              <a:t>главного</a:t>
            </a:r>
            <a:r>
              <a:rPr sz="1400" i="1" spc="-20" dirty="0">
                <a:latin typeface="Times New Roman"/>
                <a:cs typeface="Times New Roman"/>
              </a:rPr>
              <a:t> </a:t>
            </a:r>
            <a:r>
              <a:rPr sz="1400" i="1" dirty="0">
                <a:latin typeface="Times New Roman"/>
                <a:cs typeface="Times New Roman"/>
              </a:rPr>
              <a:t>героя</a:t>
            </a:r>
            <a:r>
              <a:rPr sz="1400" i="1" spc="-40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произведения?</a:t>
            </a:r>
            <a:r>
              <a:rPr sz="1400" i="1" spc="-15" dirty="0">
                <a:latin typeface="Times New Roman"/>
                <a:cs typeface="Times New Roman"/>
              </a:rPr>
              <a:t> </a:t>
            </a:r>
            <a:r>
              <a:rPr sz="1400" i="1" spc="-10" dirty="0">
                <a:latin typeface="Times New Roman"/>
                <a:cs typeface="Times New Roman"/>
              </a:rPr>
              <a:t>(Пудик).</a:t>
            </a:r>
            <a:endParaRPr sz="1400">
              <a:latin typeface="Times New Roman"/>
              <a:cs typeface="Times New Roman"/>
            </a:endParaRPr>
          </a:p>
          <a:p>
            <a:pPr marL="12700" marR="5080" indent="359410" algn="just">
              <a:lnSpc>
                <a:spcPct val="110200"/>
              </a:lnSpc>
              <a:spcBef>
                <a:spcPts val="5"/>
              </a:spcBef>
            </a:pPr>
            <a:r>
              <a:rPr sz="1400" b="1" i="1" dirty="0">
                <a:latin typeface="Times New Roman"/>
                <a:cs typeface="Times New Roman"/>
              </a:rPr>
              <a:t>Ведущий:</a:t>
            </a:r>
            <a:r>
              <a:rPr sz="1400" b="1" i="1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Ребята,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вы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отлично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справились</a:t>
            </a:r>
            <a:r>
              <a:rPr sz="1400" spc="2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со</a:t>
            </a:r>
            <a:r>
              <a:rPr sz="1400" spc="2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всеми</a:t>
            </a:r>
            <a:r>
              <a:rPr sz="1400" spc="254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заданиями!</a:t>
            </a:r>
            <a:r>
              <a:rPr sz="1400" spc="26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Молодцы! </a:t>
            </a:r>
            <a:r>
              <a:rPr sz="1400" dirty="0">
                <a:latin typeface="Times New Roman"/>
                <a:cs typeface="Times New Roman"/>
              </a:rPr>
              <a:t>Теперь</a:t>
            </a:r>
            <a:r>
              <a:rPr sz="1400" spc="2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вы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знаете,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как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находить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в</a:t>
            </a:r>
            <a:r>
              <a:rPr sz="1400" spc="3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детской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электронной</a:t>
            </a:r>
            <a:r>
              <a:rPr sz="1400" spc="2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библиотеке.</a:t>
            </a:r>
            <a:r>
              <a:rPr sz="1400" spc="285" dirty="0">
                <a:latin typeface="Times New Roman"/>
                <a:cs typeface="Times New Roman"/>
              </a:rPr>
              <a:t> </a:t>
            </a:r>
            <a:r>
              <a:rPr sz="1400" spc="-25" dirty="0">
                <a:latin typeface="Times New Roman"/>
                <a:cs typeface="Times New Roman"/>
              </a:rPr>
              <a:t>Вы </a:t>
            </a:r>
            <a:r>
              <a:rPr sz="1400" dirty="0">
                <a:latin typeface="Times New Roman"/>
                <a:cs typeface="Times New Roman"/>
              </a:rPr>
              <a:t>можете</a:t>
            </a:r>
            <a:r>
              <a:rPr sz="1400" spc="10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выбрать</a:t>
            </a:r>
            <a:r>
              <a:rPr sz="1400" spc="10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книгу</a:t>
            </a:r>
            <a:r>
              <a:rPr sz="1400" spc="9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10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названию,</a:t>
            </a:r>
            <a:r>
              <a:rPr sz="1400" spc="9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автору</a:t>
            </a:r>
            <a:r>
              <a:rPr sz="1400" spc="9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или</a:t>
            </a:r>
            <a:r>
              <a:rPr sz="1400" spc="10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жанру.</a:t>
            </a:r>
            <a:r>
              <a:rPr sz="1400" spc="100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Также</a:t>
            </a:r>
            <a:r>
              <a:rPr sz="1400" spc="105" dirty="0">
                <a:latin typeface="Times New Roman"/>
                <a:cs typeface="Times New Roman"/>
              </a:rPr>
              <a:t>  </a:t>
            </a:r>
            <a:r>
              <a:rPr sz="1400" dirty="0">
                <a:latin typeface="Times New Roman"/>
                <a:cs typeface="Times New Roman"/>
              </a:rPr>
              <a:t>вы</a:t>
            </a:r>
            <a:r>
              <a:rPr sz="1400" spc="105" dirty="0">
                <a:latin typeface="Times New Roman"/>
                <a:cs typeface="Times New Roman"/>
              </a:rPr>
              <a:t>  </a:t>
            </a:r>
            <a:r>
              <a:rPr sz="1400" spc="-10" dirty="0">
                <a:latin typeface="Times New Roman"/>
                <a:cs typeface="Times New Roman"/>
              </a:rPr>
              <a:t>можете </a:t>
            </a:r>
            <a:r>
              <a:rPr sz="1400" dirty="0">
                <a:latin typeface="Times New Roman"/>
                <a:cs typeface="Times New Roman"/>
              </a:rPr>
              <a:t>использовать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поиск,</a:t>
            </a:r>
            <a:r>
              <a:rPr sz="1400" spc="2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чтобы</a:t>
            </a:r>
            <a:r>
              <a:rPr sz="1400" spc="2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найти</a:t>
            </a:r>
            <a:r>
              <a:rPr sz="1400" spc="28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книгу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</a:t>
            </a:r>
            <a:r>
              <a:rPr sz="1400" spc="29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ключевым</a:t>
            </a:r>
            <a:r>
              <a:rPr sz="1400" spc="2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словам.</a:t>
            </a:r>
            <a:r>
              <a:rPr sz="1400" spc="30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Помните,</a:t>
            </a:r>
            <a:r>
              <a:rPr sz="1400" spc="28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</a:t>
            </a:r>
            <a:r>
              <a:rPr sz="1400" spc="275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в </a:t>
            </a:r>
            <a:r>
              <a:rPr sz="1400" dirty="0">
                <a:latin typeface="Times New Roman"/>
                <a:cs typeface="Times New Roman"/>
              </a:rPr>
              <a:t>библиотеке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есть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не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только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книги,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но</a:t>
            </a:r>
            <a:r>
              <a:rPr sz="1400" spc="-5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3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газеты,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журналы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и</a:t>
            </a:r>
            <a:r>
              <a:rPr sz="1400" spc="-6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диафильмы.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Электронная библиотека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регулярно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пополняется</a:t>
            </a:r>
            <a:r>
              <a:rPr sz="1400" spc="-4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новыми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материалами,</a:t>
            </a:r>
            <a:r>
              <a:rPr sz="1400" spc="-5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так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что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Times New Roman"/>
                <a:cs typeface="Times New Roman"/>
              </a:rPr>
              <a:t>заходите</a:t>
            </a:r>
            <a:r>
              <a:rPr sz="1400" spc="-40" dirty="0">
                <a:latin typeface="Times New Roman"/>
                <a:cs typeface="Times New Roman"/>
              </a:rPr>
              <a:t> </a:t>
            </a:r>
            <a:r>
              <a:rPr sz="1400" spc="-10">
                <a:latin typeface="Times New Roman"/>
                <a:cs typeface="Times New Roman"/>
              </a:rPr>
              <a:t>почаще</a:t>
            </a:r>
            <a:r>
              <a:rPr sz="1400" spc="-10" smtClean="0">
                <a:latin typeface="Times New Roman"/>
                <a:cs typeface="Times New Roman"/>
              </a:rPr>
              <a:t>!</a:t>
            </a:r>
            <a:endParaRPr sz="14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0575" y="3595496"/>
            <a:ext cx="5962650" cy="3858895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10</a:t>
            </a:fld>
            <a:endParaRPr spc="-25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fld id="{81D60167-4931-47E6-BA6A-407CBD079E47}" type="slidenum">
              <a:rPr spc="-25" dirty="0"/>
              <a:pPr marL="12700">
                <a:lnSpc>
                  <a:spcPts val="1410"/>
                </a:lnSpc>
              </a:pPr>
              <a:t>11</a:t>
            </a:fld>
            <a:endParaRPr spc="-25" dirty="0"/>
          </a:p>
        </p:txBody>
      </p:sp>
      <p:pic>
        <p:nvPicPr>
          <p:cNvPr id="6" name="Рисунок 5" descr="Vbg-9aMewmisgZ_jHJmoQ2x4isjxk6DYhZzi9cC7FdA39bG0b5TWwWLbPe-IO-jj30d2MUwDLJysR_JpvzC1M7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8300"/>
            <a:ext cx="7556500" cy="21340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06450" y="5575300"/>
            <a:ext cx="563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просто!</a:t>
            </a:r>
            <a:endParaRPr lang="ru-RU" sz="7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1412</Words>
  <Application>Microsoft Office PowerPoint</Application>
  <PresentationFormat>Произвольный</PresentationFormat>
  <Paragraphs>93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Гость</dc:creator>
  <cp:lastModifiedBy>Iron</cp:lastModifiedBy>
  <cp:revision>7</cp:revision>
  <dcterms:created xsi:type="dcterms:W3CDTF">2025-04-29T18:40:10Z</dcterms:created>
  <dcterms:modified xsi:type="dcterms:W3CDTF">2025-04-29T19:54:25Z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2024-03-21T00:00:00Z</vt:filetime>
  </property>
  <property fmtid="{D5CDD505-2E9C-101B-9397-08002B2CF9AE}" pid="3" name="Creator">
    <vt:lpwstr>Microsoft® Word 2016</vt:lpwstr>
  </property>
  <property fmtid="{D5CDD505-2E9C-101B-9397-08002B2CF9AE}" pid="4" name="LastSaved">
    <vt:filetime>2025-04-29T00:00:00Z</vt:filetime>
  </property>
  <property fmtid="{D5CDD505-2E9C-101B-9397-08002B2CF9AE}" pid="5" name="Producer">
    <vt:lpwstr>Microsoft® Word 2016</vt:lpwstr>
  </property>
</Properties>
</file>