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3"/>
  </p:notesMasterIdLst>
  <p:sldIdLst>
    <p:sldId id="256" r:id="rId2"/>
    <p:sldId id="257" r:id="rId3"/>
    <p:sldId id="259" r:id="rId4"/>
    <p:sldId id="260" r:id="rId5"/>
    <p:sldId id="261" r:id="rId6"/>
    <p:sldId id="273" r:id="rId7"/>
    <p:sldId id="278" r:id="rId8"/>
    <p:sldId id="279" r:id="rId9"/>
    <p:sldId id="280" r:id="rId10"/>
    <p:sldId id="282" r:id="rId11"/>
    <p:sldId id="283" r:id="rId12"/>
    <p:sldId id="284" r:id="rId13"/>
    <p:sldId id="289" r:id="rId14"/>
    <p:sldId id="291" r:id="rId15"/>
    <p:sldId id="292" r:id="rId16"/>
    <p:sldId id="294" r:id="rId17"/>
    <p:sldId id="296" r:id="rId18"/>
    <p:sldId id="300" r:id="rId19"/>
    <p:sldId id="303" r:id="rId20"/>
    <p:sldId id="305" r:id="rId21"/>
    <p:sldId id="307" r:id="rId22"/>
    <p:sldId id="308" r:id="rId23"/>
    <p:sldId id="309" r:id="rId24"/>
    <p:sldId id="310" r:id="rId25"/>
    <p:sldId id="312" r:id="rId26"/>
    <p:sldId id="313" r:id="rId27"/>
    <p:sldId id="314" r:id="rId28"/>
    <p:sldId id="315" r:id="rId29"/>
    <p:sldId id="316" r:id="rId30"/>
    <p:sldId id="317" r:id="rId31"/>
    <p:sldId id="318" r:id="rId32"/>
    <p:sldId id="319" r:id="rId33"/>
    <p:sldId id="321" r:id="rId34"/>
    <p:sldId id="322" r:id="rId35"/>
    <p:sldId id="324" r:id="rId36"/>
    <p:sldId id="328" r:id="rId37"/>
    <p:sldId id="329" r:id="rId38"/>
    <p:sldId id="330" r:id="rId39"/>
    <p:sldId id="266" r:id="rId40"/>
    <p:sldId id="268" r:id="rId41"/>
    <p:sldId id="331" r:id="rId42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5" autoAdjust="0"/>
    <p:restoredTop sz="94660" autoAdjust="0"/>
  </p:normalViewPr>
  <p:slideViewPr>
    <p:cSldViewPr snapToGrid="0">
      <p:cViewPr varScale="1">
        <p:scale>
          <a:sx n="105" d="100"/>
          <a:sy n="105" d="100"/>
        </p:scale>
        <p:origin x="-96" y="-1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05ABC-C3BF-4286-ADAF-8A7DAEECFCB9}" type="datetimeFigureOut">
              <a:rPr lang="ru-RU" smtClean="0"/>
              <a:t>20.01.2021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7FE5-2BF6-45B0-B76E-CFA7C58019D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0238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D25B63-AA1D-4D3C-B8F2-1DAF71FFF34C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12589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C2B2-80F1-42BE-A20C-8F3F77A50291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405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8A8CA-4319-4D28-AEC5-C1DA08195DC2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B367C-9804-43E3-9E0D-0BD9886140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7557675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F263A-289A-40DF-AE90-F618F9153EEE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D2B830-DB4A-402F-AD82-29FB717279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003926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6249C-9A24-4F2B-8FF7-80B06E3EFD98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A735E-6A8A-4FE5-8590-49658CAB8F4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405515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95A2-A84E-45CF-8962-A542A7C02282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0F25F8-8D98-4539-AE6D-A1C02C217E0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4863738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64CAC-4252-480E-80AC-13FE96676A9C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196BC4-15DA-4792-AA34-CB9DE61C3DA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21928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AABD33-7DE2-4AD7-B8C6-05F1E24B184E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033D41-B85C-401B-90F0-918FC79373F6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8868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0C7B-2803-4A0C-831C-C42B1A3999AF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8D5AB4-63F9-4A32-93F6-3ADCAD43360D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425285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7E7CDF-6B4B-494B-AF4F-4498D8B55118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50F2F8-D9FC-4D2F-A8AE-D3E7804E3985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790473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3B3E48-940C-4915-896E-ECB77D7E6DE4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E2825C-0E7B-4112-A7FE-B71A5E705213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628530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06FCA6-6293-4034-93F8-6D662AB2BFE3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337774-5661-4369-B552-508BCA16485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51844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A61111-F1C7-4456-9F2B-00D7DCAD629B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58C793-F27A-43B8-ABDC-95996744B6EC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980685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C266E5B-17AE-40F7-978A-C68B8D773D7B}" type="datetimeFigureOut">
              <a:rPr lang="ru-RU"/>
              <a:pPr>
                <a:defRPr/>
              </a:pPr>
              <a:t>20.01.2021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551D09C3-EEAA-4794-87DD-8E8C2CB54BD1}" type="slidenum">
              <a:rPr lang="ru-RU" altLang="ru-RU"/>
              <a:pPr/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4.jpeg"/><Relationship Id="rId7" Type="http://schemas.openxmlformats.org/officeDocument/2006/relationships/image" Target="../media/image28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1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ашивка 3"/>
          <p:cNvSpPr/>
          <p:nvPr/>
        </p:nvSpPr>
        <p:spPr>
          <a:xfrm>
            <a:off x="6305659" y="1249363"/>
            <a:ext cx="1357204" cy="1493969"/>
          </a:xfrm>
          <a:prstGeom prst="chevro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738555" y="1249546"/>
            <a:ext cx="5789568" cy="1493653"/>
          </a:xfrm>
          <a:prstGeom prst="homePlat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600" dirty="0">
                <a:solidFill>
                  <a:schemeClr val="tx1"/>
                </a:solidFill>
              </a:rPr>
              <a:t>Уроки и итоги Второй мировой войны</a:t>
            </a:r>
            <a:endParaRPr lang="ru-RU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6" name="Нашивка 5"/>
          <p:cNvSpPr/>
          <p:nvPr/>
        </p:nvSpPr>
        <p:spPr>
          <a:xfrm>
            <a:off x="7411971" y="1249363"/>
            <a:ext cx="1003367" cy="1493969"/>
          </a:xfrm>
          <a:prstGeom prst="chevro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47663"/>
            <a:ext cx="7886700" cy="811212"/>
          </a:xfrm>
          <a:solidFill>
            <a:schemeClr val="accent4">
              <a:lumMod val="20000"/>
              <a:lumOff val="80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296988"/>
            <a:ext cx="7886700" cy="4879975"/>
          </a:xfrm>
          <a:solidFill>
            <a:schemeClr val="accent4">
              <a:lumMod val="20000"/>
              <a:lumOff val="80000"/>
              <a:alpha val="65000"/>
            </a:schemeClr>
          </a:solidFill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ru-RU" dirty="0"/>
          </a:p>
        </p:txBody>
      </p:sp>
      <p:pic>
        <p:nvPicPr>
          <p:cNvPr id="4" name="Picture 2" descr="C:\Users\Иван\Desktop\Политическая мир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355" y="890954"/>
            <a:ext cx="7917472" cy="3845169"/>
          </a:xfrm>
        </p:spPr>
        <p:txBody>
          <a:bodyPr/>
          <a:lstStyle/>
          <a:p>
            <a:r>
              <a:rPr lang="ru-RU" sz="4000" b="1" dirty="0">
                <a:solidFill>
                  <a:schemeClr val="bg1"/>
                </a:solidFill>
                <a:latin typeface="Times New Roman"/>
              </a:rPr>
              <a:t>Создание антифашистской коалиции : Тегеран, Ялта, Потсдам—вехи сотрудничества и появление противоречий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754673" y="3701318"/>
            <a:ext cx="7425104" cy="4351338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858191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rot="10800000" flipV="1">
            <a:off x="5805474" y="6025595"/>
            <a:ext cx="2642038" cy="507831"/>
          </a:xfrm>
        </p:spPr>
        <p:txBody>
          <a:bodyPr/>
          <a:lstStyle/>
          <a:p>
            <a:pPr marL="0" indent="0">
              <a:buNone/>
            </a:pPr>
            <a:r>
              <a:rPr lang="ru-RU" sz="3600" dirty="0" err="1" smtClean="0">
                <a:solidFill>
                  <a:schemeClr val="bg1"/>
                </a:solidFill>
              </a:rPr>
              <a:t>У.Черчилль</a:t>
            </a:r>
            <a:endParaRPr lang="ru-RU" sz="3600" dirty="0" smtClean="0">
              <a:solidFill>
                <a:schemeClr val="bg1"/>
              </a:solidFill>
            </a:endParaRPr>
          </a:p>
          <a:p>
            <a:endParaRPr lang="ru-RU" sz="44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sz="4400" dirty="0" smtClean="0">
              <a:solidFill>
                <a:schemeClr val="bg1"/>
              </a:solidFill>
            </a:endParaRPr>
          </a:p>
          <a:p>
            <a:endParaRPr lang="ru-RU" sz="4400" dirty="0">
              <a:solidFill>
                <a:schemeClr val="bg1"/>
              </a:solidFill>
            </a:endParaRPr>
          </a:p>
          <a:p>
            <a:endParaRPr lang="ru-RU" sz="4400" dirty="0" smtClean="0">
              <a:solidFill>
                <a:schemeClr val="bg1"/>
              </a:solidFill>
            </a:endParaRPr>
          </a:p>
        </p:txBody>
      </p:sp>
      <p:pic>
        <p:nvPicPr>
          <p:cNvPr id="4" name="Picture 3" descr="C:\Users\Иван\Desktop\58b531f5a62eea0872b0d1a0be52ae97--herbert-hoover-eleanor-rooseve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91" y="3355588"/>
            <a:ext cx="3335697" cy="267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Иван\Desktop\chur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9712" y="3355587"/>
            <a:ext cx="3721692" cy="2670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Иван\Desktop\3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297" y="0"/>
            <a:ext cx="3974841" cy="273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5797" y="2731954"/>
            <a:ext cx="32385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25439" y="6025596"/>
            <a:ext cx="2483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>
                <a:solidFill>
                  <a:schemeClr val="bg1"/>
                </a:solidFill>
              </a:rPr>
              <a:t>Ф.Рузвельт</a:t>
            </a:r>
            <a:endParaRPr lang="ru-RU" sz="3600" dirty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197760" y="2610328"/>
            <a:ext cx="26525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err="1" smtClean="0">
                <a:solidFill>
                  <a:schemeClr val="bg1"/>
                </a:solidFill>
              </a:rPr>
              <a:t>И.Сталин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7291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 lnSpcReduction="10000"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itchFamily="34" charset="0"/>
              </a:defRPr>
            </a:lvl9pPr>
          </a:lstStyle>
          <a:p>
            <a:pPr eaLnBrk="1" hangingPunct="1"/>
            <a:r>
              <a:rPr lang="ru-RU" b="1" dirty="0" smtClean="0"/>
              <a:t>Этапы формирования Антигитлеровской коалиции</a:t>
            </a:r>
            <a:endParaRPr lang="ru-RU" b="1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62500" lnSpcReduction="20000"/>
          </a:bodyPr>
          <a:lstStyle>
            <a:lvl1pPr marL="228600" indent="-228600" algn="l" rtl="0" fontAlgn="base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/>
            <a:endParaRPr lang="ru-RU" b="1" dirty="0" smtClean="0"/>
          </a:p>
          <a:p>
            <a:pPr eaLnBrk="1" hangingPunct="1"/>
            <a:r>
              <a:rPr lang="ru-RU" b="1" dirty="0" smtClean="0"/>
              <a:t>22 июня 1941 г. – заявление Черчилля о поддержке СССР.</a:t>
            </a:r>
          </a:p>
          <a:p>
            <a:pPr eaLnBrk="1" hangingPunct="1"/>
            <a:r>
              <a:rPr lang="ru-RU" b="1" dirty="0" smtClean="0"/>
              <a:t>24 июня 1941 г. - заявление Рузвельта о поддержке СССР.</a:t>
            </a:r>
          </a:p>
          <a:p>
            <a:pPr eaLnBrk="1" hangingPunct="1"/>
            <a:r>
              <a:rPr lang="ru-RU" b="1" dirty="0" smtClean="0"/>
              <a:t>12 июля 1941г.- </a:t>
            </a:r>
            <a:r>
              <a:rPr lang="ru-RU" b="1" dirty="0" err="1" smtClean="0"/>
              <a:t>советско</a:t>
            </a:r>
            <a:r>
              <a:rPr lang="ru-RU" b="1" dirty="0" smtClean="0"/>
              <a:t> - английское соглашение о совместных действиях против Германии.</a:t>
            </a:r>
          </a:p>
          <a:p>
            <a:pPr eaLnBrk="1" hangingPunct="1"/>
            <a:r>
              <a:rPr lang="ru-RU" b="1" dirty="0" smtClean="0"/>
              <a:t>Август 1941г. - подписание Атлантической Хартии.</a:t>
            </a:r>
          </a:p>
          <a:p>
            <a:pPr eaLnBrk="1" hangingPunct="1"/>
            <a:r>
              <a:rPr lang="ru-RU" b="1" dirty="0" smtClean="0"/>
              <a:t>Сентябрь 1941 г. - Московская конференция министров иностранных дел СССР, США, Англии о поставках вооружений в СССР.</a:t>
            </a:r>
          </a:p>
          <a:p>
            <a:pPr eaLnBrk="1" hangingPunct="1"/>
            <a:r>
              <a:rPr lang="ru-RU" b="1" dirty="0" smtClean="0"/>
              <a:t>7 ноября 1941 г. - Рузвельт распространил на СССР действие закона о ленд-лизе.</a:t>
            </a:r>
          </a:p>
          <a:p>
            <a:pPr eaLnBrk="1" hangingPunct="1"/>
            <a:r>
              <a:rPr lang="ru-RU" b="1" dirty="0" smtClean="0"/>
              <a:t>1 января 1942г. - подписание Декларации Объединенных наций.</a:t>
            </a:r>
          </a:p>
          <a:p>
            <a:pPr eaLnBrk="1" hangingPunct="1"/>
            <a:r>
              <a:rPr lang="ru-RU" b="1" dirty="0" smtClean="0"/>
              <a:t>28.11. 1943г. -  1.12. 1943г. -Тегеранская конференция</a:t>
            </a:r>
          </a:p>
          <a:p>
            <a:pPr eaLnBrk="1" hangingPunct="1"/>
            <a:r>
              <a:rPr lang="ru-RU" b="1" dirty="0" smtClean="0"/>
              <a:t>4-11.02.1944г. - Крымская (Ялтинская) конференция.</a:t>
            </a:r>
          </a:p>
          <a:p>
            <a:pPr eaLnBrk="1" hangingPunct="1"/>
            <a:r>
              <a:rPr lang="ru-RU" b="1" dirty="0" smtClean="0"/>
              <a:t>2 5.04.-26.06.1945г.- Сан-Францисская конференция</a:t>
            </a:r>
          </a:p>
          <a:p>
            <a:pPr eaLnBrk="1" hangingPunct="1"/>
            <a:r>
              <a:rPr lang="ru-RU" b="1" dirty="0" smtClean="0"/>
              <a:t>17.07.-2.08.1945г. - Берлинская (Потсдамская) конференция.</a:t>
            </a:r>
          </a:p>
          <a:p>
            <a:pPr eaLnBrk="1" hangingPunct="1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3085537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38"/>
            <a:ext cx="9144000" cy="689947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71538" y="500042"/>
            <a:ext cx="7500990" cy="10001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1071538" y="500042"/>
            <a:ext cx="75724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</a:rPr>
              <a:t>Заключительный этап второй мировой войны</a:t>
            </a:r>
            <a:r>
              <a:rPr lang="ru-RU" sz="2800" b="1" dirty="0" smtClean="0">
                <a:solidFill>
                  <a:schemeClr val="bg1"/>
                </a:solidFill>
              </a:rPr>
              <a:t>.</a:t>
            </a:r>
            <a:r>
              <a:rPr lang="en-US" sz="2800" b="1" dirty="0" smtClean="0">
                <a:solidFill>
                  <a:schemeClr val="bg1"/>
                </a:solidFill>
              </a:rPr>
              <a:t/>
            </a:r>
            <a:br>
              <a:rPr lang="en-US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 </a:t>
            </a:r>
            <a:r>
              <a:rPr lang="ru-RU" sz="2800" b="1" dirty="0">
                <a:solidFill>
                  <a:schemeClr val="bg1"/>
                </a:solidFill>
              </a:rPr>
              <a:t>Война на Дальнем Востоке с </a:t>
            </a:r>
            <a:r>
              <a:rPr lang="ru-RU" sz="2800" b="1" dirty="0" smtClean="0">
                <a:solidFill>
                  <a:schemeClr val="bg1"/>
                </a:solidFill>
              </a:rPr>
              <a:t>Японией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55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38"/>
            <a:ext cx="9144000" cy="6899475"/>
          </a:xfrm>
          <a:prstGeom prst="rect">
            <a:avLst/>
          </a:prstGeom>
        </p:spPr>
      </p:pic>
      <p:pic>
        <p:nvPicPr>
          <p:cNvPr id="5122" name="Picture 2" descr="https://upload.wikimedia.org/wikipedia/commons/thumb/9/90/Dwight_D._Eisenhower%2C_official_photo_portrait%2C_May_29%2C_1959_%28cropped%29.jpg/720px-Dwight_D._Eisenhower%2C_official_photo_portrait%2C_May_29%2C_1959_%28cropped%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5" y="357166"/>
            <a:ext cx="3143272" cy="41068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4" name="Picture 4" descr="https://i.pinimg.com/236x/cf/44/fd/cf44fd28762cb054ac03776c76887fae--us-presidents-american-president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0" y="357166"/>
            <a:ext cx="2928958" cy="409557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7" name="Picture 7" descr="https://upload.wikimedia.org/wikipedia/commons/thumb/7/73/Rpb_dialog_icon.svg/1280px-Rpb_dialog_icon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1285860"/>
            <a:ext cx="2643206" cy="1761449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28596" y="5000636"/>
            <a:ext cx="8429684" cy="15001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«Я говорил ему, что, поскольку имеющиеся сведения указывают на неизбежность скорого краха Японии, я категорически возражаю против вступления Красной Армии в эту войну»</a:t>
            </a:r>
          </a:p>
          <a:p>
            <a:pPr algn="ctr"/>
            <a:r>
              <a:rPr lang="ru-RU" dirty="0" smtClean="0"/>
              <a:t>© Мемуары Д. Эйзенхауэра «Крестовый поход в Европу», фраза адресована Г. Трумэну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47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38"/>
            <a:ext cx="9144000" cy="6899475"/>
          </a:xfrm>
          <a:prstGeom prst="rect">
            <a:avLst/>
          </a:prstGeom>
        </p:spPr>
      </p:pic>
      <p:pic>
        <p:nvPicPr>
          <p:cNvPr id="4098" name="Picture 2" descr="https://upload.wikimedia.org/wikipedia/commons/thumb/b/bb/%D0%A1%D1%82%D0%B5%D1%86%D0%B5%D0%BD%D0%BA%D0%BE_%D0%BA%D0%B0%D0%BF%D0%B8%D1%82%D1%83%D0%BB%D1%8F%D1%86%D0%B8%D1%8F_%D0%AF%D0%BF%D0%BE%D0%BD%D0%B8%D0%B8_1.jpg/1280px-%D0%A1%D1%82%D0%B5%D1%86%D0%B5%D0%BD%D0%BA%D0%BE_%D0%BA%D0%B0%D0%BF%D0%B8%D1%82%D1%83%D0%BB%D1%8F%D1%86%D0%B8%D1%8F_%D0%AF%D0%BF%D0%BE%D0%BD%D0%B8%D0%B8_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14290"/>
            <a:ext cx="7216397" cy="5214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000100" y="5572140"/>
            <a:ext cx="7143800" cy="8572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От имени СССР генерал-лейтенант Кузьма </a:t>
            </a:r>
            <a:r>
              <a:rPr lang="ru-RU" dirty="0" err="1" smtClean="0"/>
              <a:t>Деревянко</a:t>
            </a:r>
            <a:r>
              <a:rPr lang="ru-RU" dirty="0" smtClean="0"/>
              <a:t> подписывает акт о капитуляции Японии на борту линкора «Миссури», 2 сентября 1945 года.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95088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38"/>
            <a:ext cx="9144000" cy="6899475"/>
          </a:xfrm>
          <a:prstGeom prst="rect">
            <a:avLst/>
          </a:prstGeom>
        </p:spPr>
      </p:pic>
      <p:pic>
        <p:nvPicPr>
          <p:cNvPr id="3073" name="Picture 1" descr="D:\Игорь\stalin-cropped 19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2" y="1071546"/>
            <a:ext cx="4822928" cy="50379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142844" y="1428736"/>
            <a:ext cx="3857652" cy="43577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«Наш советский народ не жалел сил и труда во имя победы. Мы пережили тяжелые годы. Но теперь каждый из нас может сказать: мы победили. Отныне мы можем считать нашу отчизну избавленной от угрозы немецкого нашествия на западе и японского нашествия на востоке. Наступил долгожданный мир для народов всего мира.»</a:t>
            </a:r>
            <a:br>
              <a:rPr lang="ru-RU" dirty="0" smtClean="0"/>
            </a:br>
            <a:r>
              <a:rPr lang="ru-RU" dirty="0" smtClean="0"/>
              <a:t>© И.В. Сталин, обращение от 02.09.1945 года.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705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565f48787128ea85483845213812f2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00100" y="1571612"/>
            <a:ext cx="7145410" cy="47576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28728" y="428604"/>
            <a:ext cx="65245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Образование ООН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6236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237094" y="214290"/>
            <a:ext cx="9381094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Ялтинская конференция </a:t>
            </a:r>
          </a:p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11 февраля 1945 г.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4" name="Рисунок 3" descr="thumb_579_event_big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500174"/>
            <a:ext cx="6429420" cy="5192497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089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pic>
        <p:nvPicPr>
          <p:cNvPr id="2" name="Рисунок 1" descr="2756007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85926"/>
            <a:ext cx="5299089" cy="44291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image01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1643050"/>
            <a:ext cx="3407725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 descr="403698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29256" y="4000504"/>
            <a:ext cx="3714744" cy="2385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Прямоугольник 5"/>
          <p:cNvSpPr/>
          <p:nvPr/>
        </p:nvSpPr>
        <p:spPr>
          <a:xfrm>
            <a:off x="928662" y="285728"/>
            <a:ext cx="752802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25 апреля – 26 июня 1945 г. </a:t>
            </a:r>
            <a:endParaRPr lang="ru-RU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Конференция в Сан-Франциско</a:t>
            </a:r>
            <a:endParaRPr lang="ru-RU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9651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pic>
        <p:nvPicPr>
          <p:cNvPr id="2" name="Рисунок 1" descr="oon (6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1285860"/>
            <a:ext cx="8467882" cy="528638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3200" y="357166"/>
            <a:ext cx="90108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Штаб-квартира ООН в Нью-Йорке</a:t>
            </a:r>
            <a:endParaRPr lang="ru-RU" sz="4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3197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pic>
        <p:nvPicPr>
          <p:cNvPr id="2" name="Рисунок 1" descr="ant_nio_guterre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643050"/>
            <a:ext cx="7072362" cy="471110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71538" y="214290"/>
            <a:ext cx="6838731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Генеральный секретарь ООН</a:t>
            </a:r>
          </a:p>
          <a:p>
            <a:pPr algn="ctr"/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Антониу</a:t>
            </a:r>
            <a:r>
              <a:rPr lang="ru-RU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36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Гутерреш</a:t>
            </a:r>
            <a:r>
              <a:rPr lang="ru-RU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</a:p>
          <a:p>
            <a:pPr algn="ctr"/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4177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6"/>
            <a:ext cx="9144000" cy="6855808"/>
          </a:xfrm>
          <a:prstGeom prst="rect">
            <a:avLst/>
          </a:prstGeom>
        </p:spPr>
      </p:pic>
      <p:pic>
        <p:nvPicPr>
          <p:cNvPr id="3" name="Рисунок 2" descr="497221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348" y="1857363"/>
            <a:ext cx="7643866" cy="486359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5073" y="500042"/>
            <a:ext cx="888256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Представитель Российской Федерации при ООН</a:t>
            </a:r>
          </a:p>
          <a:p>
            <a:pPr algn="ctr"/>
            <a:r>
              <a:rPr lang="ru-RU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Василий Алексеевич </a:t>
            </a:r>
            <a:r>
              <a:rPr lang="ru-RU" sz="28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Небензя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8080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" y="0"/>
            <a:ext cx="910020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8596" y="285728"/>
            <a:ext cx="8072494" cy="164307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Нюрнбергский процесс</a:t>
            </a:r>
            <a:r>
              <a:rPr lang="ru-RU" dirty="0"/>
              <a:t> — международный судебный процесс над бывшими руководителями гитлеровской Германии</a:t>
            </a:r>
            <a:r>
              <a:rPr lang="ru-RU" dirty="0" smtClean="0"/>
              <a:t>.</a:t>
            </a:r>
            <a:r>
              <a:rPr lang="ru-RU" dirty="0"/>
              <a:t> </a:t>
            </a:r>
            <a:r>
              <a:rPr lang="ru-RU" dirty="0" smtClean="0"/>
              <a:t>Проходил </a:t>
            </a:r>
            <a:r>
              <a:rPr lang="ru-RU" dirty="0"/>
              <a:t>с 20 ноября 1945 года по 1 октября 1946 года. В рамках международного трибунала страны победительницы обвиняли лидеров нацистской Германии за военные преступления, совершенные с 1939 по 1945 годы.</a:t>
            </a:r>
          </a:p>
          <a:p>
            <a:pPr algn="ctr"/>
            <a:endParaRPr lang="ru-RU" dirty="0"/>
          </a:p>
        </p:txBody>
      </p:sp>
      <p:pic>
        <p:nvPicPr>
          <p:cNvPr id="14338" name="Picture 2" descr="ÐÐ·Ð¾Ð±ÑÐ°Ð¶ÐµÐ½Ð¸Ð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786058"/>
            <a:ext cx="4305204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340" name="Picture 4" descr="http://chichshol.ucoz.ru/_si/0/2444424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786058"/>
            <a:ext cx="4189388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2607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" y="0"/>
            <a:ext cx="910020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2844" y="142852"/>
            <a:ext cx="8858312" cy="657229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14282" y="214290"/>
            <a:ext cx="38406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Международный военный трибунал: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2292" name="Picture 4" descr="https://znaj.ua/crops/5255f0/620x0/1/0/2018/11/20/bfchyQifxRqUBTUk4vzDDoP2hRhOb780A2H70hsm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642918"/>
            <a:ext cx="2786082" cy="2345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3214678" y="571480"/>
            <a:ext cx="201741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err="1" smtClean="0">
                <a:solidFill>
                  <a:schemeClr val="bg1"/>
                </a:solidFill>
              </a:rPr>
              <a:t>Джеффри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Лоуренс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главный судья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(Великобритания)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12294" name="Picture 6" descr="Ð Ð¾Ð¼Ð°Ð½ ÐÐ½Ð´ÑÐµÐµÐ²Ð¸Ñ Ð ÑÐ´ÐµÐ½ÐºÐ¾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929066"/>
            <a:ext cx="1935001" cy="24288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Box 10"/>
          <p:cNvSpPr txBox="1"/>
          <p:nvPr/>
        </p:nvSpPr>
        <p:spPr>
          <a:xfrm>
            <a:off x="428596" y="3071810"/>
            <a:ext cx="19731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Р.А. Руденко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главный обвинитель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(СССР)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2296" name="Picture 8" descr="Sir Hartley Shawcross in 1950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714612" y="3929066"/>
            <a:ext cx="1675372" cy="2452683"/>
          </a:xfrm>
          <a:prstGeom prst="rect">
            <a:avLst/>
          </a:prstGeom>
          <a:noFill/>
        </p:spPr>
      </p:pic>
      <p:sp>
        <p:nvSpPr>
          <p:cNvPr id="13" name="TextBox 12"/>
          <p:cNvSpPr txBox="1"/>
          <p:nvPr/>
        </p:nvSpPr>
        <p:spPr>
          <a:xfrm>
            <a:off x="2500298" y="3071810"/>
            <a:ext cx="197310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Хартли </a:t>
            </a:r>
            <a:r>
              <a:rPr lang="ru-RU" sz="1600" dirty="0" err="1" smtClean="0">
                <a:solidFill>
                  <a:schemeClr val="bg1"/>
                </a:solidFill>
              </a:rPr>
              <a:t>Шоукросс</a:t>
            </a:r>
            <a:r>
              <a:rPr lang="ru-RU" sz="1600" dirty="0" smtClean="0">
                <a:solidFill>
                  <a:schemeClr val="bg1"/>
                </a:solidFill>
              </a:rPr>
              <a:t/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главный обвинитель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(Великобритания)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2298" name="Picture 10" descr="Ð Ð¾Ð±ÐµÑÑ ÐÐ¶ÐµÐºÑÐ¾Ð½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3929066"/>
            <a:ext cx="1857389" cy="24607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TextBox 14"/>
          <p:cNvSpPr txBox="1"/>
          <p:nvPr/>
        </p:nvSpPr>
        <p:spPr>
          <a:xfrm>
            <a:off x="4643438" y="3071810"/>
            <a:ext cx="1973104" cy="830997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Роберт Джексон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главный обвинитель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(США)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2300" name="Picture 12" descr="FranÃ§ois de Menthon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86710" y="214290"/>
            <a:ext cx="1058839" cy="25347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Box 16"/>
          <p:cNvSpPr txBox="1"/>
          <p:nvPr/>
        </p:nvSpPr>
        <p:spPr>
          <a:xfrm>
            <a:off x="5643570" y="642918"/>
            <a:ext cx="22038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Франсуа де </a:t>
            </a:r>
            <a:r>
              <a:rPr lang="ru-RU" dirty="0" err="1" smtClean="0">
                <a:solidFill>
                  <a:schemeClr val="bg1"/>
                </a:solidFill>
              </a:rPr>
              <a:t>Ментон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главный обвинитель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(Франция)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8" name="Стрелка вниз 17"/>
          <p:cNvSpPr/>
          <p:nvPr/>
        </p:nvSpPr>
        <p:spPr>
          <a:xfrm>
            <a:off x="8143900" y="2786058"/>
            <a:ext cx="214314" cy="428628"/>
          </a:xfrm>
          <a:prstGeom prst="downArrow">
            <a:avLst/>
          </a:prstGeom>
        </p:spPr>
        <p:style>
          <a:lnRef idx="1">
            <a:schemeClr val="dk1"/>
          </a:lnRef>
          <a:fillRef idx="1002">
            <a:schemeClr val="lt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302" name="Picture 14" descr="Auguste Champetier de Ribes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72330" y="3959501"/>
            <a:ext cx="1904526" cy="2449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" name="TextBox 19"/>
          <p:cNvSpPr txBox="1"/>
          <p:nvPr/>
        </p:nvSpPr>
        <p:spPr>
          <a:xfrm>
            <a:off x="6572264" y="3143248"/>
            <a:ext cx="242290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600" dirty="0" smtClean="0">
                <a:solidFill>
                  <a:schemeClr val="bg1"/>
                </a:solidFill>
              </a:rPr>
              <a:t>Август </a:t>
            </a:r>
            <a:r>
              <a:rPr lang="ru-RU" sz="1600" dirty="0" err="1" smtClean="0">
                <a:solidFill>
                  <a:schemeClr val="bg1"/>
                </a:solidFill>
              </a:rPr>
              <a:t>Шампентье</a:t>
            </a:r>
            <a:r>
              <a:rPr lang="ru-RU" sz="1600" dirty="0" smtClean="0">
                <a:solidFill>
                  <a:schemeClr val="bg1"/>
                </a:solidFill>
              </a:rPr>
              <a:t> де </a:t>
            </a:r>
            <a:r>
              <a:rPr lang="ru-RU" sz="1600" dirty="0" err="1" smtClean="0">
                <a:solidFill>
                  <a:schemeClr val="bg1"/>
                </a:solidFill>
              </a:rPr>
              <a:t>Риб</a:t>
            </a:r>
            <a:r>
              <a:rPr lang="ru-RU" sz="1600" dirty="0" smtClean="0">
                <a:solidFill>
                  <a:schemeClr val="bg1"/>
                </a:solidFill>
              </a:rPr>
              <a:t/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главный обвинитель</a:t>
            </a:r>
            <a:br>
              <a:rPr lang="ru-RU" sz="1600" dirty="0" smtClean="0">
                <a:solidFill>
                  <a:schemeClr val="bg1"/>
                </a:solidFill>
              </a:rPr>
            </a:br>
            <a:r>
              <a:rPr lang="ru-RU" sz="1600" dirty="0" smtClean="0">
                <a:solidFill>
                  <a:schemeClr val="bg1"/>
                </a:solidFill>
              </a:rPr>
              <a:t>(Франция)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34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" y="0"/>
            <a:ext cx="9100207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844" y="142852"/>
            <a:ext cx="6786610" cy="271464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214282" y="214290"/>
            <a:ext cx="60007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В ходе </a:t>
            </a:r>
            <a:r>
              <a:rPr lang="ru-RU" dirty="0" smtClean="0">
                <a:solidFill>
                  <a:schemeClr val="bg1"/>
                </a:solidFill>
              </a:rPr>
              <a:t>процесса: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 </a:t>
            </a:r>
            <a:r>
              <a:rPr lang="ru-RU" dirty="0">
                <a:solidFill>
                  <a:schemeClr val="bg1"/>
                </a:solidFill>
              </a:rPr>
              <a:t>состоялось 403 открытых судебных </a:t>
            </a:r>
            <a:r>
              <a:rPr lang="ru-RU" dirty="0" smtClean="0">
                <a:solidFill>
                  <a:schemeClr val="bg1"/>
                </a:solidFill>
              </a:rPr>
              <a:t>заседания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•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было допрошено 116 </a:t>
            </a:r>
            <a:r>
              <a:rPr lang="ru-RU" dirty="0" smtClean="0">
                <a:solidFill>
                  <a:schemeClr val="bg1"/>
                </a:solidFill>
              </a:rPr>
              <a:t>свидетелей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•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рассмотрено свыше 300 тысяч письменных </a:t>
            </a:r>
            <a:r>
              <a:rPr lang="ru-RU" dirty="0" smtClean="0">
                <a:solidFill>
                  <a:schemeClr val="bg1"/>
                </a:solidFill>
              </a:rPr>
              <a:t>показаний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• </a:t>
            </a:r>
            <a:r>
              <a:rPr lang="ru-RU" dirty="0" smtClean="0">
                <a:solidFill>
                  <a:schemeClr val="bg1"/>
                </a:solidFill>
              </a:rPr>
              <a:t>для </a:t>
            </a:r>
            <a:r>
              <a:rPr lang="ru-RU" dirty="0">
                <a:solidFill>
                  <a:schemeClr val="bg1"/>
                </a:solidFill>
              </a:rPr>
              <a:t>присутствия в зале суда было выдано более 60 тыс. </a:t>
            </a:r>
            <a:r>
              <a:rPr lang="ru-RU" dirty="0" smtClean="0">
                <a:solidFill>
                  <a:schemeClr val="bg1"/>
                </a:solidFill>
              </a:rPr>
              <a:t>пропусков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 заседания </a:t>
            </a:r>
            <a:r>
              <a:rPr lang="ru-RU" dirty="0">
                <a:solidFill>
                  <a:schemeClr val="bg1"/>
                </a:solidFill>
              </a:rPr>
              <a:t>велись одновременно на четырех </a:t>
            </a:r>
            <a:r>
              <a:rPr lang="ru-RU" dirty="0" smtClean="0">
                <a:solidFill>
                  <a:schemeClr val="bg1"/>
                </a:solidFill>
              </a:rPr>
              <a:t>языках</a:t>
            </a:r>
            <a:r>
              <a:rPr lang="en-US" dirty="0" smtClean="0">
                <a:solidFill>
                  <a:schemeClr val="bg1"/>
                </a:solidFill>
              </a:rPr>
              <a:t>;</a:t>
            </a:r>
            <a:br>
              <a:rPr lang="en-US" dirty="0" smtClean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• </a:t>
            </a:r>
            <a:r>
              <a:rPr lang="ru-RU" dirty="0" smtClean="0">
                <a:solidFill>
                  <a:schemeClr val="bg1"/>
                </a:solidFill>
              </a:rPr>
              <a:t>прессу </a:t>
            </a:r>
            <a:r>
              <a:rPr lang="ru-RU" dirty="0">
                <a:solidFill>
                  <a:schemeClr val="bg1"/>
                </a:solidFill>
              </a:rPr>
              <a:t>и радио представляли около 250 журналистов из разных стран.</a:t>
            </a:r>
          </a:p>
          <a:p>
            <a:endParaRPr lang="ru-RU" dirty="0"/>
          </a:p>
        </p:txBody>
      </p:sp>
      <p:pic>
        <p:nvPicPr>
          <p:cNvPr id="8194" name="Picture 2" descr="https://1.downloader.disk.yandex.ru/preview/4907ba1560f7a9fa4f8f72e08ef060c2c18377b33664413af0e6a86cd92c2eb9/5ca156ea/I5nTrOiqbnmjqI7vFihQj4sBooKn5D4FXzNlKqZPpBn9K6SwbPEvI_gHJlF7XurBq_J6bpmRyOJonT3VoXnDag%3D%3D?uid=0&amp;filename=7.jpg&amp;disposition=inline&amp;hash=&amp;limit=0&amp;content_type=image%2Fjpeg&amp;tknv=v2&amp;size=1123x75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357562"/>
            <a:ext cx="4429156" cy="31878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196" name="Picture 4" descr="https://2.downloader.disk.yandex.ru/preview/60597c1978387e89d0d4a3e048344fb9458df22d20fa79d9e61d62a02f594fe0/5ca156ea/I5nTrOiqbnmjqI7vFihQjymlnXNJFDCriPbJhKjUTG9HJwGX3ntKnZnKihUHZa53q_J6bpmRyOJonT3VoXnDag%3D%3D?uid=0&amp;filename=8.jpg&amp;disposition=inline&amp;hash=&amp;limit=0&amp;content_type=image%2Fjpeg&amp;tknv=v2&amp;size=1123x75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3357562"/>
            <a:ext cx="4284201" cy="3177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9964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" y="0"/>
            <a:ext cx="9100207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42844" y="428604"/>
            <a:ext cx="8858312" cy="1857388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214282" y="428604"/>
            <a:ext cx="878687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Токийский процесс</a:t>
            </a:r>
            <a:r>
              <a:rPr lang="ru-RU" dirty="0">
                <a:solidFill>
                  <a:schemeClr val="bg1"/>
                </a:solidFill>
              </a:rPr>
              <a:t> — суд над японскими военными преступниками, проходивший в Токио с 3 мая 1946 года по 12 ноября 1948 года. Для проведения процесса был сформирован специальный судебный орган, в состав которого вошли </a:t>
            </a:r>
            <a:r>
              <a:rPr lang="ru-RU" dirty="0" smtClean="0">
                <a:solidFill>
                  <a:schemeClr val="bg1"/>
                </a:solidFill>
              </a:rPr>
              <a:t>представители 11 государств</a:t>
            </a:r>
            <a:r>
              <a:rPr lang="ru-RU" dirty="0">
                <a:solidFill>
                  <a:schemeClr val="bg1"/>
                </a:solidFill>
              </a:rPr>
              <a:t>: СССР, США, Китай, Великобритания, Австралия, Канада, Франция, Нидерланды, Новая Зеландия, Индия и Филиппины.</a:t>
            </a:r>
          </a:p>
        </p:txBody>
      </p:sp>
      <p:pic>
        <p:nvPicPr>
          <p:cNvPr id="5122" name="Picture 2" descr="http://pics2.pokazuha.ru/p217/l/q/10250269pq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728" y="2357430"/>
            <a:ext cx="6072230" cy="41956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83173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6" y="0"/>
            <a:ext cx="9100207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42844" y="142852"/>
            <a:ext cx="8072494" cy="235745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chemeClr val="bg2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285720" y="214290"/>
            <a:ext cx="7941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Нюрнбергский процесс заложил основы международного права.</a:t>
            </a:r>
            <a:r>
              <a:rPr lang="ru-RU" u="sng" dirty="0" smtClean="0">
                <a:solidFill>
                  <a:schemeClr val="bg1"/>
                </a:solidFill>
              </a:rPr>
              <a:t/>
            </a:r>
            <a:br>
              <a:rPr lang="ru-RU" u="sng" dirty="0" smtClean="0">
                <a:solidFill>
                  <a:schemeClr val="bg1"/>
                </a:solidFill>
              </a:rPr>
            </a:br>
            <a:r>
              <a:rPr lang="ru-RU" u="sng" dirty="0" smtClean="0">
                <a:solidFill>
                  <a:schemeClr val="bg1"/>
                </a:solidFill>
              </a:rPr>
              <a:t>Документы, на которые повлиял Нюрнбергский процесс:</a:t>
            </a:r>
            <a:br>
              <a:rPr lang="ru-RU" u="sng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</a:t>
            </a:r>
            <a:r>
              <a:rPr lang="ru-RU" dirty="0">
                <a:solidFill>
                  <a:schemeClr val="bg1"/>
                </a:solidFill>
              </a:rPr>
              <a:t> Конвенция 1948 г. «О предупреждении преступлений геноцида и наказании 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за </a:t>
            </a:r>
            <a:r>
              <a:rPr lang="ru-RU" dirty="0">
                <a:solidFill>
                  <a:schemeClr val="bg1"/>
                </a:solidFill>
              </a:rPr>
              <a:t>него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</a:t>
            </a:r>
            <a:r>
              <a:rPr lang="ru-RU" dirty="0">
                <a:solidFill>
                  <a:schemeClr val="bg1"/>
                </a:solidFill>
              </a:rPr>
              <a:t> Женевская конвенция 1949 г. «О защите жертв войны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</a:t>
            </a:r>
            <a:r>
              <a:rPr lang="ru-RU" dirty="0">
                <a:solidFill>
                  <a:schemeClr val="bg1"/>
                </a:solidFill>
              </a:rPr>
              <a:t> Конвенция 1968 г. «О неприменимости срока давности к </a:t>
            </a:r>
            <a:r>
              <a:rPr lang="ru-RU" dirty="0" smtClean="0">
                <a:solidFill>
                  <a:schemeClr val="bg1"/>
                </a:solidFill>
              </a:rPr>
              <a:t>военным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преступлениям и преступлениям против человечества</a:t>
            </a:r>
            <a:r>
              <a:rPr lang="ru-RU" dirty="0" smtClean="0">
                <a:solidFill>
                  <a:schemeClr val="bg1"/>
                </a:solidFill>
              </a:rPr>
              <a:t>»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•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Римский </a:t>
            </a:r>
            <a:r>
              <a:rPr lang="ru-RU" dirty="0">
                <a:solidFill>
                  <a:schemeClr val="bg1"/>
                </a:solidFill>
              </a:rPr>
              <a:t>статут 1998 г. «О создании Международного уголовного суда»</a:t>
            </a:r>
            <a:endParaRPr lang="ru-RU" u="sng" dirty="0">
              <a:solidFill>
                <a:schemeClr val="bg1"/>
              </a:solidFill>
            </a:endParaRPr>
          </a:p>
        </p:txBody>
      </p:sp>
      <p:pic>
        <p:nvPicPr>
          <p:cNvPr id="3074" name="Picture 2" descr="https://1.downloader.disk.yandex.ru/preview/9530badcd55ec8e5d6787457e048e8db5dffaa1c646cae41ea092f0767956c1f/5ca156ea/lmzYXz7dxUrgXKGqNsa0CuGdEBxhrSwbtGIAUgetXCMJFnqdGSLlLh_b-pwgsYrbq_J6bpmRyOJonT3VoXnDag%3D%3D?uid=0&amp;filename=18.jpg&amp;disposition=inline&amp;hash=&amp;limit=0&amp;content_type=image%2Fjpeg&amp;tknv=v2&amp;size=1123x75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786058"/>
            <a:ext cx="4615655" cy="2659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6" name="Picture 4" descr="https://2.downloader.disk.yandex.ru/preview/ba292f6e9e7644526f9766ea944c0f0ef630e13e7024706dc53f92fe977c7c5c/5ca156ea/8dK5-WV9j0mFF129A5G4FiSE3UWup5jImeH_Nihp8ntpAwcBytHqEfW-lxXchCsaq_J6bpmRyOJonT3VoXnDag%3D%3D?uid=0&amp;filename=31.jpg&amp;disposition=inline&amp;hash=&amp;limit=0&amp;content_type=image%2Fjpeg&amp;tknv=v2&amp;size=1123x75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429124" y="3714752"/>
            <a:ext cx="4500562" cy="2909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565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43051"/>
            <a:ext cx="7772400" cy="1571636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Армавир и Кубань в годы Великой Отечественной войны </a:t>
            </a:r>
            <a:endParaRPr lang="ru-RU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rot="11397366" flipH="1" flipV="1">
            <a:off x="9277665" y="5300977"/>
            <a:ext cx="53155" cy="68157"/>
          </a:xfrm>
        </p:spPr>
        <p:txBody>
          <a:bodyPr>
            <a:normAutofit fontScale="25000" lnSpcReduction="20000"/>
          </a:bodyPr>
          <a:lstStyle/>
          <a:p>
            <a:pPr algn="l">
              <a:lnSpc>
                <a:spcPct val="120000"/>
              </a:lnSpc>
              <a:spcBef>
                <a:spcPts val="0"/>
              </a:spcBef>
            </a:pP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0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Государственное бюджетное профессиональное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образовательное учреждение Краснодарского края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«Армавирский юридический техникум»</a:t>
            </a:r>
            <a:b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(ГБПОУ КК АЮТ)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14" name="Рисунок 13" descr="lenta2.jpg"/>
          <p:cNvPicPr>
            <a:picLocks noChangeAspect="1"/>
          </p:cNvPicPr>
          <p:nvPr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-785850" y="3071810"/>
            <a:ext cx="10787138" cy="1733550"/>
          </a:xfrm>
          <a:prstGeom prst="rect">
            <a:avLst/>
          </a:prstGeom>
        </p:spPr>
      </p:pic>
      <p:pic>
        <p:nvPicPr>
          <p:cNvPr id="15" name="Рисунок 14" descr="надо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992" y="3143248"/>
            <a:ext cx="1928826" cy="2014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0696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785794"/>
          </a:xfrm>
        </p:spPr>
        <p:txBody>
          <a:bodyPr>
            <a:no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Битва за Кавказ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(июль 1942г.-октябрь 1943г.)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битва за кавказ 2.jpg"/>
          <p:cNvPicPr>
            <a:picLocks noChangeAspect="1"/>
          </p:cNvPicPr>
          <p:nvPr/>
        </p:nvPicPr>
        <p:blipFill>
          <a:blip r:embed="rId3" cstate="print"/>
          <a:srcRect t="15686"/>
          <a:stretch>
            <a:fillRect/>
          </a:stretch>
        </p:blipFill>
        <p:spPr>
          <a:xfrm>
            <a:off x="0" y="857232"/>
            <a:ext cx="5959911" cy="3071834"/>
          </a:xfrm>
          <a:prstGeom prst="rect">
            <a:avLst/>
          </a:prstGeom>
        </p:spPr>
      </p:pic>
      <p:pic>
        <p:nvPicPr>
          <p:cNvPr id="3" name="Рисунок 2" descr="битва за кавказ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857753" y="2857496"/>
            <a:ext cx="4286248" cy="3214710"/>
          </a:xfrm>
          <a:prstGeom prst="rect">
            <a:avLst/>
          </a:prstGeom>
        </p:spPr>
      </p:pic>
      <p:pic>
        <p:nvPicPr>
          <p:cNvPr id="6" name="Рисунок 5" descr="карта битва за кавказ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71472" y="4143356"/>
            <a:ext cx="4886358" cy="2714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3854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71546"/>
          </a:xfrm>
        </p:spPr>
        <p:txBody>
          <a:bodyPr>
            <a:noAutofit/>
          </a:bodyPr>
          <a:lstStyle/>
          <a:p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«Голубая линия»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система оборонительных рубежей немецко-фашистских войск на таманском полуострове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голуб линия.jpg"/>
          <p:cNvPicPr>
            <a:picLocks noChangeAspect="1"/>
          </p:cNvPicPr>
          <p:nvPr/>
        </p:nvPicPr>
        <p:blipFill>
          <a:blip r:embed="rId3" cstate="print"/>
          <a:srcRect l="2343" t="9035" r="1638"/>
          <a:stretch>
            <a:fillRect/>
          </a:stretch>
        </p:blipFill>
        <p:spPr>
          <a:xfrm>
            <a:off x="571472" y="1173062"/>
            <a:ext cx="8001056" cy="568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7643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85860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Фашистская оккупация Краснодара</a:t>
            </a:r>
            <a: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(9 августа 1942г .- 12 февраля 1943г.)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краснодар.jpg"/>
          <p:cNvPicPr>
            <a:picLocks noChangeAspect="1"/>
          </p:cNvPicPr>
          <p:nvPr/>
        </p:nvPicPr>
        <p:blipFill>
          <a:blip r:embed="rId3" cstate="print"/>
          <a:srcRect b="5196"/>
          <a:stretch>
            <a:fillRect/>
          </a:stretch>
        </p:blipFill>
        <p:spPr>
          <a:xfrm>
            <a:off x="4619625" y="1500174"/>
            <a:ext cx="4524375" cy="3214710"/>
          </a:xfrm>
          <a:prstGeom prst="rect">
            <a:avLst/>
          </a:prstGeom>
        </p:spPr>
      </p:pic>
      <p:pic>
        <p:nvPicPr>
          <p:cNvPr id="5" name="Рисунок 4" descr="краснодар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357298"/>
            <a:ext cx="4482215" cy="3357586"/>
          </a:xfrm>
          <a:prstGeom prst="rect">
            <a:avLst/>
          </a:prstGeom>
        </p:spPr>
      </p:pic>
      <p:pic>
        <p:nvPicPr>
          <p:cNvPr id="8" name="Рисунок 7" descr="флаг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28794" y="4191458"/>
            <a:ext cx="4714908" cy="2666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2080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pic>
        <p:nvPicPr>
          <p:cNvPr id="3" name="Рисунок 2" descr="армавир-.jp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bg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1214422"/>
            <a:ext cx="4527760" cy="2500330"/>
          </a:xfrm>
          <a:prstGeom prst="rect">
            <a:avLst/>
          </a:prstGeom>
        </p:spPr>
      </p:pic>
      <p:pic>
        <p:nvPicPr>
          <p:cNvPr id="4" name="Рисунок 3" descr="армавир2.jpg"/>
          <p:cNvPicPr>
            <a:picLocks noChangeAspect="1"/>
          </p:cNvPicPr>
          <p:nvPr/>
        </p:nvPicPr>
        <p:blipFill>
          <a:blip r:embed="rId4" cstate="print"/>
          <a:srcRect l="50938" t="36250" r="2187" b="10000"/>
          <a:stretch>
            <a:fillRect/>
          </a:stretch>
        </p:blipFill>
        <p:spPr>
          <a:xfrm>
            <a:off x="5572100" y="1357298"/>
            <a:ext cx="3571900" cy="3071834"/>
          </a:xfrm>
          <a:prstGeom prst="rect">
            <a:avLst/>
          </a:prstGeom>
        </p:spPr>
      </p:pic>
      <p:pic>
        <p:nvPicPr>
          <p:cNvPr id="5" name="Рисунок 4" descr="армавир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34" y="3486150"/>
            <a:ext cx="5124450" cy="33718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Фашистская оккупация Армавира</a:t>
            </a:r>
            <a: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(8 августа 1942г. - 23 января 1943 г.)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86446" y="4572008"/>
            <a:ext cx="3357554" cy="1990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Фашистами расстреляно </a:t>
            </a: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6680 человек</a:t>
            </a:r>
          </a:p>
          <a:p>
            <a:pPr>
              <a:spcAft>
                <a:spcPts val="400"/>
              </a:spcAft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Ущерб городу - 6 млрд руб золотом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7248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pic>
        <p:nvPicPr>
          <p:cNvPr id="3" name="Рисунок 2" descr="акт о причинение ущерба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0"/>
            <a:ext cx="4500626" cy="6643710"/>
          </a:xfrm>
          <a:prstGeom prst="rect">
            <a:avLst/>
          </a:prstGeom>
        </p:spPr>
      </p:pic>
      <p:pic>
        <p:nvPicPr>
          <p:cNvPr id="4" name="Рисунок 3" descr="памятник краснодар надпись.jpg"/>
          <p:cNvPicPr>
            <a:picLocks noChangeAspect="1"/>
          </p:cNvPicPr>
          <p:nvPr/>
        </p:nvPicPr>
        <p:blipFill>
          <a:blip r:embed="rId4" cstate="print"/>
          <a:srcRect l="5556" t="16875" r="6944"/>
          <a:stretch>
            <a:fillRect/>
          </a:stretch>
        </p:blipFill>
        <p:spPr>
          <a:xfrm>
            <a:off x="5000628" y="785794"/>
            <a:ext cx="3891545" cy="4929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4107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pic>
        <p:nvPicPr>
          <p:cNvPr id="3" name="Рисунок 2" descr="6680.jpg"/>
          <p:cNvPicPr>
            <a:picLocks noChangeAspect="1"/>
          </p:cNvPicPr>
          <p:nvPr/>
        </p:nvPicPr>
        <p:blipFill>
          <a:blip r:embed="rId3" cstate="print"/>
          <a:srcRect l="16266" r="10971"/>
          <a:stretch>
            <a:fillRect/>
          </a:stretch>
        </p:blipFill>
        <p:spPr>
          <a:xfrm>
            <a:off x="785786" y="4071942"/>
            <a:ext cx="3429024" cy="2786058"/>
          </a:xfrm>
          <a:prstGeom prst="rect">
            <a:avLst/>
          </a:prstGeom>
        </p:spPr>
      </p:pic>
      <p:pic>
        <p:nvPicPr>
          <p:cNvPr id="4" name="Рисунок 3" descr="обелиск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5720" y="1000108"/>
            <a:ext cx="4286280" cy="2928958"/>
          </a:xfrm>
          <a:prstGeom prst="rect">
            <a:avLst/>
          </a:prstGeom>
        </p:spPr>
      </p:pic>
      <p:pic>
        <p:nvPicPr>
          <p:cNvPr id="5" name="Рисунок 4" descr="обелиск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3897788"/>
            <a:ext cx="3929090" cy="29602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571612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Мемориал погибшим во время войны в г. Армавире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Рисунок 5" descr="6680 2.jpg"/>
          <p:cNvPicPr>
            <a:picLocks noChangeAspect="1"/>
          </p:cNvPicPr>
          <p:nvPr/>
        </p:nvPicPr>
        <p:blipFill>
          <a:blip r:embed="rId6" cstate="print"/>
          <a:srcRect l="4167" r="4166" b="3124"/>
          <a:stretch>
            <a:fillRect/>
          </a:stretch>
        </p:blipFill>
        <p:spPr>
          <a:xfrm>
            <a:off x="4929190" y="1000108"/>
            <a:ext cx="3857652" cy="2717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263659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571612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Краснодаре фашисты применили </a:t>
            </a:r>
            <a:r>
              <a:rPr lang="ru-RU" sz="40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«душегубки»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- машины для массового истребления людей.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душегубка.jpg"/>
          <p:cNvPicPr>
            <a:picLocks noChangeAspect="1"/>
          </p:cNvPicPr>
          <p:nvPr/>
        </p:nvPicPr>
        <p:blipFill>
          <a:blip r:embed="rId3" cstate="print"/>
          <a:srcRect t="29166" r="50781" b="21875"/>
          <a:stretch>
            <a:fillRect/>
          </a:stretch>
        </p:blipFill>
        <p:spPr>
          <a:xfrm>
            <a:off x="214282" y="2143116"/>
            <a:ext cx="4500562" cy="3500462"/>
          </a:xfrm>
          <a:prstGeom prst="rect">
            <a:avLst/>
          </a:prstGeom>
        </p:spPr>
      </p:pic>
      <p:pic>
        <p:nvPicPr>
          <p:cNvPr id="3" name="Рисунок 2" descr="душегубка.jpg"/>
          <p:cNvPicPr>
            <a:picLocks noChangeAspect="1"/>
          </p:cNvPicPr>
          <p:nvPr/>
        </p:nvPicPr>
        <p:blipFill>
          <a:blip r:embed="rId3" cstate="print"/>
          <a:srcRect l="50000" t="18750" r="2343" b="8333"/>
          <a:stretch>
            <a:fillRect/>
          </a:stretch>
        </p:blipFill>
        <p:spPr>
          <a:xfrm>
            <a:off x="4786282" y="1857340"/>
            <a:ext cx="4108726" cy="4714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67629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6" y="0"/>
            <a:ext cx="9121887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500570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Кубань положила на алтарь Победы жизни почти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500 тыс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своих дочерей и сыновей!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356 воинам-кубанцам присвоено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звание Героя Советского Союза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Около 40 участников войны были награждены 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орденом Славы трех степеней.</a:t>
            </a:r>
            <a:b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я помню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43042" y="3357562"/>
            <a:ext cx="5643602" cy="350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438708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03050" y="2512833"/>
            <a:ext cx="7807138" cy="2497186"/>
          </a:xfrm>
        </p:spPr>
        <p:txBody>
          <a:bodyPr>
            <a:no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ОЦЕНКА ИТОГОВ ВТОРОЙ МИРОВОЙ ВОЙНЫ.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03050" y="2189800"/>
            <a:ext cx="6619244" cy="646065"/>
          </a:xfrm>
        </p:spPr>
        <p:txBody>
          <a:bodyPr>
            <a:noAutofit/>
          </a:bodyPr>
          <a:lstStyle/>
          <a:p>
            <a:r>
              <a:rPr lang="ru-RU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ЦЕНА ПОБЕДЫ.</a:t>
            </a:r>
          </a:p>
        </p:txBody>
      </p:sp>
    </p:spTree>
    <p:extLst>
      <p:ext uri="{BB962C8B-B14F-4D97-AF65-F5344CB8AC3E}">
        <p14:creationId xmlns:p14="http://schemas.microsoft.com/office/powerpoint/2010/main" val="196310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467" y="549677"/>
            <a:ext cx="7818120" cy="692945"/>
          </a:xfrm>
        </p:spPr>
        <p:txBody>
          <a:bodyPr/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ЛЮДСКИЕ ПОТЕРИ ВО ВРЕМЯ ВТОРОЙ МИРОВОЙ ВОЙНЫ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656" t="34113" r="18004" b="15595"/>
          <a:stretch/>
        </p:blipFill>
        <p:spPr bwMode="auto">
          <a:xfrm>
            <a:off x="1059872" y="1283547"/>
            <a:ext cx="6786749" cy="46236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3836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9" y="938404"/>
            <a:ext cx="7818120" cy="692945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ЦЕНА ПОБЕДЫ</a:t>
            </a:r>
            <a:br>
              <a:rPr lang="ru-RU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ПРИЧИНЫ БОЛЬШИХ ЛЮДСКИХ ПОТЕРЬ СССР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630402" y="2199677"/>
            <a:ext cx="3859054" cy="11297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07000"/>
              </a:lnSpc>
              <a:spcAft>
                <a:spcPts val="600"/>
              </a:spcAft>
            </a:pPr>
            <a:r>
              <a:rPr lang="ru-RU" sz="2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Гибель мирного населения в результате бомбежек, голода, холода. </a:t>
            </a:r>
            <a:endParaRPr lang="ru-R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14" y="3412800"/>
            <a:ext cx="4298426" cy="23254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962" y="2093106"/>
            <a:ext cx="3974608" cy="26393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5704072" y="4819873"/>
            <a:ext cx="29754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Блокада Ленинграда, голод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7445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07"/>
          <a:stretch/>
        </p:blipFill>
        <p:spPr>
          <a:xfrm>
            <a:off x="2966575" y="2811310"/>
            <a:ext cx="4335080" cy="28806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9" y="938404"/>
            <a:ext cx="7818120" cy="692945"/>
          </a:xfrm>
        </p:spPr>
        <p:txBody>
          <a:bodyPr/>
          <a:lstStyle/>
          <a:p>
            <a:pPr algn="ctr"/>
            <a:r>
              <a:rPr lang="ru-RU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ЦЕНА ПОБЕДЫ</a:t>
            </a:r>
            <a:br>
              <a:rPr lang="ru-RU" sz="2400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</a:br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ПРИЧИНЫ БОЛЬШИХ ЛЮДСКИХ ПОТЕРЬ СССР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3094051"/>
            <a:ext cx="2903691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За одного убитого партизанами немца фашисты убивали 100 мирных жителей, сжигали целые деревни</a:t>
            </a:r>
            <a:r>
              <a:rPr lang="en-US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ru-R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12" y="1830421"/>
            <a:ext cx="2508916" cy="33117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3135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9" y="991157"/>
            <a:ext cx="7818120" cy="692945"/>
          </a:xfrm>
        </p:spPr>
        <p:txBody>
          <a:bodyPr/>
          <a:lstStyle/>
          <a:p>
            <a:pPr algn="ctr"/>
            <a:r>
              <a:rPr lang="ru-RU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ФАЛЬСИФИКАЦИЯ ИСТОРИИ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249778" y="2333428"/>
            <a:ext cx="3798972" cy="23401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ru-RU" sz="19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Фальсификация истории осуществляется по различным проблемам и разными способами и связана, прежде всего, с явным умышленным нарушением принципов исторической правды.</a:t>
            </a:r>
            <a:endParaRPr lang="ru-RU" sz="19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334" y="2081000"/>
            <a:ext cx="4864767" cy="324571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6455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3349" y="991157"/>
            <a:ext cx="7818120" cy="692945"/>
          </a:xfrm>
        </p:spPr>
        <p:txBody>
          <a:bodyPr/>
          <a:lstStyle/>
          <a:p>
            <a:pPr algn="ctr"/>
            <a:r>
              <a:rPr lang="ru-RU" sz="33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ПОЛЬСКИЙ СЕЙМ</a:t>
            </a:r>
          </a:p>
        </p:txBody>
      </p:sp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5029819" y="2359676"/>
            <a:ext cx="3766928" cy="31466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Принята резолюция, в которой говорилось, что 17 сентября 1939 г. войска СССР без объявления войны совершили агрессию против Польской Республики, нарушив её суверенитет и нормы международного права. За что  СССР объявлен агрессором, развязавшим войну.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482729" y="1513834"/>
            <a:ext cx="1923925" cy="3462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23 сентября 2009 г</a:t>
            </a:r>
            <a:r>
              <a:rPr lang="en-US" sz="165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  <a:endParaRPr lang="ru-RU" sz="165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94" y="2253671"/>
            <a:ext cx="4571520" cy="3047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4624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629850" y="1296106"/>
            <a:ext cx="5514151" cy="4704644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2850" dirty="0">
                <a:latin typeface="Impact" pitchFamily="34" charset="0"/>
              </a:rPr>
              <a:t>Ричард </a:t>
            </a:r>
            <a:r>
              <a:rPr lang="ru-RU" sz="2850" dirty="0" err="1">
                <a:latin typeface="Impact" pitchFamily="34" charset="0"/>
              </a:rPr>
              <a:t>Овери</a:t>
            </a:r>
            <a:r>
              <a:rPr lang="ru-RU" sz="2850" dirty="0">
                <a:latin typeface="Impact" pitchFamily="34" charset="0"/>
              </a:rPr>
              <a:t>  -британский историк. </a:t>
            </a:r>
            <a:endParaRPr lang="en-US" sz="2850" dirty="0">
              <a:latin typeface="Impact" pitchFamily="34" charset="0"/>
            </a:endParaRPr>
          </a:p>
          <a:p>
            <a:pPr marL="0" indent="0">
              <a:buNone/>
            </a:pPr>
            <a:endParaRPr lang="en-US" sz="2100" dirty="0">
              <a:latin typeface="Impact" pitchFamily="34" charset="0"/>
            </a:endParaRPr>
          </a:p>
          <a:p>
            <a:pPr marL="0" indent="342900">
              <a:buNone/>
            </a:pPr>
            <a:r>
              <a:rPr lang="ru-RU" sz="2550" dirty="0">
                <a:latin typeface="Impact" pitchFamily="34" charset="0"/>
              </a:rPr>
              <a:t>В работе «Почему победили союзники» писал: «Если поражение немецкой армии было центральной стратегической задачей, то главным направлением была борьба на восточном фронте. Более четырехсот немецких и советских дивизий сражались на фронте протяжённостью более 1 тысячи миль. Масштабы и географическая протяжённость восточного фронта затмевают все прежние войны. Потери с обеих сторон значительно превысили потери в каких бы то ни было других военных конфликтах. Война на востоке велась с такой яростью, которая не отмечалась на западных фронтах. В битвах под Сталинградом и Курском, где был сломлен хребет немецкой армии, солдаты с обеих сторон доходили до полного истощения физических и моральных сил».</a:t>
            </a:r>
          </a:p>
        </p:txBody>
      </p:sp>
      <p:pic>
        <p:nvPicPr>
          <p:cNvPr id="2050" name="Picture 2" descr="C:\Documents and Settings\user93\Мои документы\Richard_Overy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433"/>
          <a:stretch/>
        </p:blipFill>
        <p:spPr bwMode="auto">
          <a:xfrm>
            <a:off x="219940" y="1765714"/>
            <a:ext cx="3196154" cy="3099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824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3692196" y="1409453"/>
            <a:ext cx="5514151" cy="50455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>
                <a:latin typeface="Impact" pitchFamily="34" charset="0"/>
              </a:rPr>
              <a:t>Збигнев Бжезинский</a:t>
            </a:r>
            <a:r>
              <a:rPr lang="en-US" sz="2400" dirty="0">
                <a:latin typeface="Impact" pitchFamily="34" charset="0"/>
              </a:rPr>
              <a:t> - </a:t>
            </a:r>
            <a:r>
              <a:rPr lang="ru-RU" sz="2400" dirty="0">
                <a:latin typeface="Impact" pitchFamily="34" charset="0"/>
              </a:rPr>
              <a:t>американский политолог и социолог :</a:t>
            </a:r>
          </a:p>
          <a:p>
            <a:pPr marL="0" indent="0">
              <a:buNone/>
            </a:pPr>
            <a:endParaRPr lang="ru-RU" sz="2100" dirty="0">
              <a:latin typeface="Impact" pitchFamily="34" charset="0"/>
            </a:endParaRPr>
          </a:p>
          <a:p>
            <a:pPr marL="0" indent="0">
              <a:buNone/>
            </a:pPr>
            <a:r>
              <a:rPr lang="ru-RU" sz="2100" dirty="0">
                <a:latin typeface="Impact" pitchFamily="34" charset="0"/>
              </a:rPr>
              <a:t> «Парадоксально, что разгром нацистской Германии повысил международный статус Америки, хотя она и не сыграла решающей роли в военной победе над гитлеризмом. Заслуга достижения этой победы должна быть признана за сталинским советским Союзом, одиозным соперником Гитлера»</a:t>
            </a:r>
          </a:p>
        </p:txBody>
      </p:sp>
      <p:pic>
        <p:nvPicPr>
          <p:cNvPr id="3074" name="Picture 2" descr="C:\Documents and Settings\user93\Мои документы\BC82849B-55AD-452A-89D1-C730867AFA70_cx0_cy3_cw0_w1023_r1_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42" r="32820"/>
          <a:stretch/>
        </p:blipFill>
        <p:spPr bwMode="auto">
          <a:xfrm>
            <a:off x="213756" y="1936280"/>
            <a:ext cx="3385616" cy="3062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93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4098" name="Picture 2" descr="C:\Documents and Settings\user93\Мои документы\681834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3179"/>
            <a:ext cx="9144000" cy="6076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6"/>
          <p:cNvSpPr>
            <a:spLocks noGrp="1"/>
          </p:cNvSpPr>
          <p:nvPr>
            <p:ph idx="1"/>
          </p:nvPr>
        </p:nvSpPr>
        <p:spPr>
          <a:xfrm>
            <a:off x="0" y="1090597"/>
            <a:ext cx="6109854" cy="539733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endParaRPr lang="ru-RU" sz="2400" dirty="0">
              <a:latin typeface="Impact" pitchFamily="34" charset="0"/>
            </a:endParaRPr>
          </a:p>
          <a:p>
            <a:pPr marL="0" indent="0">
              <a:buNone/>
            </a:pPr>
            <a:endParaRPr lang="ru-RU" sz="2400" dirty="0">
              <a:latin typeface="Impact" pitchFamily="34" charset="0"/>
            </a:endParaRPr>
          </a:p>
          <a:p>
            <a:pPr marL="0" indent="0">
              <a:buNone/>
            </a:pPr>
            <a:endParaRPr lang="ru-RU" sz="2400" dirty="0">
              <a:latin typeface="Impact" pitchFamily="34" charset="0"/>
            </a:endParaRPr>
          </a:p>
          <a:p>
            <a:pPr marL="0" indent="0">
              <a:buNone/>
            </a:pPr>
            <a:endParaRPr lang="ru-RU" sz="2400" dirty="0">
              <a:latin typeface="Impact" pitchFamily="34" charset="0"/>
            </a:endParaRPr>
          </a:p>
          <a:p>
            <a:pPr marL="0" indent="0">
              <a:buNone/>
            </a:pPr>
            <a:r>
              <a:rPr lang="ru-RU" sz="4425" dirty="0">
                <a:latin typeface="Impact" pitchFamily="34" charset="0"/>
              </a:rPr>
              <a:t>«Из поколения в поколение будет передаваться слава как о тех, кто в годину грозных испытаний защищал Советскую Родину с оружием в руках, так и о тех, кто ковал это оружие, кто строил танки и самолеты, кто варил сталь для снарядов, кто своими трудовыми подвигами был достоин воинской доблести бойцов. Наши дети и внуки с благодарностью будут вспоминать о героях наших дней как о героях великой  освободительной Отечественной войны». </a:t>
            </a:r>
          </a:p>
          <a:p>
            <a:pPr marL="0" indent="0">
              <a:buNone/>
            </a:pPr>
            <a:endParaRPr lang="ru-RU" sz="4425" dirty="0">
              <a:latin typeface="Impact" pitchFamily="34" charset="0"/>
            </a:endParaRPr>
          </a:p>
          <a:p>
            <a:pPr marL="0" indent="0">
              <a:buNone/>
            </a:pPr>
            <a:endParaRPr lang="ru-RU" sz="4425" dirty="0">
              <a:latin typeface="Impact" pitchFamily="34" charset="0"/>
            </a:endParaRPr>
          </a:p>
          <a:p>
            <a:pPr marL="0" indent="0">
              <a:buNone/>
            </a:pPr>
            <a:endParaRPr lang="ru-RU" sz="3825" dirty="0">
              <a:latin typeface="Impact" pitchFamily="34" charset="0"/>
            </a:endParaRPr>
          </a:p>
          <a:p>
            <a:pPr marL="0" indent="0">
              <a:buNone/>
            </a:pPr>
            <a:endParaRPr lang="ru-RU" sz="3825" dirty="0">
              <a:latin typeface="Impact" pitchFamily="34" charset="0"/>
            </a:endParaRPr>
          </a:p>
          <a:p>
            <a:pPr marL="0" indent="0">
              <a:buNone/>
            </a:pPr>
            <a:endParaRPr lang="ru-RU" sz="3825" dirty="0">
              <a:latin typeface="Impact" pitchFamily="34" charset="0"/>
            </a:endParaRPr>
          </a:p>
          <a:p>
            <a:pPr marL="0" indent="0">
              <a:buNone/>
            </a:pPr>
            <a:endParaRPr lang="ru-RU" sz="3825" dirty="0">
              <a:latin typeface="Impact" pitchFamily="34" charset="0"/>
            </a:endParaRPr>
          </a:p>
          <a:p>
            <a:pPr marL="0" indent="0">
              <a:buNone/>
            </a:pPr>
            <a:r>
              <a:rPr lang="ru-RU" sz="3825" dirty="0">
                <a:latin typeface="Impact" pitchFamily="34" charset="0"/>
              </a:rPr>
              <a:t>Газета «Правда» лето 1942 г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66819" y="3789264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601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chemeClr val="bg1"/>
                </a:solidFill>
              </a:rPr>
              <a:t>Итоги и уроки Второй мировой войны.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7834" y="1690996"/>
            <a:ext cx="7639050" cy="4523642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bg1"/>
                </a:solidFill>
              </a:rPr>
              <a:t>Изменение географических границ и международного авторитета стран участниц  Второй мировой войны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Интеграционные процессы в мире по  итогам Второй мировой войны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Идеологические изменения в мире по  итогам Второй мировой войны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Демографические изменения в мире по итогам Второй мировой войны</a:t>
            </a:r>
            <a:r>
              <a:rPr lang="ru-RU" sz="2400" b="1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2400" b="1" dirty="0">
                <a:solidFill>
                  <a:schemeClr val="bg1"/>
                </a:solidFill>
              </a:rPr>
              <a:t>Изменения в экономике стран мира по  итогам Второй мировой войны.</a:t>
            </a:r>
            <a:endParaRPr lang="ru-RU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0092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Picture 2" descr="C:\Users\Иван\Downloads\25132692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3768" y="0"/>
            <a:ext cx="921702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Иван\Desktop\Kalsin-Vladimir-Vasilevich-i-Safonicheva-Raisa-Egorovna-768x5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50" y="4095750"/>
            <a:ext cx="3714750" cy="2476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Иван\Desktop\v3-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4258" y="233200"/>
            <a:ext cx="3302297" cy="2305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8200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25151" y="391806"/>
            <a:ext cx="7856376" cy="5613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6000" b="1" dirty="0">
                <a:latin typeface="Times New Roman"/>
                <a:ea typeface="Calibri"/>
                <a:cs typeface="Times New Roman"/>
              </a:rPr>
              <a:t>Рефлексия</a:t>
            </a:r>
            <a:endParaRPr lang="ru-RU" sz="6000" b="1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.</a:t>
            </a: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Сформулируйте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тезис о значении Второй мировой войны для развития цивилизации в целом.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.Считаете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ли Вы вопросы, поднятые на уроке, актуальными сегодня?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36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.Какие </a:t>
            </a:r>
            <a:r>
              <a:rPr lang="ru-RU" sz="3600" b="1" dirty="0">
                <a:latin typeface="Times New Roman" pitchFamily="18" charset="0"/>
                <a:ea typeface="Calibri"/>
                <a:cs typeface="Times New Roman" pitchFamily="18" charset="0"/>
              </a:rPr>
              <a:t>уроки можно извлечь из Второй мировой войны?</a:t>
            </a:r>
            <a:endParaRPr lang="ru-RU" sz="3600" b="1" dirty="0">
              <a:effectLst/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5102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268</TotalTime>
  <Words>857</Words>
  <Application>Microsoft Office PowerPoint</Application>
  <PresentationFormat>Экран (4:3)</PresentationFormat>
  <Paragraphs>100</Paragraphs>
  <Slides>41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Презентация PowerPoint</vt:lpstr>
      <vt:lpstr>Презентация PowerPoint</vt:lpstr>
      <vt:lpstr>Создание антифашистской коалиции : Тегеран, Ялта, Потсдам—вехи сотрудничества и появление противоречий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Армавир и Кубань в годы Великой Отечественной войны </vt:lpstr>
      <vt:lpstr>Битва за Кавказ (июль 1942г.-октябрь 1943г.)</vt:lpstr>
      <vt:lpstr>«Голубая линия»-система оборонительных рубежей немецко-фашистских войск на таманском полуострове</vt:lpstr>
      <vt:lpstr>Фашистская оккупация Краснодара (9 августа 1942г .- 12 февраля 1943г.)</vt:lpstr>
      <vt:lpstr>Фашистская оккупация Армавира (8 августа 1942г. - 23 января 1943 г.)</vt:lpstr>
      <vt:lpstr>Презентация PowerPoint</vt:lpstr>
      <vt:lpstr>Мемориал погибшим во время войны в г. Армавире </vt:lpstr>
      <vt:lpstr>В Краснодаре фашисты применили «душегубки»- машины для массового истребления людей.</vt:lpstr>
      <vt:lpstr> Кубань положила на алтарь Победы жизни почти 500 тыс. своих дочерей и сыновей!  356 воинам-кубанцам присвоено звание Героя Советского Союза  Около 40 участников войны были награждены орденом Славы трех степеней.   </vt:lpstr>
      <vt:lpstr>ОЦЕНКА ИТОГОВ ВТОРОЙ МИРОВОЙ ВОЙНЫ.</vt:lpstr>
      <vt:lpstr>ЛЮДСКИЕ ПОТЕРИ ВО ВРЕМЯ ВТОРОЙ МИРОВОЙ ВОЙНЫ</vt:lpstr>
      <vt:lpstr>ЦЕНА ПОБЕДЫ ПРИЧИНЫ БОЛЬШИХ ЛЮДСКИХ ПОТЕРЬ СССР</vt:lpstr>
      <vt:lpstr>ЦЕНА ПОБЕДЫ ПРИЧИНЫ БОЛЬШИХ ЛЮДСКИХ ПОТЕРЬ СССР</vt:lpstr>
      <vt:lpstr>ФАЛЬСИФИКАЦИЯ ИСТОРИИ</vt:lpstr>
      <vt:lpstr>ПОЛЬСКИЙ СЕЙМ</vt:lpstr>
      <vt:lpstr>Презентация PowerPoint</vt:lpstr>
      <vt:lpstr>Презентация PowerPoint</vt:lpstr>
      <vt:lpstr>Презентация PowerPoint</vt:lpstr>
      <vt:lpstr>Итоги и уроки Второй мировой войны.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Инна</dc:creator>
  <cp:lastModifiedBy>user93</cp:lastModifiedBy>
  <cp:revision>35</cp:revision>
  <dcterms:created xsi:type="dcterms:W3CDTF">2015-04-13T12:52:24Z</dcterms:created>
  <dcterms:modified xsi:type="dcterms:W3CDTF">2021-01-20T10:42:24Z</dcterms:modified>
</cp:coreProperties>
</file>