
<file path=[Content_Types].xml><?xml version="1.0" encoding="utf-8"?>
<Types xmlns="http://schemas.openxmlformats.org/package/2006/content-types">
  <Default Extension="fntdata" ContentType="application/x-fontdata"/>
  <Default Extension="glb" ContentType="model/gltf.binary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77" r:id="rId1"/>
  </p:sldMasterIdLst>
  <p:sldIdLst>
    <p:sldId id="278" r:id="rId2"/>
    <p:sldId id="277" r:id="rId3"/>
    <p:sldId id="279" r:id="rId4"/>
    <p:sldId id="280" r:id="rId5"/>
    <p:sldId id="281" r:id="rId6"/>
    <p:sldId id="283" r:id="rId7"/>
    <p:sldId id="284" r:id="rId8"/>
    <p:sldId id="285" r:id="rId9"/>
    <p:sldId id="286" r:id="rId10"/>
    <p:sldId id="287" r:id="rId11"/>
    <p:sldId id="288" r:id="rId12"/>
    <p:sldId id="282" r:id="rId13"/>
    <p:sldId id="289" r:id="rId14"/>
    <p:sldId id="290" r:id="rId15"/>
    <p:sldId id="291" r:id="rId16"/>
    <p:sldId id="292" r:id="rId17"/>
    <p:sldId id="294" r:id="rId18"/>
    <p:sldId id="293" r:id="rId19"/>
  </p:sldIdLst>
  <p:sldSz cx="12192000" cy="6858000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Calibri Light" panose="020F0302020204030204" pitchFamily="34" charset="0"/>
      <p:regular r:id="rId24"/>
      <p:italic r:id="rId25"/>
    </p:embeddedFont>
    <p:embeddedFont>
      <p:font typeface="Lobster" panose="00000500000000000000" pitchFamily="2" charset="-52"/>
      <p:regular r:id="rId26"/>
    </p:embeddedFont>
    <p:embeddedFont>
      <p:font typeface="Wingdings 3" panose="05040102010807070707" pitchFamily="18" charset="2"/>
      <p:regular r:id="rId27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41" d="100"/>
          <a:sy n="141" d="100"/>
        </p:scale>
        <p:origin x="588" y="-44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7CFFF0-15BE-4AFB-881F-F31456CD30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860EE01-0F30-4142-821B-D50DE6C09B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993A8E1-6473-4B30-BBE6-E6828569D6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0F796-33E7-4F81-8C46-A17A01DDFE8B}" type="datetimeFigureOut">
              <a:rPr lang="ru-RU" smtClean="0"/>
              <a:t>13.03.2024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B0A9E13-8562-4099-B6F6-02A676A732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2E39D12-7141-404C-913B-27D01CAE15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54D07-BB53-4721-AF9B-E9ABD5CAD8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50377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E7322F-3757-4C40-8E85-D56924309A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D443459-10A8-49D9-B9AA-3774807597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722DEE0-A38A-4039-801B-624CA54923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0F796-33E7-4F81-8C46-A17A01DDFE8B}" type="datetimeFigureOut">
              <a:rPr lang="ru-RU" smtClean="0"/>
              <a:t>13.03.2024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BE7DB86-A2D8-4DFE-A51E-A36408F125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BF08A3B-051E-40C3-B47B-651CB7050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54D07-BB53-4721-AF9B-E9ABD5CAD8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53868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157525-EE0D-4EDE-91F0-EECA45F613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094E62B-1BDE-41F4-87BE-1C77F31C88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22A6DEB-D1FF-49AB-A741-884CA5BB20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0F796-33E7-4F81-8C46-A17A01DDFE8B}" type="datetimeFigureOut">
              <a:rPr lang="ru-RU" smtClean="0"/>
              <a:t>13.03.2024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2E1A794-373C-4189-A491-8E2D1B4780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15B78A6-236E-4B93-9F8A-D53545E916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54D07-BB53-4721-AF9B-E9ABD5CAD8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0278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F97611-EE22-449D-8B49-C9265259C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3DCDD29-EB6F-438F-B3AA-BD0579E59C1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865F42FF-DBD5-4110-8ECD-91414880BD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0167202-3E30-44B7-958C-78F26F305B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0F796-33E7-4F81-8C46-A17A01DDFE8B}" type="datetimeFigureOut">
              <a:rPr lang="ru-RU" smtClean="0"/>
              <a:t>13.03.2024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139C8FB-2ACA-44FE-A566-1217A46927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18479E0-D939-44B7-BA56-B1FBF27CD8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54D07-BB53-4721-AF9B-E9ABD5CAD8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5766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F19374-4D8B-4C9E-B64D-00C11A75BD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79BBE74-167A-4AD3-A8A2-404F0393F3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A6B91DA-C772-4992-BAC3-0BA920DDEC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F996027E-33BE-4CC5-9971-3EF675C6E70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3D201BED-EB80-418C-9A3C-E59981EEB4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8A0DC632-8638-4DFE-B37C-EEC27896B4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0F796-33E7-4F81-8C46-A17A01DDFE8B}" type="datetimeFigureOut">
              <a:rPr lang="ru-RU" smtClean="0"/>
              <a:t>13.03.2024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A079C5E6-F9FA-4A93-BF86-80F655ABD6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117A09C-D381-4156-87E8-4C1F1B62F1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54D07-BB53-4721-AF9B-E9ABD5CAD8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08418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539968-8D3E-4B05-8883-34B0E098E8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4DD03EAD-954C-4A43-A5D5-F60ED5422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0F796-33E7-4F81-8C46-A17A01DDFE8B}" type="datetimeFigureOut">
              <a:rPr lang="ru-RU" smtClean="0"/>
              <a:t>13.03.2024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B026E60-41BB-4617-8D51-14EA2730F0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155D82A5-B5E5-44D2-AFCF-08BE2284D1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54D07-BB53-4721-AF9B-E9ABD5CAD8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50036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33AE341E-997E-4BD0-9FDD-FCDA7C02E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0F796-33E7-4F81-8C46-A17A01DDFE8B}" type="datetimeFigureOut">
              <a:rPr lang="ru-RU" smtClean="0"/>
              <a:t>13.03.2024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F635AB37-43E0-4827-85CE-6425730BC6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2E6ED442-7B66-474B-8653-AAB4FB3C9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54D07-BB53-4721-AF9B-E9ABD5CAD8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66778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E98B0A-6F77-4A81-8459-A6642319D1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D98A3D7-2E98-4700-A703-5A60531844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DE2FF95-DD1F-47B2-90DF-262837BD21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2CE6554-571E-4D2F-A657-FE61ED8FA9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0F796-33E7-4F81-8C46-A17A01DDFE8B}" type="datetimeFigureOut">
              <a:rPr lang="ru-RU" smtClean="0"/>
              <a:t>13.03.2024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52E4B26-B08D-4047-B0FD-870406E2DF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6B8D7D2-67DC-4437-9540-226191C113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54D07-BB53-4721-AF9B-E9ABD5CAD8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02966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873E5D-8372-42E9-9A25-9D48CD268D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D7942530-1127-4134-BFDC-FF3A5D8F24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806C288-892E-49E6-AA5A-8225F81680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6B2E922-4AB8-4397-93DF-5A0B3BC3A8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0F796-33E7-4F81-8C46-A17A01DDFE8B}" type="datetimeFigureOut">
              <a:rPr lang="ru-RU" smtClean="0"/>
              <a:t>13.03.2024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F45DC56-D771-4157-833C-802B7A99ED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0D110DD-7727-48DA-B4C1-66E0C4F895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54D07-BB53-4721-AF9B-E9ABD5CAD8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2104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AB6795-CB88-47AD-B151-589349EAEA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F2983E9-DA13-43E0-9D52-ABC3D53879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5D836ED-14CF-4EE6-963E-6A3B4845F0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0F796-33E7-4F81-8C46-A17A01DDFE8B}" type="datetimeFigureOut">
              <a:rPr lang="ru-RU" smtClean="0"/>
              <a:t>13.03.2024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B36985E-A485-41B0-AD2F-596C24EAE0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C43CA20-8970-47C5-89BA-4EE1F0D41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54D07-BB53-4721-AF9B-E9ABD5CAD8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63269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8F82A079-20AD-4CF5-976F-082CAC6503B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0A7E6FB-F3CF-47B5-B337-63E462E4C4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6C7553C-C2F8-4DFE-A344-E6631DD475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0F796-33E7-4F81-8C46-A17A01DDFE8B}" type="datetimeFigureOut">
              <a:rPr lang="ru-RU" smtClean="0"/>
              <a:t>13.03.2024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126F11B-9F9D-427F-8B38-E0C1296353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5A72ADE-51D2-4D58-AB34-E25D59CBC9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B54D07-BB53-4721-AF9B-E9ABD5CAD8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5254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499C8E-AB2D-4694-BB67-878006AA30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9439563-07EF-46C3-A507-2B8B078BAD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54314C7-9BF9-4CF9-87B4-0A89C58768E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50F796-33E7-4F81-8C46-A17A01DDFE8B}" type="datetimeFigureOut">
              <a:rPr lang="ru-RU" smtClean="0"/>
              <a:t>13.03.2024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97E8EE6-0E06-4E90-9FAD-97677A0CAD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CD2589C-D16F-425F-BD5B-A44B82DBCE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B54D07-BB53-4721-AF9B-E9ABD5CAD8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85202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microsoft.com/office/2017/06/relationships/model3d" Target="../media/model3d1.glb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microsoft.com/office/2017/06/relationships/model3d" Target="../media/model3d2.glb"/><Relationship Id="rId5" Type="http://schemas.openxmlformats.org/officeDocument/2006/relationships/image" Target="../media/image3.png"/><Relationship Id="rId4" Type="http://schemas.microsoft.com/office/2017/06/relationships/model3d" Target="../media/model3d1.glb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hdphoto" Target="../media/hdphoto1.wdp"/><Relationship Id="rId7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microsoft.com/office/2017/06/relationships/model3d" Target="../media/model3d1.glb"/><Relationship Id="rId5" Type="http://schemas.openxmlformats.org/officeDocument/2006/relationships/image" Target="../media/image4.png"/><Relationship Id="rId4" Type="http://schemas.microsoft.com/office/2017/06/relationships/model3d" Target="../media/model3d2.glb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microsoft.com/office/2017/06/relationships/model3d" Target="../media/model3d2.glb"/><Relationship Id="rId5" Type="http://schemas.openxmlformats.org/officeDocument/2006/relationships/image" Target="../media/image5.png"/><Relationship Id="rId4" Type="http://schemas.microsoft.com/office/2017/06/relationships/model3d" Target="../media/model3d1.glb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hdphoto" Target="../media/hdphoto1.wdp"/><Relationship Id="rId7" Type="http://schemas.microsoft.com/office/2017/06/relationships/model3d" Target="../media/model3d3.glb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microsoft.com/office/2017/06/relationships/model3d" Target="../media/model3d1.glb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microsoft.com/office/2017/06/relationships/model3d" Target="../media/model3d3.glb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microsoft.com/office/2007/relationships/hdphoto" Target="../media/hdphoto1.wdp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microsoft.com/office/2017/06/relationships/model3d" Target="../media/model3d3.glb"/><Relationship Id="rId5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microsoft.com/office/2007/relationships/hdphoto" Target="../media/hdphoto1.wdp"/><Relationship Id="rId7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microsoft.com/office/2007/relationships/hdphoto" Target="../media/hdphoto1.wdp"/><Relationship Id="rId7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5.jp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8.jpg"/><Relationship Id="rId3" Type="http://schemas.microsoft.com/office/2007/relationships/hdphoto" Target="../media/hdphoto1.wdp"/><Relationship Id="rId7" Type="http://schemas.openxmlformats.org/officeDocument/2006/relationships/image" Target="../media/image13.png"/><Relationship Id="rId12" Type="http://schemas.openxmlformats.org/officeDocument/2006/relationships/image" Target="../media/image17.png"/><Relationship Id="rId2" Type="http://schemas.openxmlformats.org/officeDocument/2006/relationships/image" Target="../media/image2.png"/><Relationship Id="rId16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microsoft.com/office/2017/06/relationships/model3d" Target="../media/model3d4.glb"/><Relationship Id="rId5" Type="http://schemas.openxmlformats.org/officeDocument/2006/relationships/image" Target="../media/image11.png"/><Relationship Id="rId15" Type="http://schemas.openxmlformats.org/officeDocument/2006/relationships/image" Target="../media/image19.png"/><Relationship Id="rId10" Type="http://schemas.openxmlformats.org/officeDocument/2006/relationships/image" Target="../media/image16.jpg"/><Relationship Id="rId4" Type="http://schemas.openxmlformats.org/officeDocument/2006/relationships/image" Target="../media/image10.png"/><Relationship Id="rId9" Type="http://schemas.openxmlformats.org/officeDocument/2006/relationships/image" Target="../media/image15.jpg"/><Relationship Id="rId14" Type="http://schemas.microsoft.com/office/2017/06/relationships/model3d" Target="../media/model3d1.glb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g"/><Relationship Id="rId13" Type="http://schemas.microsoft.com/office/2017/06/relationships/model3d" Target="../media/model3d4.glb"/><Relationship Id="rId3" Type="http://schemas.microsoft.com/office/2007/relationships/hdphoto" Target="../media/hdphoto1.wdp"/><Relationship Id="rId7" Type="http://schemas.openxmlformats.org/officeDocument/2006/relationships/image" Target="../media/image19.png"/><Relationship Id="rId12" Type="http://schemas.openxmlformats.org/officeDocument/2006/relationships/image" Target="../media/image15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microsoft.com/office/2017/06/relationships/model3d" Target="../media/model3d1.glb"/><Relationship Id="rId11" Type="http://schemas.openxmlformats.org/officeDocument/2006/relationships/image" Target="../media/image23.png"/><Relationship Id="rId5" Type="http://schemas.openxmlformats.org/officeDocument/2006/relationships/image" Target="../media/image20.jpg"/><Relationship Id="rId10" Type="http://schemas.openxmlformats.org/officeDocument/2006/relationships/image" Target="../media/image22.png"/><Relationship Id="rId4" Type="http://schemas.openxmlformats.org/officeDocument/2006/relationships/image" Target="../media/image18.jpg"/><Relationship Id="rId9" Type="http://schemas.openxmlformats.org/officeDocument/2006/relationships/image" Target="../media/image21.png"/><Relationship Id="rId1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microsoft.com/office/2007/relationships/hdphoto" Target="../media/hdphoto1.wdp"/><Relationship Id="rId7" Type="http://schemas.openxmlformats.org/officeDocument/2006/relationships/image" Target="../media/image21.png"/><Relationship Id="rId12" Type="http://schemas.openxmlformats.org/officeDocument/2006/relationships/image" Target="../media/image20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11" Type="http://schemas.openxmlformats.org/officeDocument/2006/relationships/image" Target="../media/image25.jpg"/><Relationship Id="rId5" Type="http://schemas.microsoft.com/office/2017/06/relationships/model3d" Target="../media/model3d1.glb"/><Relationship Id="rId10" Type="http://schemas.openxmlformats.org/officeDocument/2006/relationships/image" Target="../media/image24.jpg"/><Relationship Id="rId4" Type="http://schemas.openxmlformats.org/officeDocument/2006/relationships/image" Target="../media/image18.jpg"/><Relationship Id="rId9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g"/><Relationship Id="rId3" Type="http://schemas.microsoft.com/office/2007/relationships/hdphoto" Target="../media/hdphoto1.wdp"/><Relationship Id="rId7" Type="http://schemas.openxmlformats.org/officeDocument/2006/relationships/image" Target="../media/image2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microsoft.com/office/2017/06/relationships/model3d" Target="../media/model3d1.glb"/><Relationship Id="rId11" Type="http://schemas.openxmlformats.org/officeDocument/2006/relationships/image" Target="../media/image27.jpg"/><Relationship Id="rId5" Type="http://schemas.openxmlformats.org/officeDocument/2006/relationships/image" Target="../media/image22.png"/><Relationship Id="rId10" Type="http://schemas.openxmlformats.org/officeDocument/2006/relationships/image" Target="../media/image26.jpg"/><Relationship Id="rId4" Type="http://schemas.openxmlformats.org/officeDocument/2006/relationships/image" Target="../media/image21.png"/><Relationship Id="rId9" Type="http://schemas.openxmlformats.org/officeDocument/2006/relationships/image" Target="../media/image25.jp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25.jpg"/><Relationship Id="rId3" Type="http://schemas.microsoft.com/office/2007/relationships/hdphoto" Target="../media/hdphoto1.wdp"/><Relationship Id="rId7" Type="http://schemas.openxmlformats.org/officeDocument/2006/relationships/image" Target="../media/image19.png"/><Relationship Id="rId12" Type="http://schemas.openxmlformats.org/officeDocument/2006/relationships/image" Target="../media/image24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microsoft.com/office/2017/06/relationships/model3d" Target="../media/model3d1.glb"/><Relationship Id="rId11" Type="http://schemas.openxmlformats.org/officeDocument/2006/relationships/image" Target="../media/image30.jpeg"/><Relationship Id="rId5" Type="http://schemas.openxmlformats.org/officeDocument/2006/relationships/image" Target="../media/image26.jpg"/><Relationship Id="rId10" Type="http://schemas.openxmlformats.org/officeDocument/2006/relationships/image" Target="../media/image29.jpg"/><Relationship Id="rId4" Type="http://schemas.openxmlformats.org/officeDocument/2006/relationships/image" Target="../media/image27.jpg"/><Relationship Id="rId9" Type="http://schemas.microsoft.com/office/2007/relationships/hdphoto" Target="../media/hdphoto2.wdp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microsoft.com/office/2007/relationships/hdphoto" Target="../media/hdphoto1.wdp"/><Relationship Id="rId7" Type="http://schemas.openxmlformats.org/officeDocument/2006/relationships/image" Target="../media/image2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g"/><Relationship Id="rId11" Type="http://schemas.openxmlformats.org/officeDocument/2006/relationships/image" Target="../media/image27.jpg"/><Relationship Id="rId5" Type="http://schemas.openxmlformats.org/officeDocument/2006/relationships/image" Target="../media/image19.png"/><Relationship Id="rId10" Type="http://schemas.openxmlformats.org/officeDocument/2006/relationships/image" Target="../media/image30.jpeg"/><Relationship Id="rId4" Type="http://schemas.microsoft.com/office/2017/06/relationships/model3d" Target="../media/model3d1.glb"/><Relationship Id="rId9" Type="http://schemas.openxmlformats.org/officeDocument/2006/relationships/image" Target="../media/image29.jp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g"/><Relationship Id="rId3" Type="http://schemas.microsoft.com/office/2007/relationships/hdphoto" Target="../media/hdphoto1.wdp"/><Relationship Id="rId7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19.png"/><Relationship Id="rId4" Type="http://schemas.microsoft.com/office/2017/06/relationships/model3d" Target="../media/model3d1.glb"/><Relationship Id="rId9" Type="http://schemas.openxmlformats.org/officeDocument/2006/relationships/image" Target="../media/image30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0FF066-199F-4137-B962-3E34DE823E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96C4DF76-D510-404A-B73D-955C16EC68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4496"/>
            <a:ext cx="12192000" cy="9144000"/>
          </a:xfrm>
        </p:spPr>
      </p:pic>
    </p:spTree>
    <p:extLst>
      <p:ext uri="{BB962C8B-B14F-4D97-AF65-F5344CB8AC3E}">
        <p14:creationId xmlns:p14="http://schemas.microsoft.com/office/powerpoint/2010/main" val="25023278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0FF066-199F-4137-B962-3E34DE823E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96C4DF76-D510-404A-B73D-955C16EC68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132" b="15683"/>
          <a:stretch/>
        </p:blipFill>
        <p:spPr>
          <a:xfrm>
            <a:off x="0" y="-88053"/>
            <a:ext cx="12192000" cy="7057813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6B2B4BE-91E5-40DF-9ECC-646E43218E15}"/>
              </a:ext>
            </a:extLst>
          </p:cNvPr>
          <p:cNvSpPr txBox="1"/>
          <p:nvPr/>
        </p:nvSpPr>
        <p:spPr>
          <a:xfrm>
            <a:off x="1717040" y="2186466"/>
            <a:ext cx="8757920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000" dirty="0">
                <a:solidFill>
                  <a:schemeClr val="bg1"/>
                </a:solidFill>
                <a:latin typeface="Lobster" panose="00000500000000000000" pitchFamily="2" charset="-52"/>
              </a:rPr>
              <a:t>«Использование информационно-библиотечного центра, как способ повышения качества образования в условиях ФГОС»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09EC830-C2E4-4273-A6D7-6A5C91F799CC}"/>
              </a:ext>
            </a:extLst>
          </p:cNvPr>
          <p:cNvSpPr txBox="1"/>
          <p:nvPr/>
        </p:nvSpPr>
        <p:spPr>
          <a:xfrm>
            <a:off x="3048000" y="121919"/>
            <a:ext cx="6096000" cy="10849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1028700" algn="l"/>
              </a:tabLst>
            </a:pPr>
            <a:r>
              <a:rPr lang="ru-RU" b="1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Муниципальное бюджетное  общеобразовательное учреждение</a:t>
            </a:r>
            <a:endParaRPr lang="ru-RU" sz="1100" dirty="0">
              <a:solidFill>
                <a:schemeClr val="bg1">
                  <a:lumMod val="8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1028700" algn="l"/>
              </a:tabLst>
            </a:pPr>
            <a:r>
              <a:rPr lang="ru-RU" b="1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«Средняя общеобразовательная школа № 7»</a:t>
            </a:r>
            <a:endParaRPr lang="ru-RU" sz="1100" dirty="0">
              <a:solidFill>
                <a:schemeClr val="bg1">
                  <a:lumMod val="8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1028700" algn="l"/>
              </a:tabLst>
            </a:pPr>
            <a:r>
              <a:rPr lang="ru-RU" sz="1050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650055, Кемерово, ул. Пролетарская, 10 тел., тел. 78-07-21 е-</a:t>
            </a:r>
            <a:r>
              <a:rPr lang="en-US" sz="1050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mail</a:t>
            </a:r>
            <a:r>
              <a:rPr lang="ru-RU" sz="1050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en-US" sz="1050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school</a:t>
            </a:r>
            <a:r>
              <a:rPr lang="ru-RU" sz="1050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7@</a:t>
            </a:r>
            <a:r>
              <a:rPr lang="en-US" sz="1050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list</a:t>
            </a:r>
            <a:r>
              <a:rPr lang="ru-RU" sz="1050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n-US" sz="1050" dirty="0" err="1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ru</a:t>
            </a:r>
            <a:endParaRPr lang="ru-RU" sz="1100" dirty="0">
              <a:solidFill>
                <a:schemeClr val="bg1">
                  <a:lumMod val="8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4" name="Скругленный прямоугольник 4">
            <a:extLst>
              <a:ext uri="{FF2B5EF4-FFF2-40B4-BE49-F238E27FC236}">
                <a16:creationId xmlns:a16="http://schemas.microsoft.com/office/drawing/2014/main" id="{7E4B1A7F-FE01-42FD-A378-E897DD173278}"/>
              </a:ext>
            </a:extLst>
          </p:cNvPr>
          <p:cNvSpPr/>
          <p:nvPr/>
        </p:nvSpPr>
        <p:spPr>
          <a:xfrm>
            <a:off x="8155093" y="7491278"/>
            <a:ext cx="3835606" cy="5723465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3600" dirty="0">
                <a:solidFill>
                  <a:schemeClr val="tx1"/>
                </a:solidFill>
                <a:latin typeface="Lobster" panose="00000500000000000000" pitchFamily="2" charset="-52"/>
                <a:cs typeface="Times New Roman" pitchFamily="18" charset="0"/>
              </a:rPr>
              <a:t>Создание</a:t>
            </a:r>
          </a:p>
          <a:p>
            <a:pPr algn="ctr">
              <a:buNone/>
            </a:pPr>
            <a:r>
              <a:rPr lang="ru-RU" sz="3600" dirty="0">
                <a:solidFill>
                  <a:schemeClr val="tx1"/>
                </a:solidFill>
                <a:latin typeface="Lobster" panose="00000500000000000000" pitchFamily="2" charset="-52"/>
                <a:cs typeface="Times New Roman" pitchFamily="18" charset="0"/>
              </a:rPr>
              <a:t>Информационно-библиотечного центра в современной школе</a:t>
            </a:r>
          </a:p>
        </p:txBody>
      </p:sp>
      <p:sp>
        <p:nvSpPr>
          <p:cNvPr id="15" name="Скругленный прямоугольник 12">
            <a:extLst>
              <a:ext uri="{FF2B5EF4-FFF2-40B4-BE49-F238E27FC236}">
                <a16:creationId xmlns:a16="http://schemas.microsoft.com/office/drawing/2014/main" id="{72C5E7A9-EB1E-4E2C-AC04-579D3D94690D}"/>
              </a:ext>
            </a:extLst>
          </p:cNvPr>
          <p:cNvSpPr/>
          <p:nvPr/>
        </p:nvSpPr>
        <p:spPr>
          <a:xfrm>
            <a:off x="359473" y="7491279"/>
            <a:ext cx="3372634" cy="572346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3600" dirty="0">
                <a:solidFill>
                  <a:schemeClr val="bg2">
                    <a:lumMod val="10000"/>
                  </a:schemeClr>
                </a:solidFill>
                <a:latin typeface="Lobster" panose="00000500000000000000" pitchFamily="2" charset="-52"/>
                <a:cs typeface="Times New Roman" pitchFamily="18" charset="0"/>
              </a:rPr>
              <a:t>Цель работы современной школьной библиотеки в условиях ФГОС</a:t>
            </a:r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6" name="Трехмерная модель 15" descr="Светло-серая прямая стрелка">
                <a:extLst>
                  <a:ext uri="{FF2B5EF4-FFF2-40B4-BE49-F238E27FC236}">
                    <a16:creationId xmlns:a16="http://schemas.microsoft.com/office/drawing/2014/main" id="{917F2BB7-62BA-41A1-A743-A5CBD213B355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4156296831"/>
                  </p:ext>
                </p:extLst>
              </p:nvPr>
            </p:nvGraphicFramePr>
            <p:xfrm>
              <a:off x="3840272" y="9637111"/>
              <a:ext cx="4275890" cy="1286029"/>
            </p:xfrm>
            <a:graphic>
              <a:graphicData uri="http://schemas.microsoft.com/office/drawing/2017/model3d">
                <am3d:model3d r:embed="rId4">
                  <am3d:spPr>
                    <a:xfrm>
                      <a:off x="0" y="0"/>
                      <a:ext cx="4275890" cy="1286029"/>
                    </a:xfrm>
                    <a:prstGeom prst="rect">
                      <a:avLst/>
                    </a:prstGeom>
                  </am3d:spPr>
                  <am3d:camera>
                    <am3d:pos x="0" y="0" z="4926513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2106943" d="1000000"/>
                    <am3d:preTrans dx="0" dy="-9860495" dz="-1482"/>
                    <am3d:scale>
                      <am3d:sx n="1000000" d="1000000"/>
                      <am3d:sy n="1000000" d="1000000"/>
                      <am3d:sz n="1000000" d="1000000"/>
                    </am3d:scale>
                    <am3d:rot ax="750874" ay="164747" az="36552"/>
                    <am3d:postTrans dx="0" dy="0" dz="0"/>
                  </am3d:trans>
                  <am3d:raster rName="Office3DRenderer" rVer="16.0.8326">
                    <am3d:blip r:embed="rId5"/>
                  </am3d:raster>
                  <am3d:objViewport viewportSz="4580699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6" name="Трехмерная модель 15" descr="Светло-серая прямая стрелка">
                <a:extLst>
                  <a:ext uri="{FF2B5EF4-FFF2-40B4-BE49-F238E27FC236}">
                    <a16:creationId xmlns:a16="http://schemas.microsoft.com/office/drawing/2014/main" id="{917F2BB7-62BA-41A1-A743-A5CBD213B35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840272" y="9637111"/>
                <a:ext cx="4275890" cy="1286029"/>
              </a:xfrm>
              <a:prstGeom prst="rect">
                <a:avLst/>
              </a:prstGeom>
            </p:spPr>
          </p:pic>
        </mc:Fallback>
      </mc:AlternateContent>
      <p:sp>
        <p:nvSpPr>
          <p:cNvPr id="17" name="TextBox 16">
            <a:extLst>
              <a:ext uri="{FF2B5EF4-FFF2-40B4-BE49-F238E27FC236}">
                <a16:creationId xmlns:a16="http://schemas.microsoft.com/office/drawing/2014/main" id="{76AC55BF-86E8-4ED2-8224-5E4CB616F2DF}"/>
              </a:ext>
            </a:extLst>
          </p:cNvPr>
          <p:cNvSpPr txBox="1"/>
          <p:nvPr/>
        </p:nvSpPr>
        <p:spPr>
          <a:xfrm>
            <a:off x="221743" y="5574453"/>
            <a:ext cx="166584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Lobster" panose="00000500000000000000" pitchFamily="2" charset="-52"/>
              </a:rPr>
              <a:t>Выполнила:</a:t>
            </a:r>
            <a:br>
              <a:rPr lang="ru-RU" dirty="0">
                <a:solidFill>
                  <a:schemeClr val="bg1"/>
                </a:solidFill>
                <a:latin typeface="Lobster" panose="00000500000000000000" pitchFamily="2" charset="-52"/>
              </a:rPr>
            </a:br>
            <a:r>
              <a:rPr lang="ru-RU" dirty="0">
                <a:solidFill>
                  <a:schemeClr val="bg1"/>
                </a:solidFill>
                <a:latin typeface="Lobster" panose="00000500000000000000" pitchFamily="2" charset="-52"/>
              </a:rPr>
              <a:t>Князькова С.В.</a:t>
            </a:r>
            <a:br>
              <a:rPr lang="ru-RU" dirty="0">
                <a:solidFill>
                  <a:schemeClr val="bg1"/>
                </a:solidFill>
                <a:latin typeface="Lobster" panose="00000500000000000000" pitchFamily="2" charset="-52"/>
              </a:rPr>
            </a:br>
            <a:r>
              <a:rPr lang="ru-RU" dirty="0">
                <a:solidFill>
                  <a:schemeClr val="bg1"/>
                </a:solidFill>
                <a:latin typeface="Lobster" panose="00000500000000000000" pitchFamily="2" charset="-52"/>
              </a:rPr>
              <a:t>Зав. школьной</a:t>
            </a:r>
            <a:br>
              <a:rPr lang="ru-RU" dirty="0">
                <a:solidFill>
                  <a:schemeClr val="bg1"/>
                </a:solidFill>
                <a:latin typeface="Lobster" panose="00000500000000000000" pitchFamily="2" charset="-52"/>
              </a:rPr>
            </a:br>
            <a:r>
              <a:rPr lang="ru-RU" dirty="0">
                <a:solidFill>
                  <a:schemeClr val="bg1"/>
                </a:solidFill>
                <a:latin typeface="Lobster" panose="00000500000000000000" pitchFamily="2" charset="-52"/>
              </a:rPr>
              <a:t>библиотекой</a:t>
            </a:r>
          </a:p>
        </p:txBody>
      </p:sp>
    </p:spTree>
    <p:extLst>
      <p:ext uri="{BB962C8B-B14F-4D97-AF65-F5344CB8AC3E}">
        <p14:creationId xmlns:p14="http://schemas.microsoft.com/office/powerpoint/2010/main" val="41961617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0FF066-199F-4137-B962-3E34DE823E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96C4DF76-D510-404A-B73D-955C16EC68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132" b="15683"/>
          <a:stretch/>
        </p:blipFill>
        <p:spPr>
          <a:xfrm>
            <a:off x="0" y="-88053"/>
            <a:ext cx="12192000" cy="7057813"/>
          </a:xfrm>
        </p:spPr>
      </p:pic>
      <p:sp>
        <p:nvSpPr>
          <p:cNvPr id="6" name="Скругленный прямоугольник 4">
            <a:extLst>
              <a:ext uri="{FF2B5EF4-FFF2-40B4-BE49-F238E27FC236}">
                <a16:creationId xmlns:a16="http://schemas.microsoft.com/office/drawing/2014/main" id="{A33FAC5F-5D68-44E9-941F-E226194A39EC}"/>
              </a:ext>
            </a:extLst>
          </p:cNvPr>
          <p:cNvSpPr/>
          <p:nvPr/>
        </p:nvSpPr>
        <p:spPr>
          <a:xfrm>
            <a:off x="8155093" y="568960"/>
            <a:ext cx="3835606" cy="5723465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3600" dirty="0">
                <a:solidFill>
                  <a:schemeClr val="tx1"/>
                </a:solidFill>
                <a:latin typeface="Lobster" panose="00000500000000000000" pitchFamily="2" charset="-52"/>
                <a:cs typeface="Times New Roman" pitchFamily="18" charset="0"/>
              </a:rPr>
              <a:t>Создание</a:t>
            </a:r>
          </a:p>
          <a:p>
            <a:pPr algn="ctr">
              <a:buNone/>
            </a:pPr>
            <a:r>
              <a:rPr lang="ru-RU" sz="3600" dirty="0">
                <a:solidFill>
                  <a:schemeClr val="tx1"/>
                </a:solidFill>
                <a:latin typeface="Lobster" panose="00000500000000000000" pitchFamily="2" charset="-52"/>
                <a:cs typeface="Times New Roman" pitchFamily="18" charset="0"/>
              </a:rPr>
              <a:t>Информационно-библиотечного центра в современной школе</a:t>
            </a:r>
          </a:p>
        </p:txBody>
      </p:sp>
      <p:sp>
        <p:nvSpPr>
          <p:cNvPr id="10" name="Скругленный прямоугольник 12">
            <a:extLst>
              <a:ext uri="{FF2B5EF4-FFF2-40B4-BE49-F238E27FC236}">
                <a16:creationId xmlns:a16="http://schemas.microsoft.com/office/drawing/2014/main" id="{CB872E16-5C1C-4DAE-960C-990E7427B72A}"/>
              </a:ext>
            </a:extLst>
          </p:cNvPr>
          <p:cNvSpPr/>
          <p:nvPr/>
        </p:nvSpPr>
        <p:spPr>
          <a:xfrm>
            <a:off x="359473" y="568961"/>
            <a:ext cx="3372634" cy="572346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3600" dirty="0">
                <a:solidFill>
                  <a:schemeClr val="bg2">
                    <a:lumMod val="10000"/>
                  </a:schemeClr>
                </a:solidFill>
                <a:latin typeface="Lobster" panose="00000500000000000000" pitchFamily="2" charset="-52"/>
                <a:cs typeface="Times New Roman" pitchFamily="18" charset="0"/>
              </a:rPr>
              <a:t>Цель работы современной школьной библиотеки в условиях ФГОС</a:t>
            </a:r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3" name="Трехмерная модель 12" descr="Светло-серая прямая стрелка">
                <a:extLst>
                  <a:ext uri="{FF2B5EF4-FFF2-40B4-BE49-F238E27FC236}">
                    <a16:creationId xmlns:a16="http://schemas.microsoft.com/office/drawing/2014/main" id="{3094039C-1A65-4AB2-8D48-58E7B9ADF9FC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936697136"/>
                  </p:ext>
                </p:extLst>
              </p:nvPr>
            </p:nvGraphicFramePr>
            <p:xfrm>
              <a:off x="3840272" y="2714793"/>
              <a:ext cx="4275890" cy="1286029"/>
            </p:xfrm>
            <a:graphic>
              <a:graphicData uri="http://schemas.microsoft.com/office/drawing/2017/model3d">
                <am3d:model3d r:embed="rId4">
                  <am3d:spPr>
                    <a:xfrm>
                      <a:off x="0" y="0"/>
                      <a:ext cx="4275890" cy="1286029"/>
                    </a:xfrm>
                    <a:prstGeom prst="rect">
                      <a:avLst/>
                    </a:prstGeom>
                  </am3d:spPr>
                  <am3d:camera>
                    <am3d:pos x="0" y="0" z="4926513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2106943" d="1000000"/>
                    <am3d:preTrans dx="0" dy="-9860495" dz="-1482"/>
                    <am3d:scale>
                      <am3d:sx n="1000000" d="1000000"/>
                      <am3d:sy n="1000000" d="1000000"/>
                      <am3d:sz n="1000000" d="1000000"/>
                    </am3d:scale>
                    <am3d:rot ax="750874" ay="164747" az="36552"/>
                    <am3d:postTrans dx="0" dy="0" dz="0"/>
                  </am3d:trans>
                  <am3d:raster rName="Office3DRenderer" rVer="16.0.8326">
                    <am3d:blip r:embed="rId5"/>
                  </am3d:raster>
                  <am3d:objViewport viewportSz="4580699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3" name="Трехмерная модель 12" descr="Светло-серая прямая стрелка">
                <a:extLst>
                  <a:ext uri="{FF2B5EF4-FFF2-40B4-BE49-F238E27FC236}">
                    <a16:creationId xmlns:a16="http://schemas.microsoft.com/office/drawing/2014/main" id="{3094039C-1A65-4AB2-8D48-58E7B9ADF9F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840272" y="2714793"/>
                <a:ext cx="4275890" cy="1286029"/>
              </a:xfrm>
              <a:prstGeom prst="rect">
                <a:avLst/>
              </a:prstGeom>
            </p:spPr>
          </p:pic>
        </mc:Fallback>
      </mc:AlternateContent>
      <p:sp>
        <p:nvSpPr>
          <p:cNvPr id="16" name="TextBox 15">
            <a:extLst>
              <a:ext uri="{FF2B5EF4-FFF2-40B4-BE49-F238E27FC236}">
                <a16:creationId xmlns:a16="http://schemas.microsoft.com/office/drawing/2014/main" id="{541561B0-0CA9-458C-A21A-D4B144154430}"/>
              </a:ext>
            </a:extLst>
          </p:cNvPr>
          <p:cNvSpPr txBox="1"/>
          <p:nvPr/>
        </p:nvSpPr>
        <p:spPr>
          <a:xfrm>
            <a:off x="1717040" y="-2934153"/>
            <a:ext cx="8757920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000" dirty="0">
                <a:solidFill>
                  <a:schemeClr val="bg1"/>
                </a:solidFill>
                <a:latin typeface="Lobster" panose="00000500000000000000" pitchFamily="2" charset="-52"/>
              </a:rPr>
              <a:t>«Использование информационно-библиотечного центра, как способ повышения качества образования в условиях ФГОС»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BB9247C-BF23-492E-84A2-13678C79BC99}"/>
              </a:ext>
            </a:extLst>
          </p:cNvPr>
          <p:cNvSpPr txBox="1"/>
          <p:nvPr/>
        </p:nvSpPr>
        <p:spPr>
          <a:xfrm>
            <a:off x="3048000" y="-4998700"/>
            <a:ext cx="6096000" cy="10849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1028700" algn="l"/>
              </a:tabLst>
            </a:pPr>
            <a:r>
              <a:rPr lang="ru-RU" b="1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Муниципальное бюджетное  общеобразовательное учреждение</a:t>
            </a:r>
            <a:endParaRPr lang="ru-RU" sz="1100" dirty="0">
              <a:solidFill>
                <a:schemeClr val="bg1">
                  <a:lumMod val="8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1028700" algn="l"/>
              </a:tabLst>
            </a:pPr>
            <a:r>
              <a:rPr lang="ru-RU" b="1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«Средняя общеобразовательная школа № 7»</a:t>
            </a:r>
            <a:endParaRPr lang="ru-RU" sz="1100" dirty="0">
              <a:solidFill>
                <a:schemeClr val="bg1">
                  <a:lumMod val="8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1028700" algn="l"/>
              </a:tabLst>
            </a:pPr>
            <a:r>
              <a:rPr lang="ru-RU" sz="1050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650055, Кемерово, ул. Пролетарская, 10 тел., тел. 78-07-21 е-</a:t>
            </a:r>
            <a:r>
              <a:rPr lang="en-US" sz="1050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mail</a:t>
            </a:r>
            <a:r>
              <a:rPr lang="ru-RU" sz="1050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en-US" sz="1050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school</a:t>
            </a:r>
            <a:r>
              <a:rPr lang="ru-RU" sz="1050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7@</a:t>
            </a:r>
            <a:r>
              <a:rPr lang="en-US" sz="1050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list</a:t>
            </a:r>
            <a:r>
              <a:rPr lang="ru-RU" sz="1050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n-US" sz="1050" dirty="0" err="1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ru</a:t>
            </a:r>
            <a:endParaRPr lang="ru-RU" sz="1100" dirty="0">
              <a:solidFill>
                <a:schemeClr val="bg1">
                  <a:lumMod val="8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8" name="Трехмерная модель 17" descr="Контрольный список">
                <a:extLst>
                  <a:ext uri="{FF2B5EF4-FFF2-40B4-BE49-F238E27FC236}">
                    <a16:creationId xmlns:a16="http://schemas.microsoft.com/office/drawing/2014/main" id="{824D8360-CDB3-4D29-AC98-E24A0917C69A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195725094"/>
                  </p:ext>
                </p:extLst>
              </p:nvPr>
            </p:nvGraphicFramePr>
            <p:xfrm>
              <a:off x="-89042" y="8682438"/>
              <a:ext cx="3971148" cy="4923460"/>
            </p:xfrm>
            <a:graphic>
              <a:graphicData uri="http://schemas.microsoft.com/office/drawing/2017/model3d">
                <am3d:model3d r:embed="rId6">
                  <am3d:spPr>
                    <a:xfrm>
                      <a:off x="0" y="0"/>
                      <a:ext cx="3971148" cy="4923460"/>
                    </a:xfrm>
                    <a:prstGeom prst="rect">
                      <a:avLst/>
                    </a:prstGeom>
                  </am3d:spPr>
                  <am3d:camera>
                    <am3d:pos x="0" y="0" z="6161684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83313" d="1000000"/>
                    <am3d:preTrans dx="-2" dy="-8018320" dz="-1001795"/>
                    <am3d:scale>
                      <am3d:sx n="1000000" d="1000000"/>
                      <am3d:sy n="1000000" d="1000000"/>
                      <am3d:sz n="1000000" d="1000000"/>
                    </am3d:scale>
                    <am3d:rot ax="3435877" ay="1204977" az="1686512"/>
                    <am3d:postTrans dx="0" dy="0" dz="0"/>
                  </am3d:trans>
                  <am3d:raster rName="Office3DRenderer" rVer="16.0.8326">
                    <am3d:blip r:embed="rId7"/>
                  </am3d:raster>
                  <am3d:objViewport viewportSz="5418663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8" name="Трехмерная модель 17" descr="Контрольный список">
                <a:extLst>
                  <a:ext uri="{FF2B5EF4-FFF2-40B4-BE49-F238E27FC236}">
                    <a16:creationId xmlns:a16="http://schemas.microsoft.com/office/drawing/2014/main" id="{824D8360-CDB3-4D29-AC98-E24A0917C69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89042" y="8682438"/>
                <a:ext cx="3971148" cy="4923460"/>
              </a:xfrm>
              <a:prstGeom prst="rect">
                <a:avLst/>
              </a:prstGeom>
            </p:spPr>
          </p:pic>
        </mc:Fallback>
      </mc:AlternateContent>
      <p:sp>
        <p:nvSpPr>
          <p:cNvPr id="19" name="TextBox 18">
            <a:extLst>
              <a:ext uri="{FF2B5EF4-FFF2-40B4-BE49-F238E27FC236}">
                <a16:creationId xmlns:a16="http://schemas.microsoft.com/office/drawing/2014/main" id="{5B3B370E-9177-493A-BF60-7A0A393928BE}"/>
              </a:ext>
            </a:extLst>
          </p:cNvPr>
          <p:cNvSpPr txBox="1"/>
          <p:nvPr/>
        </p:nvSpPr>
        <p:spPr>
          <a:xfrm>
            <a:off x="307479" y="7232105"/>
            <a:ext cx="3574627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6600" b="1" dirty="0">
                <a:solidFill>
                  <a:schemeClr val="bg1"/>
                </a:solidFill>
                <a:latin typeface="Lobster" panose="00000500000000000000" pitchFamily="2" charset="-52"/>
              </a:rPr>
              <a:t>Задачи:</a:t>
            </a:r>
            <a:endParaRPr lang="ru-RU" sz="6600" dirty="0">
              <a:solidFill>
                <a:schemeClr val="bg1"/>
              </a:solidFill>
              <a:latin typeface="Lobster" panose="00000500000000000000" pitchFamily="2" charset="-52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BC0A841-B09F-482F-9286-A230F155EC10}"/>
              </a:ext>
            </a:extLst>
          </p:cNvPr>
          <p:cNvSpPr txBox="1"/>
          <p:nvPr/>
        </p:nvSpPr>
        <p:spPr>
          <a:xfrm>
            <a:off x="3603768" y="7983799"/>
            <a:ext cx="8216053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 fontAlgn="base">
              <a:spcBef>
                <a:spcPts val="120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ru-RU" sz="2400" dirty="0">
                <a:solidFill>
                  <a:schemeClr val="bg1"/>
                </a:solidFill>
                <a:latin typeface="Lobster" panose="00000500000000000000" pitchFamily="2" charset="-52"/>
                <a:cs typeface="Times New Roman" pitchFamily="18" charset="0"/>
              </a:rPr>
              <a:t>Обеспечение учебно-воспитательного процесса и самообразования путём библиотечно-библиографического и информационного обслуживания обучающихся и педагогов.</a:t>
            </a:r>
          </a:p>
          <a:p>
            <a:pPr marL="514350" indent="-514350" fontAlgn="base">
              <a:spcBef>
                <a:spcPts val="120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ru-RU" sz="2400" dirty="0">
                <a:solidFill>
                  <a:schemeClr val="bg1"/>
                </a:solidFill>
                <a:latin typeface="Lobster" panose="00000500000000000000" pitchFamily="2" charset="-52"/>
                <a:cs typeface="Times New Roman" pitchFamily="18" charset="0"/>
              </a:rPr>
              <a:t>Формирование у школьников навыков независимого библиотечного пользователя, информационной культуры и культуры чтения.</a:t>
            </a:r>
          </a:p>
          <a:p>
            <a:pPr marL="514350" indent="-514350" fontAlgn="base">
              <a:spcBef>
                <a:spcPts val="120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ru-RU" sz="2400" dirty="0">
                <a:solidFill>
                  <a:schemeClr val="bg1"/>
                </a:solidFill>
                <a:latin typeface="Lobster" panose="00000500000000000000" pitchFamily="2" charset="-52"/>
                <a:cs typeface="Times New Roman" pitchFamily="18" charset="0"/>
              </a:rPr>
              <a:t>Совершенствование традиционных и освоение новых технологий.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B8E9BBB-E487-4E7D-AD8E-15A9EF7E903F}"/>
              </a:ext>
            </a:extLst>
          </p:cNvPr>
          <p:cNvSpPr txBox="1"/>
          <p:nvPr/>
        </p:nvSpPr>
        <p:spPr>
          <a:xfrm>
            <a:off x="221743" y="-1442690"/>
            <a:ext cx="166584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Lobster" panose="00000500000000000000" pitchFamily="2" charset="-52"/>
              </a:rPr>
              <a:t>Выполнила:</a:t>
            </a:r>
            <a:br>
              <a:rPr lang="ru-RU" dirty="0">
                <a:solidFill>
                  <a:schemeClr val="bg1"/>
                </a:solidFill>
                <a:latin typeface="Lobster" panose="00000500000000000000" pitchFamily="2" charset="-52"/>
              </a:rPr>
            </a:br>
            <a:r>
              <a:rPr lang="ru-RU" dirty="0">
                <a:solidFill>
                  <a:schemeClr val="bg1"/>
                </a:solidFill>
                <a:latin typeface="Lobster" panose="00000500000000000000" pitchFamily="2" charset="-52"/>
              </a:rPr>
              <a:t>Князькова С.В.</a:t>
            </a:r>
            <a:br>
              <a:rPr lang="ru-RU" dirty="0">
                <a:solidFill>
                  <a:schemeClr val="bg1"/>
                </a:solidFill>
                <a:latin typeface="Lobster" panose="00000500000000000000" pitchFamily="2" charset="-52"/>
              </a:rPr>
            </a:br>
            <a:r>
              <a:rPr lang="ru-RU" dirty="0">
                <a:solidFill>
                  <a:schemeClr val="bg1"/>
                </a:solidFill>
                <a:latin typeface="Lobster" panose="00000500000000000000" pitchFamily="2" charset="-52"/>
              </a:rPr>
              <a:t>Зав. школьной</a:t>
            </a:r>
            <a:br>
              <a:rPr lang="ru-RU" dirty="0">
                <a:solidFill>
                  <a:schemeClr val="bg1"/>
                </a:solidFill>
                <a:latin typeface="Lobster" panose="00000500000000000000" pitchFamily="2" charset="-52"/>
              </a:rPr>
            </a:br>
            <a:r>
              <a:rPr lang="ru-RU" dirty="0">
                <a:solidFill>
                  <a:schemeClr val="bg1"/>
                </a:solidFill>
                <a:latin typeface="Lobster" panose="00000500000000000000" pitchFamily="2" charset="-52"/>
              </a:rPr>
              <a:t>библиотекой</a:t>
            </a:r>
          </a:p>
        </p:txBody>
      </p:sp>
    </p:spTree>
    <p:extLst>
      <p:ext uri="{BB962C8B-B14F-4D97-AF65-F5344CB8AC3E}">
        <p14:creationId xmlns:p14="http://schemas.microsoft.com/office/powerpoint/2010/main" val="240198481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0FF066-199F-4137-B962-3E34DE823E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96C4DF76-D510-404A-B73D-955C16EC68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132" b="15683"/>
          <a:stretch/>
        </p:blipFill>
        <p:spPr>
          <a:xfrm>
            <a:off x="0" y="-88053"/>
            <a:ext cx="12192000" cy="7057813"/>
          </a:xfrm>
        </p:spPr>
      </p:pic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3" name="Трехмерная модель 2" descr="Контрольный список">
                <a:extLst>
                  <a:ext uri="{FF2B5EF4-FFF2-40B4-BE49-F238E27FC236}">
                    <a16:creationId xmlns:a16="http://schemas.microsoft.com/office/drawing/2014/main" id="{54114BE5-D799-4423-AD36-6FACA4E08531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725934537"/>
                  </p:ext>
                </p:extLst>
              </p:nvPr>
            </p:nvGraphicFramePr>
            <p:xfrm>
              <a:off x="-89042" y="1868494"/>
              <a:ext cx="3971148" cy="4923460"/>
            </p:xfrm>
            <a:graphic>
              <a:graphicData uri="http://schemas.microsoft.com/office/drawing/2017/model3d">
                <am3d:model3d r:embed="rId4">
                  <am3d:spPr>
                    <a:xfrm>
                      <a:off x="0" y="0"/>
                      <a:ext cx="3971148" cy="4923460"/>
                    </a:xfrm>
                    <a:prstGeom prst="rect">
                      <a:avLst/>
                    </a:prstGeom>
                  </am3d:spPr>
                  <am3d:camera>
                    <am3d:pos x="0" y="0" z="6161684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83313" d="1000000"/>
                    <am3d:preTrans dx="-2" dy="-8018320" dz="-1001795"/>
                    <am3d:scale>
                      <am3d:sx n="1000000" d="1000000"/>
                      <am3d:sy n="1000000" d="1000000"/>
                      <am3d:sz n="1000000" d="1000000"/>
                    </am3d:scale>
                    <am3d:rot ax="3435877" ay="1204977" az="1686512"/>
                    <am3d:postTrans dx="0" dy="0" dz="0"/>
                  </am3d:trans>
                  <am3d:raster rName="Office3DRenderer" rVer="16.0.8326">
                    <am3d:blip r:embed="rId5"/>
                  </am3d:raster>
                  <am3d:objViewport viewportSz="5418663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3" name="Трехмерная модель 2" descr="Контрольный список">
                <a:extLst>
                  <a:ext uri="{FF2B5EF4-FFF2-40B4-BE49-F238E27FC236}">
                    <a16:creationId xmlns:a16="http://schemas.microsoft.com/office/drawing/2014/main" id="{54114BE5-D799-4423-AD36-6FACA4E0853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-89042" y="1868494"/>
                <a:ext cx="3971148" cy="4923460"/>
              </a:xfrm>
              <a:prstGeom prst="rect">
                <a:avLst/>
              </a:prstGeom>
            </p:spPr>
          </p:pic>
        </mc:Fallback>
      </mc:AlternateContent>
      <p:sp>
        <p:nvSpPr>
          <p:cNvPr id="6" name="TextBox 5">
            <a:extLst>
              <a:ext uri="{FF2B5EF4-FFF2-40B4-BE49-F238E27FC236}">
                <a16:creationId xmlns:a16="http://schemas.microsoft.com/office/drawing/2014/main" id="{8C11A83A-6F86-46FA-85F3-1A6CBDAEF926}"/>
              </a:ext>
            </a:extLst>
          </p:cNvPr>
          <p:cNvSpPr txBox="1"/>
          <p:nvPr/>
        </p:nvSpPr>
        <p:spPr>
          <a:xfrm>
            <a:off x="307479" y="418161"/>
            <a:ext cx="3574627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6600" b="1" dirty="0">
                <a:solidFill>
                  <a:schemeClr val="bg1"/>
                </a:solidFill>
                <a:latin typeface="Lobster" panose="00000500000000000000" pitchFamily="2" charset="-52"/>
              </a:rPr>
              <a:t>Задачи:</a:t>
            </a:r>
            <a:endParaRPr lang="ru-RU" sz="6600" dirty="0">
              <a:solidFill>
                <a:schemeClr val="bg1"/>
              </a:solidFill>
              <a:latin typeface="Lobster" panose="00000500000000000000" pitchFamily="2" charset="-52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AF27F42-7A84-4D33-B3A0-349EAEE4E3C6}"/>
              </a:ext>
            </a:extLst>
          </p:cNvPr>
          <p:cNvSpPr txBox="1"/>
          <p:nvPr/>
        </p:nvSpPr>
        <p:spPr>
          <a:xfrm>
            <a:off x="3603768" y="1169855"/>
            <a:ext cx="8216053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 fontAlgn="base">
              <a:spcBef>
                <a:spcPts val="120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ru-RU" sz="2400" dirty="0">
                <a:solidFill>
                  <a:schemeClr val="bg1"/>
                </a:solidFill>
                <a:latin typeface="Lobster" panose="00000500000000000000" pitchFamily="2" charset="-52"/>
                <a:cs typeface="Times New Roman" pitchFamily="18" charset="0"/>
              </a:rPr>
              <a:t>Обеспечение учебно-воспитательного процесса и самообразования путём библиотечно-библиографического и информационного обслуживания обучающихся и педагогов.</a:t>
            </a:r>
          </a:p>
          <a:p>
            <a:pPr marL="514350" indent="-514350" fontAlgn="base">
              <a:spcBef>
                <a:spcPts val="120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ru-RU" sz="2400" dirty="0">
                <a:solidFill>
                  <a:schemeClr val="bg1"/>
                </a:solidFill>
                <a:latin typeface="Lobster" panose="00000500000000000000" pitchFamily="2" charset="-52"/>
                <a:cs typeface="Times New Roman" pitchFamily="18" charset="0"/>
              </a:rPr>
              <a:t>Формирование у школьников навыков независимого библиотечного пользователя, информационной культуры и культуры чтения.</a:t>
            </a:r>
          </a:p>
          <a:p>
            <a:pPr marL="514350" indent="-514350" fontAlgn="base">
              <a:spcBef>
                <a:spcPts val="120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ru-RU" sz="2400" dirty="0">
                <a:solidFill>
                  <a:schemeClr val="bg1"/>
                </a:solidFill>
                <a:latin typeface="Lobster" panose="00000500000000000000" pitchFamily="2" charset="-52"/>
                <a:cs typeface="Times New Roman" pitchFamily="18" charset="0"/>
              </a:rPr>
              <a:t>Совершенствование традиционных и освоение новых технологий.</a:t>
            </a:r>
          </a:p>
        </p:txBody>
      </p:sp>
      <p:sp>
        <p:nvSpPr>
          <p:cNvPr id="9" name="Скругленный прямоугольник 4">
            <a:extLst>
              <a:ext uri="{FF2B5EF4-FFF2-40B4-BE49-F238E27FC236}">
                <a16:creationId xmlns:a16="http://schemas.microsoft.com/office/drawing/2014/main" id="{E4C04904-FD19-4978-A8DC-3997275F1042}"/>
              </a:ext>
            </a:extLst>
          </p:cNvPr>
          <p:cNvSpPr/>
          <p:nvPr/>
        </p:nvSpPr>
        <p:spPr>
          <a:xfrm>
            <a:off x="8155093" y="-5858905"/>
            <a:ext cx="3835606" cy="5723465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3600" dirty="0">
                <a:solidFill>
                  <a:schemeClr val="tx1"/>
                </a:solidFill>
                <a:latin typeface="Lobster" panose="00000500000000000000" pitchFamily="2" charset="-52"/>
                <a:cs typeface="Times New Roman" pitchFamily="18" charset="0"/>
              </a:rPr>
              <a:t>Создание</a:t>
            </a:r>
          </a:p>
          <a:p>
            <a:pPr algn="ctr">
              <a:buNone/>
            </a:pPr>
            <a:r>
              <a:rPr lang="ru-RU" sz="3600" dirty="0">
                <a:solidFill>
                  <a:schemeClr val="tx1"/>
                </a:solidFill>
                <a:latin typeface="Lobster" panose="00000500000000000000" pitchFamily="2" charset="-52"/>
                <a:cs typeface="Times New Roman" pitchFamily="18" charset="0"/>
              </a:rPr>
              <a:t>Информационно-библиотечного центра в современной школе</a:t>
            </a:r>
          </a:p>
        </p:txBody>
      </p:sp>
      <p:sp>
        <p:nvSpPr>
          <p:cNvPr id="10" name="Скругленный прямоугольник 12">
            <a:extLst>
              <a:ext uri="{FF2B5EF4-FFF2-40B4-BE49-F238E27FC236}">
                <a16:creationId xmlns:a16="http://schemas.microsoft.com/office/drawing/2014/main" id="{E03E41D8-D4B7-4C29-8DBC-6212012CEF6C}"/>
              </a:ext>
            </a:extLst>
          </p:cNvPr>
          <p:cNvSpPr/>
          <p:nvPr/>
        </p:nvSpPr>
        <p:spPr>
          <a:xfrm>
            <a:off x="359473" y="-5858904"/>
            <a:ext cx="3372634" cy="572346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3600" dirty="0">
                <a:solidFill>
                  <a:schemeClr val="bg2">
                    <a:lumMod val="10000"/>
                  </a:schemeClr>
                </a:solidFill>
                <a:latin typeface="Lobster" panose="00000500000000000000" pitchFamily="2" charset="-52"/>
                <a:cs typeface="Times New Roman" pitchFamily="18" charset="0"/>
              </a:rPr>
              <a:t>Цель работы современной школьной библиотеки в условиях ФГОС</a:t>
            </a:r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1" name="Трехмерная модель 10" descr="Светло-серая прямая стрелка">
                <a:extLst>
                  <a:ext uri="{FF2B5EF4-FFF2-40B4-BE49-F238E27FC236}">
                    <a16:creationId xmlns:a16="http://schemas.microsoft.com/office/drawing/2014/main" id="{E3CD7F1F-AC5C-42AE-A08D-FD9BAA59930B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065316138"/>
                  </p:ext>
                </p:extLst>
              </p:nvPr>
            </p:nvGraphicFramePr>
            <p:xfrm>
              <a:off x="3840272" y="-3713072"/>
              <a:ext cx="4275890" cy="1286029"/>
            </p:xfrm>
            <a:graphic>
              <a:graphicData uri="http://schemas.microsoft.com/office/drawing/2017/model3d">
                <am3d:model3d r:embed="rId6">
                  <am3d:spPr>
                    <a:xfrm>
                      <a:off x="0" y="0"/>
                      <a:ext cx="4275890" cy="1286029"/>
                    </a:xfrm>
                    <a:prstGeom prst="rect">
                      <a:avLst/>
                    </a:prstGeom>
                  </am3d:spPr>
                  <am3d:camera>
                    <am3d:pos x="0" y="0" z="4926513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2106943" d="1000000"/>
                    <am3d:preTrans dx="0" dy="-9860495" dz="-1482"/>
                    <am3d:scale>
                      <am3d:sx n="1000000" d="1000000"/>
                      <am3d:sy n="1000000" d="1000000"/>
                      <am3d:sz n="1000000" d="1000000"/>
                    </am3d:scale>
                    <am3d:rot ax="750874" ay="164747" az="36552"/>
                    <am3d:postTrans dx="0" dy="0" dz="0"/>
                  </am3d:trans>
                  <am3d:raster rName="Office3DRenderer" rVer="16.0.8326">
                    <am3d:blip r:embed="rId7"/>
                  </am3d:raster>
                  <am3d:objViewport viewportSz="4580699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1" name="Трехмерная модель 10" descr="Светло-серая прямая стрелка">
                <a:extLst>
                  <a:ext uri="{FF2B5EF4-FFF2-40B4-BE49-F238E27FC236}">
                    <a16:creationId xmlns:a16="http://schemas.microsoft.com/office/drawing/2014/main" id="{E3CD7F1F-AC5C-42AE-A08D-FD9BAA59930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840272" y="-3713072"/>
                <a:ext cx="4275890" cy="1286029"/>
              </a:xfrm>
              <a:prstGeom prst="rect">
                <a:avLst/>
              </a:prstGeom>
            </p:spPr>
          </p:pic>
        </mc:Fallback>
      </mc:AlternateContent>
      <p:sp>
        <p:nvSpPr>
          <p:cNvPr id="12" name="Скругленный прямоугольник 3">
            <a:extLst>
              <a:ext uri="{FF2B5EF4-FFF2-40B4-BE49-F238E27FC236}">
                <a16:creationId xmlns:a16="http://schemas.microsoft.com/office/drawing/2014/main" id="{A53ADC17-6FB7-4239-9A13-85B873C85A19}"/>
              </a:ext>
            </a:extLst>
          </p:cNvPr>
          <p:cNvSpPr/>
          <p:nvPr/>
        </p:nvSpPr>
        <p:spPr>
          <a:xfrm>
            <a:off x="1408113" y="7135312"/>
            <a:ext cx="2391850" cy="1223962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Информационная</a:t>
            </a:r>
          </a:p>
        </p:txBody>
      </p:sp>
      <p:sp>
        <p:nvSpPr>
          <p:cNvPr id="13" name="Скругленный прямоугольник 4">
            <a:extLst>
              <a:ext uri="{FF2B5EF4-FFF2-40B4-BE49-F238E27FC236}">
                <a16:creationId xmlns:a16="http://schemas.microsoft.com/office/drawing/2014/main" id="{DA3D47EC-BB9E-41A1-8064-4ED4F106D45A}"/>
              </a:ext>
            </a:extLst>
          </p:cNvPr>
          <p:cNvSpPr/>
          <p:nvPr/>
        </p:nvSpPr>
        <p:spPr>
          <a:xfrm>
            <a:off x="4633911" y="7087341"/>
            <a:ext cx="2232025" cy="125730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Образовательная</a:t>
            </a:r>
          </a:p>
        </p:txBody>
      </p:sp>
      <p:sp>
        <p:nvSpPr>
          <p:cNvPr id="14" name="Скругленный прямоугольник 5">
            <a:extLst>
              <a:ext uri="{FF2B5EF4-FFF2-40B4-BE49-F238E27FC236}">
                <a16:creationId xmlns:a16="http://schemas.microsoft.com/office/drawing/2014/main" id="{1818A9E2-C2CE-4B55-A229-3719B0896AF2}"/>
              </a:ext>
            </a:extLst>
          </p:cNvPr>
          <p:cNvSpPr/>
          <p:nvPr/>
        </p:nvSpPr>
        <p:spPr>
          <a:xfrm>
            <a:off x="7906441" y="7101974"/>
            <a:ext cx="2089150" cy="125730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Культурная</a:t>
            </a: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573C25B1-A421-40A7-8991-FCC6301126FE}"/>
              </a:ext>
            </a:extLst>
          </p:cNvPr>
          <p:cNvSpPr/>
          <p:nvPr/>
        </p:nvSpPr>
        <p:spPr>
          <a:xfrm>
            <a:off x="1576987" y="9574079"/>
            <a:ext cx="2054102" cy="9144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Развитие</a:t>
            </a:r>
          </a:p>
        </p:txBody>
      </p:sp>
      <p:sp>
        <p:nvSpPr>
          <p:cNvPr id="16" name="Овал 15">
            <a:extLst>
              <a:ext uri="{FF2B5EF4-FFF2-40B4-BE49-F238E27FC236}">
                <a16:creationId xmlns:a16="http://schemas.microsoft.com/office/drawing/2014/main" id="{7EEFD330-2525-4D2C-97CE-FCE95C88F32B}"/>
              </a:ext>
            </a:extLst>
          </p:cNvPr>
          <p:cNvSpPr/>
          <p:nvPr/>
        </p:nvSpPr>
        <p:spPr>
          <a:xfrm>
            <a:off x="4900075" y="9593590"/>
            <a:ext cx="1873250" cy="9144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Учение</a:t>
            </a:r>
          </a:p>
        </p:txBody>
      </p:sp>
      <p:sp>
        <p:nvSpPr>
          <p:cNvPr id="17" name="Овал 16">
            <a:extLst>
              <a:ext uri="{FF2B5EF4-FFF2-40B4-BE49-F238E27FC236}">
                <a16:creationId xmlns:a16="http://schemas.microsoft.com/office/drawing/2014/main" id="{EF4A5A39-F932-4453-B8C4-1216F79D3563}"/>
              </a:ext>
            </a:extLst>
          </p:cNvPr>
          <p:cNvSpPr/>
          <p:nvPr/>
        </p:nvSpPr>
        <p:spPr>
          <a:xfrm>
            <a:off x="8006453" y="9575495"/>
            <a:ext cx="2089150" cy="9144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Воспитание</a:t>
            </a:r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8" name="Трехмерная модель 17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A0CAF6FD-7A96-45BF-B208-AAB26F560E59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2479891364"/>
                  </p:ext>
                </p:extLst>
              </p:nvPr>
            </p:nvGraphicFramePr>
            <p:xfrm rot="5400000">
              <a:off x="2040153" y="-2000627"/>
              <a:ext cx="1127769" cy="1849121"/>
            </p:xfrm>
            <a:graphic>
              <a:graphicData uri="http://schemas.microsoft.com/office/drawing/2017/model3d">
                <am3d:model3d r:embed="rId6">
                  <am3d:spPr>
                    <a:xfrm rot="5400000">
                      <a:off x="0" y="0"/>
                      <a:ext cx="1127769" cy="1849121"/>
                    </a:xfrm>
                    <a:prstGeom prst="rect">
                      <a:avLst/>
                    </a:prstGeom>
                  </am3d:spPr>
                  <am3d:camera>
                    <am3d:pos x="9257993" y="351643" z="49265132"/>
                    <am3d:up dx="0" dy="36000000" dz="0"/>
                    <am3d:lookAt x="9257993" y="351643" z="0"/>
                    <am3d:perspective fov="2166075"/>
                  </am3d:camera>
                  <am3d:trans>
                    <am3d:meterPerModelUnit n="2106943" d="1000000"/>
                    <am3d:preTrans dx="0" dy="-9860495" dz="-1482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8"/>
                  </am3d:raster>
                  <am3d:winViewport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8" name="Трехмерная модель 17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A0CAF6FD-7A96-45BF-B208-AAB26F560E5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 rot="5400000">
                <a:off x="2040153" y="-2000627"/>
                <a:ext cx="1127769" cy="184912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20" name="Трехмерная модель 19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5BEAF811-7BD6-4B4E-8BE6-32391243D5F8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3378577076"/>
                  </p:ext>
                </p:extLst>
              </p:nvPr>
            </p:nvGraphicFramePr>
            <p:xfrm rot="5400000">
              <a:off x="8486867" y="-2000627"/>
              <a:ext cx="1127769" cy="1849121"/>
            </p:xfrm>
            <a:graphic>
              <a:graphicData uri="http://schemas.microsoft.com/office/drawing/2017/model3d">
                <am3d:model3d r:embed="rId6">
                  <am3d:spPr>
                    <a:xfrm rot="5400000">
                      <a:off x="0" y="0"/>
                      <a:ext cx="1127769" cy="1849121"/>
                    </a:xfrm>
                    <a:prstGeom prst="rect">
                      <a:avLst/>
                    </a:prstGeom>
                  </am3d:spPr>
                  <am3d:camera>
                    <am3d:pos x="9257993" y="351643" z="49265132"/>
                    <am3d:up dx="0" dy="36000000" dz="0"/>
                    <am3d:lookAt x="9257993" y="351643" z="0"/>
                    <am3d:perspective fov="2166075"/>
                  </am3d:camera>
                  <am3d:trans>
                    <am3d:meterPerModelUnit n="2106943" d="1000000"/>
                    <am3d:preTrans dx="0" dy="-9860495" dz="-1482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8"/>
                  </am3d:raster>
                  <am3d:winViewport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0" name="Трехмерная модель 19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5BEAF811-7BD6-4B4E-8BE6-32391243D5F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 rot="5400000">
                <a:off x="8486867" y="-2000627"/>
                <a:ext cx="1127769" cy="1849121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57667894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0FF066-199F-4137-B962-3E34DE823E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96C4DF76-D510-404A-B73D-955C16EC68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132" b="15683"/>
          <a:stretch/>
        </p:blipFill>
        <p:spPr>
          <a:xfrm>
            <a:off x="0" y="-88053"/>
            <a:ext cx="12192000" cy="7057813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1FB36C7-F83D-4729-B253-7FA1526DEA82}"/>
              </a:ext>
            </a:extLst>
          </p:cNvPr>
          <p:cNvSpPr txBox="1"/>
          <p:nvPr/>
        </p:nvSpPr>
        <p:spPr>
          <a:xfrm>
            <a:off x="460587" y="479120"/>
            <a:ext cx="1127082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800" b="1" dirty="0">
                <a:solidFill>
                  <a:schemeClr val="bg1"/>
                </a:solidFill>
                <a:latin typeface="Lobster" panose="00000500000000000000" pitchFamily="2" charset="-52"/>
              </a:rPr>
              <a:t>Функции информационно-библиотечных центров</a:t>
            </a:r>
            <a:endParaRPr lang="ru-RU" sz="4800" dirty="0">
              <a:solidFill>
                <a:schemeClr val="bg1"/>
              </a:solidFill>
              <a:latin typeface="Lobster" panose="00000500000000000000" pitchFamily="2" charset="-52"/>
            </a:endParaRPr>
          </a:p>
        </p:txBody>
      </p:sp>
      <p:sp>
        <p:nvSpPr>
          <p:cNvPr id="7" name="Скругленный прямоугольник 3">
            <a:extLst>
              <a:ext uri="{FF2B5EF4-FFF2-40B4-BE49-F238E27FC236}">
                <a16:creationId xmlns:a16="http://schemas.microsoft.com/office/drawing/2014/main" id="{0254A4DF-6B1F-4381-9107-F85B26272B69}"/>
              </a:ext>
            </a:extLst>
          </p:cNvPr>
          <p:cNvSpPr/>
          <p:nvPr/>
        </p:nvSpPr>
        <p:spPr>
          <a:xfrm>
            <a:off x="1408113" y="2488824"/>
            <a:ext cx="2391850" cy="1223962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Информационная</a:t>
            </a:r>
          </a:p>
        </p:txBody>
      </p:sp>
      <p:sp>
        <p:nvSpPr>
          <p:cNvPr id="8" name="Скругленный прямоугольник 4">
            <a:extLst>
              <a:ext uri="{FF2B5EF4-FFF2-40B4-BE49-F238E27FC236}">
                <a16:creationId xmlns:a16="http://schemas.microsoft.com/office/drawing/2014/main" id="{F449D26E-F16A-4F29-9538-349CA4993B37}"/>
              </a:ext>
            </a:extLst>
          </p:cNvPr>
          <p:cNvSpPr/>
          <p:nvPr/>
        </p:nvSpPr>
        <p:spPr>
          <a:xfrm>
            <a:off x="4633911" y="2440853"/>
            <a:ext cx="2232025" cy="125730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Образовательная</a:t>
            </a:r>
          </a:p>
        </p:txBody>
      </p:sp>
      <p:sp>
        <p:nvSpPr>
          <p:cNvPr id="9" name="Скругленный прямоугольник 5">
            <a:extLst>
              <a:ext uri="{FF2B5EF4-FFF2-40B4-BE49-F238E27FC236}">
                <a16:creationId xmlns:a16="http://schemas.microsoft.com/office/drawing/2014/main" id="{2C047E8E-678C-4118-8DA4-D07F36BAAADD}"/>
              </a:ext>
            </a:extLst>
          </p:cNvPr>
          <p:cNvSpPr/>
          <p:nvPr/>
        </p:nvSpPr>
        <p:spPr>
          <a:xfrm>
            <a:off x="7906441" y="2455486"/>
            <a:ext cx="2089150" cy="125730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Культурная</a:t>
            </a:r>
          </a:p>
        </p:txBody>
      </p:sp>
      <p:sp>
        <p:nvSpPr>
          <p:cNvPr id="10" name="Овал 9">
            <a:extLst>
              <a:ext uri="{FF2B5EF4-FFF2-40B4-BE49-F238E27FC236}">
                <a16:creationId xmlns:a16="http://schemas.microsoft.com/office/drawing/2014/main" id="{BCE5E738-7E61-4211-89A4-7D4653FCC321}"/>
              </a:ext>
            </a:extLst>
          </p:cNvPr>
          <p:cNvSpPr/>
          <p:nvPr/>
        </p:nvSpPr>
        <p:spPr>
          <a:xfrm>
            <a:off x="1576987" y="4927591"/>
            <a:ext cx="2054102" cy="9144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Развитие</a:t>
            </a:r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0614569B-9E6D-4775-822A-4CAD57C8A620}"/>
              </a:ext>
            </a:extLst>
          </p:cNvPr>
          <p:cNvSpPr/>
          <p:nvPr/>
        </p:nvSpPr>
        <p:spPr>
          <a:xfrm>
            <a:off x="4900075" y="4947102"/>
            <a:ext cx="1873250" cy="9144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Учение</a:t>
            </a: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B24A3965-B70E-4A08-91FE-A92D11045BD6}"/>
              </a:ext>
            </a:extLst>
          </p:cNvPr>
          <p:cNvSpPr/>
          <p:nvPr/>
        </p:nvSpPr>
        <p:spPr>
          <a:xfrm>
            <a:off x="8006453" y="4929007"/>
            <a:ext cx="2089150" cy="9144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Воспитание</a:t>
            </a:r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4" name="Трехмерная модель 13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D61F3E77-39AE-42CB-9454-28A0C9262558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325986570"/>
                  </p:ext>
                </p:extLst>
              </p:nvPr>
            </p:nvGraphicFramePr>
            <p:xfrm rot="5400000">
              <a:off x="2040153" y="3458657"/>
              <a:ext cx="1127769" cy="1849121"/>
            </p:xfrm>
            <a:graphic>
              <a:graphicData uri="http://schemas.microsoft.com/office/drawing/2017/model3d">
                <am3d:model3d r:embed="rId4">
                  <am3d:spPr>
                    <a:xfrm rot="5400000">
                      <a:off x="0" y="0"/>
                      <a:ext cx="1127769" cy="1849121"/>
                    </a:xfrm>
                    <a:prstGeom prst="rect">
                      <a:avLst/>
                    </a:prstGeom>
                  </am3d:spPr>
                  <am3d:camera>
                    <am3d:pos x="9257993" y="351643" z="49265132"/>
                    <am3d:up dx="0" dy="36000000" dz="0"/>
                    <am3d:lookAt x="9257993" y="351643" z="0"/>
                    <am3d:perspective fov="2166075"/>
                  </am3d:camera>
                  <am3d:trans>
                    <am3d:meterPerModelUnit n="2106943" d="1000000"/>
                    <am3d:preTrans dx="0" dy="-9860495" dz="-1482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5"/>
                  </am3d:raster>
                  <am3d:winViewport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4" name="Трехмерная модель 13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D61F3E77-39AE-42CB-9454-28A0C926255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 rot="5400000">
                <a:off x="2040153" y="3458657"/>
                <a:ext cx="1127769" cy="184912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5" name="Трехмерная модель 14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0A6F44FA-9E6F-410F-B5A3-6E1F920AC153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2242248898"/>
                  </p:ext>
                </p:extLst>
              </p:nvPr>
            </p:nvGraphicFramePr>
            <p:xfrm rot="5400000">
              <a:off x="5272815" y="3439146"/>
              <a:ext cx="1127769" cy="1849121"/>
            </p:xfrm>
            <a:graphic>
              <a:graphicData uri="http://schemas.microsoft.com/office/drawing/2017/model3d">
                <am3d:model3d r:embed="rId4">
                  <am3d:spPr>
                    <a:xfrm rot="5400000">
                      <a:off x="0" y="0"/>
                      <a:ext cx="1127769" cy="1849121"/>
                    </a:xfrm>
                    <a:prstGeom prst="rect">
                      <a:avLst/>
                    </a:prstGeom>
                  </am3d:spPr>
                  <am3d:camera>
                    <am3d:pos x="9257993" y="351643" z="49265132"/>
                    <am3d:up dx="0" dy="36000000" dz="0"/>
                    <am3d:lookAt x="9257993" y="351643" z="0"/>
                    <am3d:perspective fov="2166075"/>
                  </am3d:camera>
                  <am3d:trans>
                    <am3d:meterPerModelUnit n="2106943" d="1000000"/>
                    <am3d:preTrans dx="0" dy="-9860495" dz="-1482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5"/>
                  </am3d:raster>
                  <am3d:winViewport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5" name="Трехмерная модель 14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0A6F44FA-9E6F-410F-B5A3-6E1F920AC15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 rot="5400000">
                <a:off x="5272815" y="3439146"/>
                <a:ext cx="1127769" cy="184912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6" name="Трехмерная модель 15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3BCC4AD4-32D8-494C-BA46-D914488BA569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1298261843"/>
                  </p:ext>
                </p:extLst>
              </p:nvPr>
            </p:nvGraphicFramePr>
            <p:xfrm rot="5400000">
              <a:off x="8486867" y="3458657"/>
              <a:ext cx="1127769" cy="1849121"/>
            </p:xfrm>
            <a:graphic>
              <a:graphicData uri="http://schemas.microsoft.com/office/drawing/2017/model3d">
                <am3d:model3d r:embed="rId4">
                  <am3d:spPr>
                    <a:xfrm rot="5400000">
                      <a:off x="0" y="0"/>
                      <a:ext cx="1127769" cy="1849121"/>
                    </a:xfrm>
                    <a:prstGeom prst="rect">
                      <a:avLst/>
                    </a:prstGeom>
                  </am3d:spPr>
                  <am3d:camera>
                    <am3d:pos x="9257993" y="351643" z="49265132"/>
                    <am3d:up dx="0" dy="36000000" dz="0"/>
                    <am3d:lookAt x="9257993" y="351643" z="0"/>
                    <am3d:perspective fov="2166075"/>
                  </am3d:camera>
                  <am3d:trans>
                    <am3d:meterPerModelUnit n="2106943" d="1000000"/>
                    <am3d:preTrans dx="0" dy="-9860495" dz="-1482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5"/>
                  </am3d:raster>
                  <am3d:winViewport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6" name="Трехмерная модель 15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3BCC4AD4-32D8-494C-BA46-D914488BA56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 rot="5400000">
                <a:off x="8486867" y="3458657"/>
                <a:ext cx="1127769" cy="184912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7" name="Трехмерная модель 16" descr="Контрольный список">
                <a:extLst>
                  <a:ext uri="{FF2B5EF4-FFF2-40B4-BE49-F238E27FC236}">
                    <a16:creationId xmlns:a16="http://schemas.microsoft.com/office/drawing/2014/main" id="{9C8EA964-01A0-4AD1-89A8-50E7F5039AEC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875080186"/>
                  </p:ext>
                </p:extLst>
              </p:nvPr>
            </p:nvGraphicFramePr>
            <p:xfrm>
              <a:off x="-89042" y="-5175740"/>
              <a:ext cx="3971148" cy="4923460"/>
            </p:xfrm>
            <a:graphic>
              <a:graphicData uri="http://schemas.microsoft.com/office/drawing/2017/model3d">
                <am3d:model3d r:embed="rId6">
                  <am3d:spPr>
                    <a:xfrm>
                      <a:off x="0" y="0"/>
                      <a:ext cx="3971148" cy="4923460"/>
                    </a:xfrm>
                    <a:prstGeom prst="rect">
                      <a:avLst/>
                    </a:prstGeom>
                  </am3d:spPr>
                  <am3d:camera>
                    <am3d:pos x="0" y="0" z="6161684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83313" d="1000000"/>
                    <am3d:preTrans dx="-2" dy="-8018320" dz="-1001795"/>
                    <am3d:scale>
                      <am3d:sx n="1000000" d="1000000"/>
                      <am3d:sy n="1000000" d="1000000"/>
                      <am3d:sz n="1000000" d="1000000"/>
                    </am3d:scale>
                    <am3d:rot ax="3435877" ay="1204977" az="1686512"/>
                    <am3d:postTrans dx="0" dy="0" dz="0"/>
                  </am3d:trans>
                  <am3d:raster rName="Office3DRenderer" rVer="16.0.8326">
                    <am3d:blip r:embed="rId7"/>
                  </am3d:raster>
                  <am3d:objViewport viewportSz="5418663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7" name="Трехмерная модель 16" descr="Контрольный список">
                <a:extLst>
                  <a:ext uri="{FF2B5EF4-FFF2-40B4-BE49-F238E27FC236}">
                    <a16:creationId xmlns:a16="http://schemas.microsoft.com/office/drawing/2014/main" id="{9C8EA964-01A0-4AD1-89A8-50E7F5039AE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89042" y="-5175740"/>
                <a:ext cx="3971148" cy="4923460"/>
              </a:xfrm>
              <a:prstGeom prst="rect">
                <a:avLst/>
              </a:prstGeom>
            </p:spPr>
          </p:pic>
        </mc:Fallback>
      </mc:AlternateContent>
      <p:sp>
        <p:nvSpPr>
          <p:cNvPr id="18" name="TextBox 17">
            <a:extLst>
              <a:ext uri="{FF2B5EF4-FFF2-40B4-BE49-F238E27FC236}">
                <a16:creationId xmlns:a16="http://schemas.microsoft.com/office/drawing/2014/main" id="{FDF61F55-23CF-4EB1-9F1B-418E43888354}"/>
              </a:ext>
            </a:extLst>
          </p:cNvPr>
          <p:cNvSpPr txBox="1"/>
          <p:nvPr/>
        </p:nvSpPr>
        <p:spPr>
          <a:xfrm>
            <a:off x="307479" y="-6626073"/>
            <a:ext cx="3574627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6600" b="1" dirty="0">
                <a:solidFill>
                  <a:schemeClr val="bg1"/>
                </a:solidFill>
                <a:latin typeface="Lobster" panose="00000500000000000000" pitchFamily="2" charset="-52"/>
              </a:rPr>
              <a:t>Задачи:</a:t>
            </a:r>
            <a:endParaRPr lang="ru-RU" sz="6600" dirty="0">
              <a:solidFill>
                <a:schemeClr val="bg1"/>
              </a:solidFill>
              <a:latin typeface="Lobster" panose="00000500000000000000" pitchFamily="2" charset="-52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CE2DB3A-771B-4178-AA51-4F5A5DF1382B}"/>
              </a:ext>
            </a:extLst>
          </p:cNvPr>
          <p:cNvSpPr txBox="1"/>
          <p:nvPr/>
        </p:nvSpPr>
        <p:spPr>
          <a:xfrm>
            <a:off x="3603768" y="-5874379"/>
            <a:ext cx="8216053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 fontAlgn="base">
              <a:spcBef>
                <a:spcPts val="120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ru-RU" sz="2400" dirty="0">
                <a:solidFill>
                  <a:schemeClr val="bg1"/>
                </a:solidFill>
                <a:latin typeface="Lobster" panose="00000500000000000000" pitchFamily="2" charset="-52"/>
                <a:cs typeface="Times New Roman" pitchFamily="18" charset="0"/>
              </a:rPr>
              <a:t>Обеспечение учебно-воспитательного процесса и самообразования путём библиотечно-библиографического и информационного обслуживания обучающихся и педагогов.</a:t>
            </a:r>
          </a:p>
          <a:p>
            <a:pPr marL="514350" indent="-514350" fontAlgn="base">
              <a:spcBef>
                <a:spcPts val="120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ru-RU" sz="2400" dirty="0">
                <a:solidFill>
                  <a:schemeClr val="bg1"/>
                </a:solidFill>
                <a:latin typeface="Lobster" panose="00000500000000000000" pitchFamily="2" charset="-52"/>
                <a:cs typeface="Times New Roman" pitchFamily="18" charset="0"/>
              </a:rPr>
              <a:t>Формирование у школьников навыков независимого библиотечного пользователя, информационной культуры и культуры чтения.</a:t>
            </a:r>
          </a:p>
          <a:p>
            <a:pPr marL="514350" indent="-514350" fontAlgn="base">
              <a:spcBef>
                <a:spcPts val="120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ru-RU" sz="2400" dirty="0">
                <a:solidFill>
                  <a:schemeClr val="bg1"/>
                </a:solidFill>
                <a:latin typeface="Lobster" panose="00000500000000000000" pitchFamily="2" charset="-52"/>
                <a:cs typeface="Times New Roman" pitchFamily="18" charset="0"/>
              </a:rPr>
              <a:t>Совершенствование традиционных и освоение новых технологий.</a:t>
            </a:r>
          </a:p>
        </p:txBody>
      </p:sp>
      <p:sp>
        <p:nvSpPr>
          <p:cNvPr id="51" name="Блок-схема: решение 50">
            <a:extLst>
              <a:ext uri="{FF2B5EF4-FFF2-40B4-BE49-F238E27FC236}">
                <a16:creationId xmlns:a16="http://schemas.microsoft.com/office/drawing/2014/main" id="{AC9AD6FB-C6F0-4FEC-835A-44E485AA37A9}"/>
              </a:ext>
            </a:extLst>
          </p:cNvPr>
          <p:cNvSpPr/>
          <p:nvPr/>
        </p:nvSpPr>
        <p:spPr>
          <a:xfrm>
            <a:off x="789683" y="7308178"/>
            <a:ext cx="1728788" cy="1584325"/>
          </a:xfrm>
          <a:prstGeom prst="flowChartDecision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002060"/>
                </a:solidFill>
                <a:latin typeface="Lobster" panose="00000500000000000000" pitchFamily="2" charset="-52"/>
              </a:rPr>
              <a:t>Цель</a:t>
            </a:r>
          </a:p>
        </p:txBody>
      </p:sp>
      <p:sp>
        <p:nvSpPr>
          <p:cNvPr id="52" name="Блок-схема: решение 51">
            <a:extLst>
              <a:ext uri="{FF2B5EF4-FFF2-40B4-BE49-F238E27FC236}">
                <a16:creationId xmlns:a16="http://schemas.microsoft.com/office/drawing/2014/main" id="{0224F5B5-F01E-43CB-BFB4-BCA7C05BE30F}"/>
              </a:ext>
            </a:extLst>
          </p:cNvPr>
          <p:cNvSpPr/>
          <p:nvPr/>
        </p:nvSpPr>
        <p:spPr>
          <a:xfrm>
            <a:off x="189735" y="9246104"/>
            <a:ext cx="3095003" cy="1692100"/>
          </a:xfrm>
          <a:prstGeom prst="flowChartDecision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750" b="1" dirty="0">
                <a:solidFill>
                  <a:srgbClr val="002060"/>
                </a:solidFill>
                <a:latin typeface="Lobster" panose="00000500000000000000" pitchFamily="2" charset="-52"/>
              </a:rPr>
              <a:t>Содержание</a:t>
            </a:r>
          </a:p>
        </p:txBody>
      </p:sp>
      <p:sp>
        <p:nvSpPr>
          <p:cNvPr id="53" name="Блок-схема: решение 52">
            <a:extLst>
              <a:ext uri="{FF2B5EF4-FFF2-40B4-BE49-F238E27FC236}">
                <a16:creationId xmlns:a16="http://schemas.microsoft.com/office/drawing/2014/main" id="{C35C44A1-659E-404E-A5A3-D86C6BDAF8B6}"/>
              </a:ext>
            </a:extLst>
          </p:cNvPr>
          <p:cNvSpPr/>
          <p:nvPr/>
        </p:nvSpPr>
        <p:spPr>
          <a:xfrm>
            <a:off x="667845" y="11323507"/>
            <a:ext cx="2115343" cy="1331912"/>
          </a:xfrm>
          <a:prstGeom prst="flowChartDecision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002060"/>
                </a:solidFill>
                <a:latin typeface="Lobster" panose="00000500000000000000" pitchFamily="2" charset="-52"/>
              </a:rPr>
              <a:t>Форма</a:t>
            </a:r>
          </a:p>
        </p:txBody>
      </p:sp>
      <p:sp>
        <p:nvSpPr>
          <p:cNvPr id="54" name="Прямоугольник с двумя скругленными противолежащими углами 9">
            <a:extLst>
              <a:ext uri="{FF2B5EF4-FFF2-40B4-BE49-F238E27FC236}">
                <a16:creationId xmlns:a16="http://schemas.microsoft.com/office/drawing/2014/main" id="{6B57F6B1-AE07-4DD3-AE2E-26F70975538C}"/>
              </a:ext>
            </a:extLst>
          </p:cNvPr>
          <p:cNvSpPr/>
          <p:nvPr/>
        </p:nvSpPr>
        <p:spPr>
          <a:xfrm>
            <a:off x="3580352" y="7308178"/>
            <a:ext cx="1846263" cy="1431131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500" b="1" dirty="0">
                <a:solidFill>
                  <a:srgbClr val="002060"/>
                </a:solidFill>
                <a:latin typeface="Lobster" panose="00000500000000000000" pitchFamily="2" charset="-52"/>
              </a:rPr>
              <a:t>Формирование грамотности, навыков чтения, познавательной активности</a:t>
            </a:r>
          </a:p>
        </p:txBody>
      </p:sp>
      <p:sp>
        <p:nvSpPr>
          <p:cNvPr id="55" name="Прямоугольник с одним скругленным углом 13">
            <a:extLst>
              <a:ext uri="{FF2B5EF4-FFF2-40B4-BE49-F238E27FC236}">
                <a16:creationId xmlns:a16="http://schemas.microsoft.com/office/drawing/2014/main" id="{27E9C205-18D3-4DD0-ACC3-47FADBC6DACE}"/>
              </a:ext>
            </a:extLst>
          </p:cNvPr>
          <p:cNvSpPr/>
          <p:nvPr/>
        </p:nvSpPr>
        <p:spPr>
          <a:xfrm>
            <a:off x="3602038" y="9078780"/>
            <a:ext cx="1766888" cy="1558925"/>
          </a:xfrm>
          <a:prstGeom prst="round1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500" b="1" dirty="0">
                <a:solidFill>
                  <a:srgbClr val="002060"/>
                </a:solidFill>
                <a:latin typeface="Lobster" panose="00000500000000000000" pitchFamily="2" charset="-52"/>
              </a:rPr>
              <a:t>Приобщение к чтению, пользованию библиотекой и информационными ресурсами</a:t>
            </a:r>
          </a:p>
        </p:txBody>
      </p:sp>
      <p:sp>
        <p:nvSpPr>
          <p:cNvPr id="56" name="Прямоугольник с двумя скругленными противолежащими углами 14">
            <a:extLst>
              <a:ext uri="{FF2B5EF4-FFF2-40B4-BE49-F238E27FC236}">
                <a16:creationId xmlns:a16="http://schemas.microsoft.com/office/drawing/2014/main" id="{84E288BF-298B-41F3-8C2C-A13EC38BD4F1}"/>
              </a:ext>
            </a:extLst>
          </p:cNvPr>
          <p:cNvSpPr/>
          <p:nvPr/>
        </p:nvSpPr>
        <p:spPr>
          <a:xfrm>
            <a:off x="5850384" y="9060924"/>
            <a:ext cx="2067977" cy="1558925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500" b="1" dirty="0">
                <a:solidFill>
                  <a:srgbClr val="002060"/>
                </a:solidFill>
                <a:latin typeface="Lobster" panose="00000500000000000000" pitchFamily="2" charset="-52"/>
              </a:rPr>
              <a:t>Культура чтения, анализ и оценка информационных ресурсов</a:t>
            </a:r>
          </a:p>
        </p:txBody>
      </p:sp>
      <p:sp>
        <p:nvSpPr>
          <p:cNvPr id="57" name="Прямоугольник с двумя скругленными противолежащими углами 15">
            <a:extLst>
              <a:ext uri="{FF2B5EF4-FFF2-40B4-BE49-F238E27FC236}">
                <a16:creationId xmlns:a16="http://schemas.microsoft.com/office/drawing/2014/main" id="{6E16D726-6D20-4E7F-A8EF-3C61BC5A59D7}"/>
              </a:ext>
            </a:extLst>
          </p:cNvPr>
          <p:cNvSpPr/>
          <p:nvPr/>
        </p:nvSpPr>
        <p:spPr>
          <a:xfrm>
            <a:off x="8259764" y="9078781"/>
            <a:ext cx="2278152" cy="1558925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500" b="1" dirty="0">
                <a:solidFill>
                  <a:srgbClr val="002060"/>
                </a:solidFill>
                <a:latin typeface="Lobster" panose="00000500000000000000" pitchFamily="2" charset="-52"/>
              </a:rPr>
              <a:t>Библиотечно-библиографическая грамотность</a:t>
            </a:r>
          </a:p>
        </p:txBody>
      </p:sp>
      <p:sp>
        <p:nvSpPr>
          <p:cNvPr id="58" name="Прямоугольник с двумя скругленными противолежащими углами 16">
            <a:extLst>
              <a:ext uri="{FF2B5EF4-FFF2-40B4-BE49-F238E27FC236}">
                <a16:creationId xmlns:a16="http://schemas.microsoft.com/office/drawing/2014/main" id="{D9E58466-619E-4204-9BCD-85D9922D839B}"/>
              </a:ext>
            </a:extLst>
          </p:cNvPr>
          <p:cNvSpPr/>
          <p:nvPr/>
        </p:nvSpPr>
        <p:spPr>
          <a:xfrm>
            <a:off x="6143624" y="7494456"/>
            <a:ext cx="1955707" cy="1312863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500" b="1" dirty="0">
                <a:solidFill>
                  <a:srgbClr val="002060"/>
                </a:solidFill>
                <a:latin typeface="Lobster" panose="00000500000000000000" pitchFamily="2" charset="-52"/>
              </a:rPr>
              <a:t>Формирование обще учебных, информационно-аналитических навыков</a:t>
            </a:r>
          </a:p>
        </p:txBody>
      </p:sp>
      <p:sp>
        <p:nvSpPr>
          <p:cNvPr id="59" name="Прямоугольник с двумя скругленными противолежащими углами 17">
            <a:extLst>
              <a:ext uri="{FF2B5EF4-FFF2-40B4-BE49-F238E27FC236}">
                <a16:creationId xmlns:a16="http://schemas.microsoft.com/office/drawing/2014/main" id="{C96B3E05-2204-49DB-9C2A-F0026580E351}"/>
              </a:ext>
            </a:extLst>
          </p:cNvPr>
          <p:cNvSpPr/>
          <p:nvPr/>
        </p:nvSpPr>
        <p:spPr>
          <a:xfrm>
            <a:off x="8562510" y="7502179"/>
            <a:ext cx="1963074" cy="1311275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500" b="1" dirty="0">
                <a:solidFill>
                  <a:srgbClr val="002060"/>
                </a:solidFill>
                <a:latin typeface="Lobster" panose="00000500000000000000" pitchFamily="2" charset="-52"/>
              </a:rPr>
              <a:t>Формирование информационно-поисковой деятельности</a:t>
            </a:r>
          </a:p>
        </p:txBody>
      </p:sp>
      <p:sp>
        <p:nvSpPr>
          <p:cNvPr id="60" name="Овал 59">
            <a:extLst>
              <a:ext uri="{FF2B5EF4-FFF2-40B4-BE49-F238E27FC236}">
                <a16:creationId xmlns:a16="http://schemas.microsoft.com/office/drawing/2014/main" id="{71DED507-3E36-4AEE-874B-BD0B6CFB9A65}"/>
              </a:ext>
            </a:extLst>
          </p:cNvPr>
          <p:cNvSpPr/>
          <p:nvPr/>
        </p:nvSpPr>
        <p:spPr>
          <a:xfrm>
            <a:off x="3080259" y="11154662"/>
            <a:ext cx="1743646" cy="153827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rgbClr val="002060"/>
                </a:solidFill>
                <a:latin typeface="Lobster" panose="00000500000000000000" pitchFamily="2" charset="-52"/>
              </a:rPr>
              <a:t>Уроки внеклассного чтения</a:t>
            </a:r>
          </a:p>
        </p:txBody>
      </p:sp>
      <p:sp>
        <p:nvSpPr>
          <p:cNvPr id="61" name="Овал 60">
            <a:extLst>
              <a:ext uri="{FF2B5EF4-FFF2-40B4-BE49-F238E27FC236}">
                <a16:creationId xmlns:a16="http://schemas.microsoft.com/office/drawing/2014/main" id="{E7A92DBA-1CC4-4FF3-A682-CB71FA68D574}"/>
              </a:ext>
            </a:extLst>
          </p:cNvPr>
          <p:cNvSpPr/>
          <p:nvPr/>
        </p:nvSpPr>
        <p:spPr>
          <a:xfrm>
            <a:off x="4904448" y="11154662"/>
            <a:ext cx="1955711" cy="1579563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rgbClr val="002060"/>
                </a:solidFill>
                <a:latin typeface="Lobster" panose="00000500000000000000" pitchFamily="2" charset="-52"/>
              </a:rPr>
              <a:t>Массовые мероприятия консультации</a:t>
            </a:r>
          </a:p>
        </p:txBody>
      </p:sp>
      <p:sp>
        <p:nvSpPr>
          <p:cNvPr id="62" name="Овал 61">
            <a:extLst>
              <a:ext uri="{FF2B5EF4-FFF2-40B4-BE49-F238E27FC236}">
                <a16:creationId xmlns:a16="http://schemas.microsoft.com/office/drawing/2014/main" id="{79B6D8B8-A68E-4881-A360-AD462CF69FF0}"/>
              </a:ext>
            </a:extLst>
          </p:cNvPr>
          <p:cNvSpPr/>
          <p:nvPr/>
        </p:nvSpPr>
        <p:spPr>
          <a:xfrm>
            <a:off x="7141204" y="11136972"/>
            <a:ext cx="2067899" cy="1509713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rgbClr val="002060"/>
                </a:solidFill>
                <a:latin typeface="Lobster" panose="00000500000000000000" pitchFamily="2" charset="-52"/>
              </a:rPr>
              <a:t>Библиотечные уроки, консультации</a:t>
            </a:r>
          </a:p>
        </p:txBody>
      </p:sp>
      <p:sp>
        <p:nvSpPr>
          <p:cNvPr id="63" name="Овал 62">
            <a:extLst>
              <a:ext uri="{FF2B5EF4-FFF2-40B4-BE49-F238E27FC236}">
                <a16:creationId xmlns:a16="http://schemas.microsoft.com/office/drawing/2014/main" id="{F815BB59-61C0-4793-BBB1-39694E1AA019}"/>
              </a:ext>
            </a:extLst>
          </p:cNvPr>
          <p:cNvSpPr/>
          <p:nvPr/>
        </p:nvSpPr>
        <p:spPr>
          <a:xfrm>
            <a:off x="9327357" y="11171616"/>
            <a:ext cx="2135187" cy="1398587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500" b="1" dirty="0">
                <a:solidFill>
                  <a:srgbClr val="002060"/>
                </a:solidFill>
                <a:latin typeface="Lobster" panose="00000500000000000000" pitchFamily="2" charset="-52"/>
              </a:rPr>
              <a:t>Внеурочная деятельность</a:t>
            </a:r>
          </a:p>
        </p:txBody>
      </p:sp>
      <p:cxnSp>
        <p:nvCxnSpPr>
          <p:cNvPr id="64" name="Прямая соединительная линия 63">
            <a:extLst>
              <a:ext uri="{FF2B5EF4-FFF2-40B4-BE49-F238E27FC236}">
                <a16:creationId xmlns:a16="http://schemas.microsoft.com/office/drawing/2014/main" id="{A306580E-CDBB-4579-ADE6-C0419F1DAB86}"/>
              </a:ext>
            </a:extLst>
          </p:cNvPr>
          <p:cNvCxnSpPr>
            <a:cxnSpLocks/>
          </p:cNvCxnSpPr>
          <p:nvPr/>
        </p:nvCxnSpPr>
        <p:spPr>
          <a:xfrm>
            <a:off x="2533381" y="8100340"/>
            <a:ext cx="96442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5" name="Прямая соединительная линия 64">
            <a:extLst>
              <a:ext uri="{FF2B5EF4-FFF2-40B4-BE49-F238E27FC236}">
                <a16:creationId xmlns:a16="http://schemas.microsoft.com/office/drawing/2014/main" id="{2D08BC34-2671-4C7E-BE5F-17785ACCDAD6}"/>
              </a:ext>
            </a:extLst>
          </p:cNvPr>
          <p:cNvCxnSpPr>
            <a:cxnSpLocks/>
          </p:cNvCxnSpPr>
          <p:nvPr/>
        </p:nvCxnSpPr>
        <p:spPr>
          <a:xfrm>
            <a:off x="3284738" y="10079588"/>
            <a:ext cx="33793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6" name="Прямая соединительная линия 65">
            <a:extLst>
              <a:ext uri="{FF2B5EF4-FFF2-40B4-BE49-F238E27FC236}">
                <a16:creationId xmlns:a16="http://schemas.microsoft.com/office/drawing/2014/main" id="{C9C16BF2-E31A-46D9-9B6C-83E3D7C85E4E}"/>
              </a:ext>
            </a:extLst>
          </p:cNvPr>
          <p:cNvCxnSpPr>
            <a:cxnSpLocks/>
            <a:stCxn id="53" idx="3"/>
          </p:cNvCxnSpPr>
          <p:nvPr/>
        </p:nvCxnSpPr>
        <p:spPr>
          <a:xfrm>
            <a:off x="2783188" y="11989463"/>
            <a:ext cx="24409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7" name="Прямая соединительная линия 66">
            <a:extLst>
              <a:ext uri="{FF2B5EF4-FFF2-40B4-BE49-F238E27FC236}">
                <a16:creationId xmlns:a16="http://schemas.microsoft.com/office/drawing/2014/main" id="{48F6F38A-6B8A-4E30-AFDE-EC9A1DA07220}"/>
              </a:ext>
            </a:extLst>
          </p:cNvPr>
          <p:cNvCxnSpPr>
            <a:cxnSpLocks/>
            <a:stCxn id="54" idx="0"/>
            <a:endCxn id="58" idx="2"/>
          </p:cNvCxnSpPr>
          <p:nvPr/>
        </p:nvCxnSpPr>
        <p:spPr>
          <a:xfrm>
            <a:off x="5426615" y="8023744"/>
            <a:ext cx="717009" cy="12714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8" name="Прямая соединительная линия 67">
            <a:extLst>
              <a:ext uri="{FF2B5EF4-FFF2-40B4-BE49-F238E27FC236}">
                <a16:creationId xmlns:a16="http://schemas.microsoft.com/office/drawing/2014/main" id="{156118E9-0FFF-4D5F-8265-74427DD882A6}"/>
              </a:ext>
            </a:extLst>
          </p:cNvPr>
          <p:cNvCxnSpPr>
            <a:cxnSpLocks/>
            <a:stCxn id="58" idx="0"/>
            <a:endCxn id="59" idx="2"/>
          </p:cNvCxnSpPr>
          <p:nvPr/>
        </p:nvCxnSpPr>
        <p:spPr>
          <a:xfrm>
            <a:off x="8099331" y="8150888"/>
            <a:ext cx="463179" cy="692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69" name="Прямая соединительная линия 68">
            <a:extLst>
              <a:ext uri="{FF2B5EF4-FFF2-40B4-BE49-F238E27FC236}">
                <a16:creationId xmlns:a16="http://schemas.microsoft.com/office/drawing/2014/main" id="{69D71D00-8941-4FE8-BF38-96CF2CC13278}"/>
              </a:ext>
            </a:extLst>
          </p:cNvPr>
          <p:cNvCxnSpPr>
            <a:cxnSpLocks/>
            <a:stCxn id="56" idx="0"/>
            <a:endCxn id="57" idx="2"/>
          </p:cNvCxnSpPr>
          <p:nvPr/>
        </p:nvCxnSpPr>
        <p:spPr>
          <a:xfrm>
            <a:off x="7918361" y="9840387"/>
            <a:ext cx="341403" cy="17857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единительная линия 69">
            <a:extLst>
              <a:ext uri="{FF2B5EF4-FFF2-40B4-BE49-F238E27FC236}">
                <a16:creationId xmlns:a16="http://schemas.microsoft.com/office/drawing/2014/main" id="{81670CD2-0C73-4260-B4A4-BEF05B8C26BC}"/>
              </a:ext>
            </a:extLst>
          </p:cNvPr>
          <p:cNvCxnSpPr>
            <a:cxnSpLocks/>
            <a:stCxn id="55" idx="3"/>
          </p:cNvCxnSpPr>
          <p:nvPr/>
        </p:nvCxnSpPr>
        <p:spPr>
          <a:xfrm>
            <a:off x="5368926" y="9858243"/>
            <a:ext cx="481458" cy="1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я соединительная линия 70">
            <a:extLst>
              <a:ext uri="{FF2B5EF4-FFF2-40B4-BE49-F238E27FC236}">
                <a16:creationId xmlns:a16="http://schemas.microsoft.com/office/drawing/2014/main" id="{845C8B7F-19AE-47DE-A2ED-1ABD869A8D63}"/>
              </a:ext>
            </a:extLst>
          </p:cNvPr>
          <p:cNvCxnSpPr>
            <a:endCxn id="55" idx="0"/>
          </p:cNvCxnSpPr>
          <p:nvPr/>
        </p:nvCxnSpPr>
        <p:spPr>
          <a:xfrm flipH="1">
            <a:off x="4485482" y="8821605"/>
            <a:ext cx="794" cy="25717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единительная линия 71">
            <a:extLst>
              <a:ext uri="{FF2B5EF4-FFF2-40B4-BE49-F238E27FC236}">
                <a16:creationId xmlns:a16="http://schemas.microsoft.com/office/drawing/2014/main" id="{0E0678C8-A1A7-456F-A50D-D25D73C8FA9B}"/>
              </a:ext>
            </a:extLst>
          </p:cNvPr>
          <p:cNvCxnSpPr/>
          <p:nvPr/>
        </p:nvCxnSpPr>
        <p:spPr>
          <a:xfrm>
            <a:off x="6819900" y="8821606"/>
            <a:ext cx="0" cy="25717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3" name="Прямая соединительная линия 72">
            <a:extLst>
              <a:ext uri="{FF2B5EF4-FFF2-40B4-BE49-F238E27FC236}">
                <a16:creationId xmlns:a16="http://schemas.microsoft.com/office/drawing/2014/main" id="{845876D0-30A2-4C1D-9082-8BF36B7A77CA}"/>
              </a:ext>
            </a:extLst>
          </p:cNvPr>
          <p:cNvCxnSpPr/>
          <p:nvPr/>
        </p:nvCxnSpPr>
        <p:spPr>
          <a:xfrm>
            <a:off x="9228138" y="8821606"/>
            <a:ext cx="0" cy="25717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4" name="Прямая соединительная линия 73">
            <a:extLst>
              <a:ext uri="{FF2B5EF4-FFF2-40B4-BE49-F238E27FC236}">
                <a16:creationId xmlns:a16="http://schemas.microsoft.com/office/drawing/2014/main" id="{2D739D14-9E44-41F4-8D6C-D77060A7BA00}"/>
              </a:ext>
            </a:extLst>
          </p:cNvPr>
          <p:cNvCxnSpPr>
            <a:cxnSpLocks/>
            <a:endCxn id="62" idx="0"/>
          </p:cNvCxnSpPr>
          <p:nvPr/>
        </p:nvCxnSpPr>
        <p:spPr>
          <a:xfrm>
            <a:off x="7297445" y="10619849"/>
            <a:ext cx="877709" cy="51712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5" name="Прямая соединительная линия 74">
            <a:extLst>
              <a:ext uri="{FF2B5EF4-FFF2-40B4-BE49-F238E27FC236}">
                <a16:creationId xmlns:a16="http://schemas.microsoft.com/office/drawing/2014/main" id="{1D03B5F3-E58F-4A09-927F-E4852BFADE02}"/>
              </a:ext>
            </a:extLst>
          </p:cNvPr>
          <p:cNvCxnSpPr>
            <a:cxnSpLocks/>
          </p:cNvCxnSpPr>
          <p:nvPr/>
        </p:nvCxnSpPr>
        <p:spPr>
          <a:xfrm flipH="1">
            <a:off x="3932993" y="10649611"/>
            <a:ext cx="18508" cy="47704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6" name="Прямая соединительная линия 75">
            <a:extLst>
              <a:ext uri="{FF2B5EF4-FFF2-40B4-BE49-F238E27FC236}">
                <a16:creationId xmlns:a16="http://schemas.microsoft.com/office/drawing/2014/main" id="{7BD53A33-287B-428A-9408-ADE696775BD5}"/>
              </a:ext>
            </a:extLst>
          </p:cNvPr>
          <p:cNvCxnSpPr>
            <a:cxnSpLocks/>
          </p:cNvCxnSpPr>
          <p:nvPr/>
        </p:nvCxnSpPr>
        <p:spPr>
          <a:xfrm>
            <a:off x="5303912" y="10637705"/>
            <a:ext cx="234875" cy="54292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7" name="Прямая соединительная линия 76">
            <a:extLst>
              <a:ext uri="{FF2B5EF4-FFF2-40B4-BE49-F238E27FC236}">
                <a16:creationId xmlns:a16="http://schemas.microsoft.com/office/drawing/2014/main" id="{A858C84D-35CA-4BFE-8149-D993A83131E3}"/>
              </a:ext>
            </a:extLst>
          </p:cNvPr>
          <p:cNvCxnSpPr>
            <a:cxnSpLocks/>
            <a:endCxn id="63" idx="1"/>
          </p:cNvCxnSpPr>
          <p:nvPr/>
        </p:nvCxnSpPr>
        <p:spPr>
          <a:xfrm>
            <a:off x="9293713" y="10619849"/>
            <a:ext cx="346335" cy="75658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8" name="Прямая соединительная линия 77">
            <a:extLst>
              <a:ext uri="{FF2B5EF4-FFF2-40B4-BE49-F238E27FC236}">
                <a16:creationId xmlns:a16="http://schemas.microsoft.com/office/drawing/2014/main" id="{ACA74FD7-25EB-4415-9977-56F80E1E42F2}"/>
              </a:ext>
            </a:extLst>
          </p:cNvPr>
          <p:cNvCxnSpPr>
            <a:cxnSpLocks/>
            <a:stCxn id="51" idx="2"/>
            <a:endCxn id="52" idx="0"/>
          </p:cNvCxnSpPr>
          <p:nvPr/>
        </p:nvCxnSpPr>
        <p:spPr>
          <a:xfrm>
            <a:off x="1654077" y="8892503"/>
            <a:ext cx="83160" cy="353601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9" name="Прямая соединительная линия 78">
            <a:extLst>
              <a:ext uri="{FF2B5EF4-FFF2-40B4-BE49-F238E27FC236}">
                <a16:creationId xmlns:a16="http://schemas.microsoft.com/office/drawing/2014/main" id="{F258B6C5-FB22-4766-B1F0-CBFA6B139E38}"/>
              </a:ext>
            </a:extLst>
          </p:cNvPr>
          <p:cNvCxnSpPr>
            <a:cxnSpLocks/>
            <a:stCxn id="52" idx="2"/>
            <a:endCxn id="53" idx="0"/>
          </p:cNvCxnSpPr>
          <p:nvPr/>
        </p:nvCxnSpPr>
        <p:spPr>
          <a:xfrm flipH="1">
            <a:off x="1725517" y="10938204"/>
            <a:ext cx="11720" cy="38530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755952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0FF066-199F-4137-B962-3E34DE823E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96C4DF76-D510-404A-B73D-955C16EC68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132" b="15683"/>
          <a:stretch/>
        </p:blipFill>
        <p:spPr>
          <a:xfrm>
            <a:off x="0" y="-199813"/>
            <a:ext cx="12192000" cy="7057813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F8F5C2A-53BD-4B6B-9AEE-8725D196B923}"/>
              </a:ext>
            </a:extLst>
          </p:cNvPr>
          <p:cNvSpPr txBox="1"/>
          <p:nvPr/>
        </p:nvSpPr>
        <p:spPr>
          <a:xfrm>
            <a:off x="761153" y="196909"/>
            <a:ext cx="1066969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800" b="1" dirty="0">
                <a:solidFill>
                  <a:schemeClr val="bg1"/>
                </a:solidFill>
                <a:latin typeface="Lobster" panose="00000500000000000000" pitchFamily="2" charset="-52"/>
              </a:rPr>
              <a:t>Образовательная функция библиотеки</a:t>
            </a:r>
            <a:endParaRPr lang="ru-RU" sz="4800" dirty="0">
              <a:solidFill>
                <a:schemeClr val="bg1"/>
              </a:solidFill>
              <a:latin typeface="Lobster" panose="00000500000000000000" pitchFamily="2" charset="-52"/>
            </a:endParaRPr>
          </a:p>
        </p:txBody>
      </p:sp>
      <p:sp>
        <p:nvSpPr>
          <p:cNvPr id="7" name="Блок-схема: решение 6">
            <a:extLst>
              <a:ext uri="{FF2B5EF4-FFF2-40B4-BE49-F238E27FC236}">
                <a16:creationId xmlns:a16="http://schemas.microsoft.com/office/drawing/2014/main" id="{A0234AD0-FB24-4CA3-861D-067852CB0394}"/>
              </a:ext>
            </a:extLst>
          </p:cNvPr>
          <p:cNvSpPr/>
          <p:nvPr/>
        </p:nvSpPr>
        <p:spPr>
          <a:xfrm>
            <a:off x="789683" y="1036098"/>
            <a:ext cx="1728788" cy="1584325"/>
          </a:xfrm>
          <a:prstGeom prst="flowChartDecision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002060"/>
                </a:solidFill>
                <a:latin typeface="Lobster" panose="00000500000000000000" pitchFamily="2" charset="-52"/>
              </a:rPr>
              <a:t>Цель</a:t>
            </a:r>
          </a:p>
        </p:txBody>
      </p:sp>
      <p:sp>
        <p:nvSpPr>
          <p:cNvPr id="8" name="Блок-схема: решение 7">
            <a:extLst>
              <a:ext uri="{FF2B5EF4-FFF2-40B4-BE49-F238E27FC236}">
                <a16:creationId xmlns:a16="http://schemas.microsoft.com/office/drawing/2014/main" id="{11FA5C03-8EB3-4DAC-B69C-5FC02AE79BA4}"/>
              </a:ext>
            </a:extLst>
          </p:cNvPr>
          <p:cNvSpPr/>
          <p:nvPr/>
        </p:nvSpPr>
        <p:spPr>
          <a:xfrm>
            <a:off x="189735" y="2974024"/>
            <a:ext cx="3095003" cy="1692100"/>
          </a:xfrm>
          <a:prstGeom prst="flowChartDecision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750" b="1" dirty="0">
                <a:solidFill>
                  <a:srgbClr val="002060"/>
                </a:solidFill>
                <a:latin typeface="Lobster" panose="00000500000000000000" pitchFamily="2" charset="-52"/>
              </a:rPr>
              <a:t>Содержание</a:t>
            </a:r>
          </a:p>
        </p:txBody>
      </p:sp>
      <p:sp>
        <p:nvSpPr>
          <p:cNvPr id="9" name="Блок-схема: решение 8">
            <a:extLst>
              <a:ext uri="{FF2B5EF4-FFF2-40B4-BE49-F238E27FC236}">
                <a16:creationId xmlns:a16="http://schemas.microsoft.com/office/drawing/2014/main" id="{7C4BC517-31D7-4066-BFA5-531029240813}"/>
              </a:ext>
            </a:extLst>
          </p:cNvPr>
          <p:cNvSpPr/>
          <p:nvPr/>
        </p:nvSpPr>
        <p:spPr>
          <a:xfrm>
            <a:off x="667845" y="5051427"/>
            <a:ext cx="2115343" cy="1331912"/>
          </a:xfrm>
          <a:prstGeom prst="flowChartDecision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002060"/>
                </a:solidFill>
                <a:latin typeface="Lobster" panose="00000500000000000000" pitchFamily="2" charset="-52"/>
              </a:rPr>
              <a:t>Форма</a:t>
            </a:r>
          </a:p>
        </p:txBody>
      </p:sp>
      <p:sp>
        <p:nvSpPr>
          <p:cNvPr id="10" name="Прямоугольник с двумя скругленными противолежащими углами 9">
            <a:extLst>
              <a:ext uri="{FF2B5EF4-FFF2-40B4-BE49-F238E27FC236}">
                <a16:creationId xmlns:a16="http://schemas.microsoft.com/office/drawing/2014/main" id="{1648FA3E-7D7C-4CA8-898B-60F42AA92AC8}"/>
              </a:ext>
            </a:extLst>
          </p:cNvPr>
          <p:cNvSpPr/>
          <p:nvPr/>
        </p:nvSpPr>
        <p:spPr>
          <a:xfrm>
            <a:off x="3580352" y="1036098"/>
            <a:ext cx="1846263" cy="1431131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500" b="1" dirty="0">
                <a:solidFill>
                  <a:srgbClr val="002060"/>
                </a:solidFill>
                <a:latin typeface="Lobster" panose="00000500000000000000" pitchFamily="2" charset="-52"/>
              </a:rPr>
              <a:t>Формирование грамотности, навыков чтения, познавательной активности</a:t>
            </a:r>
          </a:p>
        </p:txBody>
      </p:sp>
      <p:sp>
        <p:nvSpPr>
          <p:cNvPr id="11" name="Прямоугольник с одним скругленным углом 13">
            <a:extLst>
              <a:ext uri="{FF2B5EF4-FFF2-40B4-BE49-F238E27FC236}">
                <a16:creationId xmlns:a16="http://schemas.microsoft.com/office/drawing/2014/main" id="{3AC7E018-F9BC-4E5F-8DFE-5CE38E155C25}"/>
              </a:ext>
            </a:extLst>
          </p:cNvPr>
          <p:cNvSpPr/>
          <p:nvPr/>
        </p:nvSpPr>
        <p:spPr>
          <a:xfrm>
            <a:off x="3602038" y="2806700"/>
            <a:ext cx="1766888" cy="1558925"/>
          </a:xfrm>
          <a:prstGeom prst="round1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500" b="1" dirty="0">
                <a:solidFill>
                  <a:srgbClr val="002060"/>
                </a:solidFill>
                <a:latin typeface="Lobster" panose="00000500000000000000" pitchFamily="2" charset="-52"/>
              </a:rPr>
              <a:t>Приобщение к чтению, пользованию библиотекой и информационными ресурсами</a:t>
            </a:r>
          </a:p>
        </p:txBody>
      </p:sp>
      <p:sp>
        <p:nvSpPr>
          <p:cNvPr id="12" name="Прямоугольник с двумя скругленными противолежащими углами 14">
            <a:extLst>
              <a:ext uri="{FF2B5EF4-FFF2-40B4-BE49-F238E27FC236}">
                <a16:creationId xmlns:a16="http://schemas.microsoft.com/office/drawing/2014/main" id="{13A74E4E-6877-4FE0-9882-3394089C0F8A}"/>
              </a:ext>
            </a:extLst>
          </p:cNvPr>
          <p:cNvSpPr/>
          <p:nvPr/>
        </p:nvSpPr>
        <p:spPr>
          <a:xfrm>
            <a:off x="5850384" y="2788844"/>
            <a:ext cx="2067977" cy="1558925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500" b="1" dirty="0">
                <a:solidFill>
                  <a:srgbClr val="002060"/>
                </a:solidFill>
                <a:latin typeface="Lobster" panose="00000500000000000000" pitchFamily="2" charset="-52"/>
              </a:rPr>
              <a:t>Культура чтения, анализ и оценка информационных ресурсов</a:t>
            </a:r>
          </a:p>
        </p:txBody>
      </p:sp>
      <p:sp>
        <p:nvSpPr>
          <p:cNvPr id="13" name="Прямоугольник с двумя скругленными противолежащими углами 15">
            <a:extLst>
              <a:ext uri="{FF2B5EF4-FFF2-40B4-BE49-F238E27FC236}">
                <a16:creationId xmlns:a16="http://schemas.microsoft.com/office/drawing/2014/main" id="{20F4E1CC-30BD-4E6B-A734-93CBBFA13647}"/>
              </a:ext>
            </a:extLst>
          </p:cNvPr>
          <p:cNvSpPr/>
          <p:nvPr/>
        </p:nvSpPr>
        <p:spPr>
          <a:xfrm>
            <a:off x="8259764" y="2806701"/>
            <a:ext cx="2278152" cy="1558925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500" b="1" dirty="0">
                <a:solidFill>
                  <a:srgbClr val="002060"/>
                </a:solidFill>
                <a:latin typeface="Lobster" panose="00000500000000000000" pitchFamily="2" charset="-52"/>
              </a:rPr>
              <a:t>Библиотечно-библиографическая грамотность</a:t>
            </a:r>
          </a:p>
        </p:txBody>
      </p:sp>
      <p:sp>
        <p:nvSpPr>
          <p:cNvPr id="14" name="Прямоугольник с двумя скругленными противолежащими углами 16">
            <a:extLst>
              <a:ext uri="{FF2B5EF4-FFF2-40B4-BE49-F238E27FC236}">
                <a16:creationId xmlns:a16="http://schemas.microsoft.com/office/drawing/2014/main" id="{C5601958-C5B9-4246-B9D5-C924731A9387}"/>
              </a:ext>
            </a:extLst>
          </p:cNvPr>
          <p:cNvSpPr/>
          <p:nvPr/>
        </p:nvSpPr>
        <p:spPr>
          <a:xfrm>
            <a:off x="6143624" y="1222376"/>
            <a:ext cx="1955707" cy="1312863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500" b="1" dirty="0">
                <a:solidFill>
                  <a:srgbClr val="002060"/>
                </a:solidFill>
                <a:latin typeface="Lobster" panose="00000500000000000000" pitchFamily="2" charset="-52"/>
              </a:rPr>
              <a:t>Формирование обще учебных, информационно-аналитических навыков</a:t>
            </a:r>
          </a:p>
        </p:txBody>
      </p:sp>
      <p:sp>
        <p:nvSpPr>
          <p:cNvPr id="15" name="Прямоугольник с двумя скругленными противолежащими углами 17">
            <a:extLst>
              <a:ext uri="{FF2B5EF4-FFF2-40B4-BE49-F238E27FC236}">
                <a16:creationId xmlns:a16="http://schemas.microsoft.com/office/drawing/2014/main" id="{65C85F37-C44E-4505-A978-BF532819EAD1}"/>
              </a:ext>
            </a:extLst>
          </p:cNvPr>
          <p:cNvSpPr/>
          <p:nvPr/>
        </p:nvSpPr>
        <p:spPr>
          <a:xfrm>
            <a:off x="8562510" y="1230099"/>
            <a:ext cx="1963074" cy="1311275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500" b="1" dirty="0">
                <a:solidFill>
                  <a:srgbClr val="002060"/>
                </a:solidFill>
                <a:latin typeface="Lobster" panose="00000500000000000000" pitchFamily="2" charset="-52"/>
              </a:rPr>
              <a:t>Формирование информационно-поисковой деятельности</a:t>
            </a:r>
          </a:p>
        </p:txBody>
      </p:sp>
      <p:sp>
        <p:nvSpPr>
          <p:cNvPr id="16" name="Овал 15">
            <a:extLst>
              <a:ext uri="{FF2B5EF4-FFF2-40B4-BE49-F238E27FC236}">
                <a16:creationId xmlns:a16="http://schemas.microsoft.com/office/drawing/2014/main" id="{A39B0AE1-17BC-4DB1-9FBD-D71221877486}"/>
              </a:ext>
            </a:extLst>
          </p:cNvPr>
          <p:cNvSpPr/>
          <p:nvPr/>
        </p:nvSpPr>
        <p:spPr>
          <a:xfrm>
            <a:off x="3080259" y="4882582"/>
            <a:ext cx="1743646" cy="153827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rgbClr val="002060"/>
                </a:solidFill>
                <a:latin typeface="Lobster" panose="00000500000000000000" pitchFamily="2" charset="-52"/>
              </a:rPr>
              <a:t>Уроки внеклассного чтения</a:t>
            </a:r>
          </a:p>
        </p:txBody>
      </p:sp>
      <p:sp>
        <p:nvSpPr>
          <p:cNvPr id="17" name="Овал 16">
            <a:extLst>
              <a:ext uri="{FF2B5EF4-FFF2-40B4-BE49-F238E27FC236}">
                <a16:creationId xmlns:a16="http://schemas.microsoft.com/office/drawing/2014/main" id="{15106EDA-0471-448A-B624-76917473E523}"/>
              </a:ext>
            </a:extLst>
          </p:cNvPr>
          <p:cNvSpPr/>
          <p:nvPr/>
        </p:nvSpPr>
        <p:spPr>
          <a:xfrm>
            <a:off x="4904448" y="4882582"/>
            <a:ext cx="1955711" cy="1579563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rgbClr val="002060"/>
                </a:solidFill>
                <a:latin typeface="Lobster" panose="00000500000000000000" pitchFamily="2" charset="-52"/>
              </a:rPr>
              <a:t>Массовые мероприятия консультации</a:t>
            </a:r>
          </a:p>
        </p:txBody>
      </p:sp>
      <p:sp>
        <p:nvSpPr>
          <p:cNvPr id="18" name="Овал 17">
            <a:extLst>
              <a:ext uri="{FF2B5EF4-FFF2-40B4-BE49-F238E27FC236}">
                <a16:creationId xmlns:a16="http://schemas.microsoft.com/office/drawing/2014/main" id="{05284D19-CB94-4DE1-B59C-A3CD5ED51130}"/>
              </a:ext>
            </a:extLst>
          </p:cNvPr>
          <p:cNvSpPr/>
          <p:nvPr/>
        </p:nvSpPr>
        <p:spPr>
          <a:xfrm>
            <a:off x="7141204" y="4864892"/>
            <a:ext cx="2067899" cy="1509713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rgbClr val="002060"/>
                </a:solidFill>
                <a:latin typeface="Lobster" panose="00000500000000000000" pitchFamily="2" charset="-52"/>
              </a:rPr>
              <a:t>Библиотечные уроки, консультации</a:t>
            </a:r>
          </a:p>
        </p:txBody>
      </p:sp>
      <p:sp>
        <p:nvSpPr>
          <p:cNvPr id="19" name="Овал 18">
            <a:extLst>
              <a:ext uri="{FF2B5EF4-FFF2-40B4-BE49-F238E27FC236}">
                <a16:creationId xmlns:a16="http://schemas.microsoft.com/office/drawing/2014/main" id="{97CDA1E6-DA43-4AB7-821C-4372DBA7C1E1}"/>
              </a:ext>
            </a:extLst>
          </p:cNvPr>
          <p:cNvSpPr/>
          <p:nvPr/>
        </p:nvSpPr>
        <p:spPr>
          <a:xfrm>
            <a:off x="9327357" y="4899536"/>
            <a:ext cx="2135187" cy="1398587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500" b="1" dirty="0">
                <a:solidFill>
                  <a:srgbClr val="002060"/>
                </a:solidFill>
                <a:latin typeface="Lobster" panose="00000500000000000000" pitchFamily="2" charset="-52"/>
              </a:rPr>
              <a:t>Внеурочная деятельность</a:t>
            </a:r>
          </a:p>
        </p:txBody>
      </p:sp>
      <p:cxnSp>
        <p:nvCxnSpPr>
          <p:cNvPr id="20" name="Прямая соединительная линия 19">
            <a:extLst>
              <a:ext uri="{FF2B5EF4-FFF2-40B4-BE49-F238E27FC236}">
                <a16:creationId xmlns:a16="http://schemas.microsoft.com/office/drawing/2014/main" id="{4AE66AE8-4959-4D44-A9C9-8A63C1027F3B}"/>
              </a:ext>
            </a:extLst>
          </p:cNvPr>
          <p:cNvCxnSpPr>
            <a:cxnSpLocks/>
          </p:cNvCxnSpPr>
          <p:nvPr/>
        </p:nvCxnSpPr>
        <p:spPr>
          <a:xfrm>
            <a:off x="2533381" y="1828260"/>
            <a:ext cx="96442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>
            <a:extLst>
              <a:ext uri="{FF2B5EF4-FFF2-40B4-BE49-F238E27FC236}">
                <a16:creationId xmlns:a16="http://schemas.microsoft.com/office/drawing/2014/main" id="{249C8282-E8C8-4030-A884-503475C48628}"/>
              </a:ext>
            </a:extLst>
          </p:cNvPr>
          <p:cNvCxnSpPr>
            <a:cxnSpLocks/>
          </p:cNvCxnSpPr>
          <p:nvPr/>
        </p:nvCxnSpPr>
        <p:spPr>
          <a:xfrm>
            <a:off x="3284738" y="3807508"/>
            <a:ext cx="33793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>
            <a:extLst>
              <a:ext uri="{FF2B5EF4-FFF2-40B4-BE49-F238E27FC236}">
                <a16:creationId xmlns:a16="http://schemas.microsoft.com/office/drawing/2014/main" id="{AC1AA7EF-A891-4394-9F32-DDA50516DC4F}"/>
              </a:ext>
            </a:extLst>
          </p:cNvPr>
          <p:cNvCxnSpPr>
            <a:cxnSpLocks/>
            <a:stCxn id="9" idx="3"/>
          </p:cNvCxnSpPr>
          <p:nvPr/>
        </p:nvCxnSpPr>
        <p:spPr>
          <a:xfrm>
            <a:off x="2783188" y="5717383"/>
            <a:ext cx="24409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>
            <a:extLst>
              <a:ext uri="{FF2B5EF4-FFF2-40B4-BE49-F238E27FC236}">
                <a16:creationId xmlns:a16="http://schemas.microsoft.com/office/drawing/2014/main" id="{93DC6AF5-4182-4203-A54E-CB32CA2786CC}"/>
              </a:ext>
            </a:extLst>
          </p:cNvPr>
          <p:cNvCxnSpPr>
            <a:cxnSpLocks/>
            <a:stCxn id="10" idx="0"/>
            <a:endCxn id="14" idx="2"/>
          </p:cNvCxnSpPr>
          <p:nvPr/>
        </p:nvCxnSpPr>
        <p:spPr>
          <a:xfrm>
            <a:off x="5426615" y="1751664"/>
            <a:ext cx="717009" cy="12714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>
            <a:extLst>
              <a:ext uri="{FF2B5EF4-FFF2-40B4-BE49-F238E27FC236}">
                <a16:creationId xmlns:a16="http://schemas.microsoft.com/office/drawing/2014/main" id="{0B14AB6E-B6E9-4BA8-93E0-70EAB75F5FE6}"/>
              </a:ext>
            </a:extLst>
          </p:cNvPr>
          <p:cNvCxnSpPr>
            <a:cxnSpLocks/>
            <a:stCxn id="14" idx="0"/>
            <a:endCxn id="15" idx="2"/>
          </p:cNvCxnSpPr>
          <p:nvPr/>
        </p:nvCxnSpPr>
        <p:spPr>
          <a:xfrm>
            <a:off x="8099331" y="1878808"/>
            <a:ext cx="463179" cy="692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>
            <a:extLst>
              <a:ext uri="{FF2B5EF4-FFF2-40B4-BE49-F238E27FC236}">
                <a16:creationId xmlns:a16="http://schemas.microsoft.com/office/drawing/2014/main" id="{82154FAA-A7F0-4BF9-94E0-0BEB2F305F02}"/>
              </a:ext>
            </a:extLst>
          </p:cNvPr>
          <p:cNvCxnSpPr>
            <a:cxnSpLocks/>
            <a:stCxn id="12" idx="0"/>
            <a:endCxn id="13" idx="2"/>
          </p:cNvCxnSpPr>
          <p:nvPr/>
        </p:nvCxnSpPr>
        <p:spPr>
          <a:xfrm>
            <a:off x="7918361" y="3568307"/>
            <a:ext cx="341403" cy="17857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>
            <a:extLst>
              <a:ext uri="{FF2B5EF4-FFF2-40B4-BE49-F238E27FC236}">
                <a16:creationId xmlns:a16="http://schemas.microsoft.com/office/drawing/2014/main" id="{4537E635-5DAF-4B69-8C1E-01FE0FAD50D6}"/>
              </a:ext>
            </a:extLst>
          </p:cNvPr>
          <p:cNvCxnSpPr>
            <a:cxnSpLocks/>
            <a:stCxn id="11" idx="3"/>
          </p:cNvCxnSpPr>
          <p:nvPr/>
        </p:nvCxnSpPr>
        <p:spPr>
          <a:xfrm>
            <a:off x="5368926" y="3586163"/>
            <a:ext cx="481458" cy="1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>
            <a:extLst>
              <a:ext uri="{FF2B5EF4-FFF2-40B4-BE49-F238E27FC236}">
                <a16:creationId xmlns:a16="http://schemas.microsoft.com/office/drawing/2014/main" id="{D8BDC540-A307-42FA-9C52-4796CF3BF69A}"/>
              </a:ext>
            </a:extLst>
          </p:cNvPr>
          <p:cNvCxnSpPr>
            <a:endCxn id="11" idx="0"/>
          </p:cNvCxnSpPr>
          <p:nvPr/>
        </p:nvCxnSpPr>
        <p:spPr>
          <a:xfrm flipH="1">
            <a:off x="4485482" y="2549525"/>
            <a:ext cx="794" cy="25717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>
            <a:extLst>
              <a:ext uri="{FF2B5EF4-FFF2-40B4-BE49-F238E27FC236}">
                <a16:creationId xmlns:a16="http://schemas.microsoft.com/office/drawing/2014/main" id="{99CBF845-4F21-4ECB-A72F-39228541F8E5}"/>
              </a:ext>
            </a:extLst>
          </p:cNvPr>
          <p:cNvCxnSpPr/>
          <p:nvPr/>
        </p:nvCxnSpPr>
        <p:spPr>
          <a:xfrm>
            <a:off x="6819900" y="2549526"/>
            <a:ext cx="0" cy="25717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>
            <a:extLst>
              <a:ext uri="{FF2B5EF4-FFF2-40B4-BE49-F238E27FC236}">
                <a16:creationId xmlns:a16="http://schemas.microsoft.com/office/drawing/2014/main" id="{9714D76D-B940-464F-BC97-6FE790AC217B}"/>
              </a:ext>
            </a:extLst>
          </p:cNvPr>
          <p:cNvCxnSpPr/>
          <p:nvPr/>
        </p:nvCxnSpPr>
        <p:spPr>
          <a:xfrm>
            <a:off x="9228138" y="2549526"/>
            <a:ext cx="0" cy="25717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>
            <a:extLst>
              <a:ext uri="{FF2B5EF4-FFF2-40B4-BE49-F238E27FC236}">
                <a16:creationId xmlns:a16="http://schemas.microsoft.com/office/drawing/2014/main" id="{8B3E53B2-B8FD-4A5D-BBAC-A79DFC7D9C9C}"/>
              </a:ext>
            </a:extLst>
          </p:cNvPr>
          <p:cNvCxnSpPr>
            <a:cxnSpLocks/>
            <a:endCxn id="18" idx="0"/>
          </p:cNvCxnSpPr>
          <p:nvPr/>
        </p:nvCxnSpPr>
        <p:spPr>
          <a:xfrm>
            <a:off x="7297445" y="4347769"/>
            <a:ext cx="877709" cy="51712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>
            <a:extLst>
              <a:ext uri="{FF2B5EF4-FFF2-40B4-BE49-F238E27FC236}">
                <a16:creationId xmlns:a16="http://schemas.microsoft.com/office/drawing/2014/main" id="{FD52B6BF-A6C9-4FAB-BCC9-8B51A049FF98}"/>
              </a:ext>
            </a:extLst>
          </p:cNvPr>
          <p:cNvCxnSpPr>
            <a:cxnSpLocks/>
          </p:cNvCxnSpPr>
          <p:nvPr/>
        </p:nvCxnSpPr>
        <p:spPr>
          <a:xfrm flipH="1">
            <a:off x="3932993" y="4377531"/>
            <a:ext cx="18508" cy="47704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>
            <a:extLst>
              <a:ext uri="{FF2B5EF4-FFF2-40B4-BE49-F238E27FC236}">
                <a16:creationId xmlns:a16="http://schemas.microsoft.com/office/drawing/2014/main" id="{71C83C86-4644-4B17-A645-9CECEFAD89F9}"/>
              </a:ext>
            </a:extLst>
          </p:cNvPr>
          <p:cNvCxnSpPr>
            <a:cxnSpLocks/>
          </p:cNvCxnSpPr>
          <p:nvPr/>
        </p:nvCxnSpPr>
        <p:spPr>
          <a:xfrm>
            <a:off x="5303912" y="4365625"/>
            <a:ext cx="234875" cy="54292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>
            <a:extLst>
              <a:ext uri="{FF2B5EF4-FFF2-40B4-BE49-F238E27FC236}">
                <a16:creationId xmlns:a16="http://schemas.microsoft.com/office/drawing/2014/main" id="{E9CBC646-5A74-4170-B832-4116879954D9}"/>
              </a:ext>
            </a:extLst>
          </p:cNvPr>
          <p:cNvCxnSpPr>
            <a:cxnSpLocks/>
            <a:endCxn id="19" idx="1"/>
          </p:cNvCxnSpPr>
          <p:nvPr/>
        </p:nvCxnSpPr>
        <p:spPr>
          <a:xfrm>
            <a:off x="9293713" y="4347769"/>
            <a:ext cx="346335" cy="75658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>
            <a:extLst>
              <a:ext uri="{FF2B5EF4-FFF2-40B4-BE49-F238E27FC236}">
                <a16:creationId xmlns:a16="http://schemas.microsoft.com/office/drawing/2014/main" id="{DC00A0AC-5A8A-4C21-9E30-BA3C8868F505}"/>
              </a:ext>
            </a:extLst>
          </p:cNvPr>
          <p:cNvCxnSpPr>
            <a:cxnSpLocks/>
            <a:stCxn id="7" idx="2"/>
            <a:endCxn id="8" idx="0"/>
          </p:cNvCxnSpPr>
          <p:nvPr/>
        </p:nvCxnSpPr>
        <p:spPr>
          <a:xfrm>
            <a:off x="1654077" y="2620423"/>
            <a:ext cx="83160" cy="353601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>
            <a:extLst>
              <a:ext uri="{FF2B5EF4-FFF2-40B4-BE49-F238E27FC236}">
                <a16:creationId xmlns:a16="http://schemas.microsoft.com/office/drawing/2014/main" id="{F7C50D20-89DB-45A7-BD3E-343478886345}"/>
              </a:ext>
            </a:extLst>
          </p:cNvPr>
          <p:cNvCxnSpPr>
            <a:cxnSpLocks/>
            <a:stCxn id="8" idx="2"/>
            <a:endCxn id="9" idx="0"/>
          </p:cNvCxnSpPr>
          <p:nvPr/>
        </p:nvCxnSpPr>
        <p:spPr>
          <a:xfrm flipH="1">
            <a:off x="1725517" y="4666124"/>
            <a:ext cx="11720" cy="38530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6" name="TextBox 35">
            <a:extLst>
              <a:ext uri="{FF2B5EF4-FFF2-40B4-BE49-F238E27FC236}">
                <a16:creationId xmlns:a16="http://schemas.microsoft.com/office/drawing/2014/main" id="{D7EB02A1-B0B4-4C8D-B1DA-BB83C513FC4A}"/>
              </a:ext>
            </a:extLst>
          </p:cNvPr>
          <p:cNvSpPr txBox="1"/>
          <p:nvPr/>
        </p:nvSpPr>
        <p:spPr>
          <a:xfrm>
            <a:off x="460587" y="-5799736"/>
            <a:ext cx="1127082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800" b="1" dirty="0">
                <a:solidFill>
                  <a:schemeClr val="bg1"/>
                </a:solidFill>
                <a:latin typeface="Lobster" panose="00000500000000000000" pitchFamily="2" charset="-52"/>
              </a:rPr>
              <a:t>Функции информационно-библиотечных центров</a:t>
            </a:r>
            <a:endParaRPr lang="ru-RU" sz="4800" dirty="0">
              <a:solidFill>
                <a:schemeClr val="bg1"/>
              </a:solidFill>
              <a:latin typeface="Lobster" panose="00000500000000000000" pitchFamily="2" charset="-52"/>
            </a:endParaRPr>
          </a:p>
        </p:txBody>
      </p:sp>
      <p:sp>
        <p:nvSpPr>
          <p:cNvPr id="37" name="Скругленный прямоугольник 3">
            <a:extLst>
              <a:ext uri="{FF2B5EF4-FFF2-40B4-BE49-F238E27FC236}">
                <a16:creationId xmlns:a16="http://schemas.microsoft.com/office/drawing/2014/main" id="{F0680EF8-C7FB-4AB3-8658-23332CE7DDF0}"/>
              </a:ext>
            </a:extLst>
          </p:cNvPr>
          <p:cNvSpPr/>
          <p:nvPr/>
        </p:nvSpPr>
        <p:spPr>
          <a:xfrm>
            <a:off x="1408113" y="-3790032"/>
            <a:ext cx="2391850" cy="1223962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Информационная</a:t>
            </a:r>
          </a:p>
        </p:txBody>
      </p:sp>
      <p:sp>
        <p:nvSpPr>
          <p:cNvPr id="38" name="Скругленный прямоугольник 4">
            <a:extLst>
              <a:ext uri="{FF2B5EF4-FFF2-40B4-BE49-F238E27FC236}">
                <a16:creationId xmlns:a16="http://schemas.microsoft.com/office/drawing/2014/main" id="{12EA6574-3A91-4438-807C-9BA962DF5707}"/>
              </a:ext>
            </a:extLst>
          </p:cNvPr>
          <p:cNvSpPr/>
          <p:nvPr/>
        </p:nvSpPr>
        <p:spPr>
          <a:xfrm>
            <a:off x="4633911" y="-3838003"/>
            <a:ext cx="2232025" cy="125730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Образовательная</a:t>
            </a:r>
          </a:p>
        </p:txBody>
      </p:sp>
      <p:sp>
        <p:nvSpPr>
          <p:cNvPr id="39" name="Скругленный прямоугольник 5">
            <a:extLst>
              <a:ext uri="{FF2B5EF4-FFF2-40B4-BE49-F238E27FC236}">
                <a16:creationId xmlns:a16="http://schemas.microsoft.com/office/drawing/2014/main" id="{61DF700A-8DA1-4A51-A41F-F3A31EC4D46A}"/>
              </a:ext>
            </a:extLst>
          </p:cNvPr>
          <p:cNvSpPr/>
          <p:nvPr/>
        </p:nvSpPr>
        <p:spPr>
          <a:xfrm>
            <a:off x="7906441" y="-3823370"/>
            <a:ext cx="2089150" cy="125730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Культурная</a:t>
            </a:r>
          </a:p>
        </p:txBody>
      </p:sp>
      <p:sp>
        <p:nvSpPr>
          <p:cNvPr id="40" name="Овал 39">
            <a:extLst>
              <a:ext uri="{FF2B5EF4-FFF2-40B4-BE49-F238E27FC236}">
                <a16:creationId xmlns:a16="http://schemas.microsoft.com/office/drawing/2014/main" id="{6D004932-58D5-40C4-9D5B-ABFE49BF5A49}"/>
              </a:ext>
            </a:extLst>
          </p:cNvPr>
          <p:cNvSpPr/>
          <p:nvPr/>
        </p:nvSpPr>
        <p:spPr>
          <a:xfrm>
            <a:off x="1576987" y="-1351265"/>
            <a:ext cx="2054102" cy="9144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Развитие</a:t>
            </a:r>
          </a:p>
        </p:txBody>
      </p:sp>
      <p:sp>
        <p:nvSpPr>
          <p:cNvPr id="41" name="Овал 40">
            <a:extLst>
              <a:ext uri="{FF2B5EF4-FFF2-40B4-BE49-F238E27FC236}">
                <a16:creationId xmlns:a16="http://schemas.microsoft.com/office/drawing/2014/main" id="{ECC3C8AE-2550-4E68-A3EA-27F53B769876}"/>
              </a:ext>
            </a:extLst>
          </p:cNvPr>
          <p:cNvSpPr/>
          <p:nvPr/>
        </p:nvSpPr>
        <p:spPr>
          <a:xfrm>
            <a:off x="4900075" y="-1331754"/>
            <a:ext cx="1873250" cy="9144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Учение</a:t>
            </a:r>
          </a:p>
        </p:txBody>
      </p:sp>
      <p:sp>
        <p:nvSpPr>
          <p:cNvPr id="42" name="Овал 41">
            <a:extLst>
              <a:ext uri="{FF2B5EF4-FFF2-40B4-BE49-F238E27FC236}">
                <a16:creationId xmlns:a16="http://schemas.microsoft.com/office/drawing/2014/main" id="{ED9F7EE8-9B3C-4651-882D-B6E30A5280B2}"/>
              </a:ext>
            </a:extLst>
          </p:cNvPr>
          <p:cNvSpPr/>
          <p:nvPr/>
        </p:nvSpPr>
        <p:spPr>
          <a:xfrm>
            <a:off x="8006453" y="-1349849"/>
            <a:ext cx="2089150" cy="9144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Воспитание</a:t>
            </a:r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43" name="Трехмерная модель 42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A5BA1616-CC2A-4F25-90CB-A39ECCBCD957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2676110940"/>
                  </p:ext>
                </p:extLst>
              </p:nvPr>
            </p:nvGraphicFramePr>
            <p:xfrm rot="5400000">
              <a:off x="2040153" y="-2820199"/>
              <a:ext cx="1127769" cy="1849121"/>
            </p:xfrm>
            <a:graphic>
              <a:graphicData uri="http://schemas.microsoft.com/office/drawing/2017/model3d">
                <am3d:model3d r:embed="rId4">
                  <am3d:spPr>
                    <a:xfrm rot="5400000">
                      <a:off x="0" y="0"/>
                      <a:ext cx="1127769" cy="1849121"/>
                    </a:xfrm>
                    <a:prstGeom prst="rect">
                      <a:avLst/>
                    </a:prstGeom>
                  </am3d:spPr>
                  <am3d:camera>
                    <am3d:pos x="9257993" y="351643" z="49265132"/>
                    <am3d:up dx="0" dy="36000000" dz="0"/>
                    <am3d:lookAt x="9257993" y="351643" z="0"/>
                    <am3d:perspective fov="2166075"/>
                  </am3d:camera>
                  <am3d:trans>
                    <am3d:meterPerModelUnit n="2106943" d="1000000"/>
                    <am3d:preTrans dx="0" dy="-9860495" dz="-1482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5"/>
                  </am3d:raster>
                  <am3d:winViewport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43" name="Трехмерная модель 42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A5BA1616-CC2A-4F25-90CB-A39ECCBCD95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 rot="5400000">
                <a:off x="2040153" y="-2820199"/>
                <a:ext cx="1127769" cy="184912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44" name="Трехмерная модель 43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F11F9733-B1F5-4B80-9820-8DCB5381D816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1581189618"/>
                  </p:ext>
                </p:extLst>
              </p:nvPr>
            </p:nvGraphicFramePr>
            <p:xfrm rot="5400000">
              <a:off x="5272815" y="-2839710"/>
              <a:ext cx="1127769" cy="1849121"/>
            </p:xfrm>
            <a:graphic>
              <a:graphicData uri="http://schemas.microsoft.com/office/drawing/2017/model3d">
                <am3d:model3d r:embed="rId4">
                  <am3d:spPr>
                    <a:xfrm rot="5400000">
                      <a:off x="0" y="0"/>
                      <a:ext cx="1127769" cy="1849121"/>
                    </a:xfrm>
                    <a:prstGeom prst="rect">
                      <a:avLst/>
                    </a:prstGeom>
                  </am3d:spPr>
                  <am3d:camera>
                    <am3d:pos x="9257993" y="351643" z="49265132"/>
                    <am3d:up dx="0" dy="36000000" dz="0"/>
                    <am3d:lookAt x="9257993" y="351643" z="0"/>
                    <am3d:perspective fov="2166075"/>
                  </am3d:camera>
                  <am3d:trans>
                    <am3d:meterPerModelUnit n="2106943" d="1000000"/>
                    <am3d:preTrans dx="0" dy="-9860495" dz="-1482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5"/>
                  </am3d:raster>
                  <am3d:winViewport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44" name="Трехмерная модель 43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F11F9733-B1F5-4B80-9820-8DCB5381D81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 rot="5400000">
                <a:off x="5272815" y="-2839710"/>
                <a:ext cx="1127769" cy="184912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45" name="Трехмерная модель 44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523DA72F-8425-4968-A020-E3FE61DD6E75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819242170"/>
                  </p:ext>
                </p:extLst>
              </p:nvPr>
            </p:nvGraphicFramePr>
            <p:xfrm rot="5400000">
              <a:off x="8486867" y="-2820199"/>
              <a:ext cx="1127769" cy="1849121"/>
            </p:xfrm>
            <a:graphic>
              <a:graphicData uri="http://schemas.microsoft.com/office/drawing/2017/model3d">
                <am3d:model3d r:embed="rId4">
                  <am3d:spPr>
                    <a:xfrm rot="5400000">
                      <a:off x="0" y="0"/>
                      <a:ext cx="1127769" cy="1849121"/>
                    </a:xfrm>
                    <a:prstGeom prst="rect">
                      <a:avLst/>
                    </a:prstGeom>
                  </am3d:spPr>
                  <am3d:camera>
                    <am3d:pos x="9257993" y="351643" z="49265132"/>
                    <am3d:up dx="0" dy="36000000" dz="0"/>
                    <am3d:lookAt x="9257993" y="351643" z="0"/>
                    <am3d:perspective fov="2166075"/>
                  </am3d:camera>
                  <am3d:trans>
                    <am3d:meterPerModelUnit n="2106943" d="1000000"/>
                    <am3d:preTrans dx="0" dy="-9860495" dz="-1482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5"/>
                  </am3d:raster>
                  <am3d:winViewport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45" name="Трехмерная модель 44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523DA72F-8425-4968-A020-E3FE61DD6E7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 rot="5400000">
                <a:off x="8486867" y="-2820199"/>
                <a:ext cx="1127769" cy="1849121"/>
              </a:xfrm>
              <a:prstGeom prst="rect">
                <a:avLst/>
              </a:prstGeom>
            </p:spPr>
          </p:pic>
        </mc:Fallback>
      </mc:AlternateContent>
      <p:pic>
        <p:nvPicPr>
          <p:cNvPr id="49" name="Объект 3">
            <a:extLst>
              <a:ext uri="{FF2B5EF4-FFF2-40B4-BE49-F238E27FC236}">
                <a16:creationId xmlns:a16="http://schemas.microsoft.com/office/drawing/2014/main" id="{E8E748D6-FA03-40ED-8BD3-1879877707AE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216" t="17611" r="73538" b="48860"/>
          <a:stretch/>
        </p:blipFill>
        <p:spPr>
          <a:xfrm>
            <a:off x="7736299" y="8197965"/>
            <a:ext cx="2090219" cy="2099735"/>
          </a:xfrm>
          <a:prstGeom prst="rect">
            <a:avLst/>
          </a:prstGeom>
        </p:spPr>
      </p:pic>
      <p:sp>
        <p:nvSpPr>
          <p:cNvPr id="50" name="TextBox 49">
            <a:extLst>
              <a:ext uri="{FF2B5EF4-FFF2-40B4-BE49-F238E27FC236}">
                <a16:creationId xmlns:a16="http://schemas.microsoft.com/office/drawing/2014/main" id="{61F0F95F-29DE-4520-A553-7E6A5DF11EB3}"/>
              </a:ext>
            </a:extLst>
          </p:cNvPr>
          <p:cNvSpPr txBox="1"/>
          <p:nvPr/>
        </p:nvSpPr>
        <p:spPr>
          <a:xfrm>
            <a:off x="512657" y="7043622"/>
            <a:ext cx="1116668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800" b="1" dirty="0">
                <a:solidFill>
                  <a:schemeClr val="bg1"/>
                </a:solidFill>
                <a:latin typeface="Lobster" panose="00000500000000000000" pitchFamily="2" charset="-52"/>
              </a:rPr>
              <a:t>Образовательные ресурсы сети Интернет</a:t>
            </a:r>
            <a:endParaRPr lang="ru-RU" sz="4800" dirty="0">
              <a:solidFill>
                <a:schemeClr val="bg1"/>
              </a:solidFill>
              <a:latin typeface="Lobster" panose="00000500000000000000" pitchFamily="2" charset="-52"/>
            </a:endParaRPr>
          </a:p>
        </p:txBody>
      </p:sp>
      <p:pic>
        <p:nvPicPr>
          <p:cNvPr id="51" name="Объект 3">
            <a:extLst>
              <a:ext uri="{FF2B5EF4-FFF2-40B4-BE49-F238E27FC236}">
                <a16:creationId xmlns:a16="http://schemas.microsoft.com/office/drawing/2014/main" id="{D7F069B2-5BD9-43CC-88C7-544435204CD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854" t="56017" r="37668" b="8184"/>
          <a:stretch/>
        </p:blipFill>
        <p:spPr>
          <a:xfrm>
            <a:off x="9466880" y="11171795"/>
            <a:ext cx="2282613" cy="2241973"/>
          </a:xfrm>
          <a:prstGeom prst="rect">
            <a:avLst/>
          </a:prstGeom>
        </p:spPr>
      </p:pic>
      <p:pic>
        <p:nvPicPr>
          <p:cNvPr id="52" name="Объект 3">
            <a:extLst>
              <a:ext uri="{FF2B5EF4-FFF2-40B4-BE49-F238E27FC236}">
                <a16:creationId xmlns:a16="http://schemas.microsoft.com/office/drawing/2014/main" id="{12EADAD1-D4AE-49E4-8B2D-A833BE64C057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71529" t="17836" r="4225" b="48636"/>
          <a:stretch/>
        </p:blipFill>
        <p:spPr>
          <a:xfrm>
            <a:off x="5303912" y="11314033"/>
            <a:ext cx="2090219" cy="2099735"/>
          </a:xfrm>
          <a:prstGeom prst="rect">
            <a:avLst/>
          </a:prstGeom>
        </p:spPr>
      </p:pic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53" name="Трехмерная модель 52" descr="Компьютер-моноблок">
                <a:extLst>
                  <a:ext uri="{FF2B5EF4-FFF2-40B4-BE49-F238E27FC236}">
                    <a16:creationId xmlns:a16="http://schemas.microsoft.com/office/drawing/2014/main" id="{E4D51DE7-3984-4585-8D9F-924529ECC488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566772822"/>
                  </p:ext>
                </p:extLst>
              </p:nvPr>
            </p:nvGraphicFramePr>
            <p:xfrm>
              <a:off x="465452" y="8552061"/>
              <a:ext cx="4542538" cy="4542539"/>
            </p:xfrm>
            <a:graphic>
              <a:graphicData uri="http://schemas.microsoft.com/office/drawing/2017/model3d">
                <am3d:model3d r:embed="rId7">
                  <am3d:spPr>
                    <a:xfrm>
                      <a:off x="0" y="0"/>
                      <a:ext cx="4542538" cy="4542539"/>
                    </a:xfrm>
                    <a:prstGeom prst="rect">
                      <a:avLst/>
                    </a:prstGeom>
                  </am3d:spPr>
                  <am3d:camera>
                    <am3d:pos x="0" y="0" z="7201033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339501" d="1000000"/>
                    <am3d:preTrans dx="-485408" dy="-14998550" dz="5091385"/>
                    <am3d:scale>
                      <am3d:sx n="1000000" d="1000000"/>
                      <am3d:sy n="1000000" d="1000000"/>
                      <am3d:sz n="1000000" d="1000000"/>
                    </am3d:scale>
                    <am3d:rot ax="1901504" ay="2131571" az="1184163"/>
                    <am3d:postTrans dx="0" dy="0" dz="0"/>
                  </am3d:trans>
                  <am3d:raster rName="Office3DRenderer" rVer="16.0.8326">
                    <am3d:blip r:embed="rId8"/>
                  </am3d:raster>
                  <am3d:objViewport viewportSz="5418667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53" name="Трехмерная модель 52" descr="Компьютер-моноблок">
                <a:extLst>
                  <a:ext uri="{FF2B5EF4-FFF2-40B4-BE49-F238E27FC236}">
                    <a16:creationId xmlns:a16="http://schemas.microsoft.com/office/drawing/2014/main" id="{E4D51DE7-3984-4585-8D9F-924529ECC48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465452" y="8552061"/>
                <a:ext cx="4542538" cy="4542539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56639893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0FF066-199F-4137-B962-3E34DE823E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96C4DF76-D510-404A-B73D-955C16EC68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132" b="15683"/>
          <a:stretch/>
        </p:blipFill>
        <p:spPr>
          <a:xfrm>
            <a:off x="0" y="-88053"/>
            <a:ext cx="12192000" cy="7057813"/>
          </a:xfrm>
        </p:spPr>
      </p:pic>
      <p:sp>
        <p:nvSpPr>
          <p:cNvPr id="4" name="Блок-схема: решение 3">
            <a:extLst>
              <a:ext uri="{FF2B5EF4-FFF2-40B4-BE49-F238E27FC236}">
                <a16:creationId xmlns:a16="http://schemas.microsoft.com/office/drawing/2014/main" id="{CDF3362F-971D-4439-838D-1ACE81CE1666}"/>
              </a:ext>
            </a:extLst>
          </p:cNvPr>
          <p:cNvSpPr/>
          <p:nvPr/>
        </p:nvSpPr>
        <p:spPr>
          <a:xfrm>
            <a:off x="789683" y="-5608509"/>
            <a:ext cx="1728788" cy="1584325"/>
          </a:xfrm>
          <a:prstGeom prst="flowChartDecision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002060"/>
                </a:solidFill>
                <a:latin typeface="Lobster" panose="00000500000000000000" pitchFamily="2" charset="-52"/>
              </a:rPr>
              <a:t>Цель</a:t>
            </a:r>
          </a:p>
        </p:txBody>
      </p:sp>
      <p:sp>
        <p:nvSpPr>
          <p:cNvPr id="6" name="Блок-схема: решение 5">
            <a:extLst>
              <a:ext uri="{FF2B5EF4-FFF2-40B4-BE49-F238E27FC236}">
                <a16:creationId xmlns:a16="http://schemas.microsoft.com/office/drawing/2014/main" id="{22BC7A19-5D9C-4145-B26E-934DDBACB898}"/>
              </a:ext>
            </a:extLst>
          </p:cNvPr>
          <p:cNvSpPr/>
          <p:nvPr/>
        </p:nvSpPr>
        <p:spPr>
          <a:xfrm>
            <a:off x="189735" y="-3670583"/>
            <a:ext cx="3095003" cy="1692100"/>
          </a:xfrm>
          <a:prstGeom prst="flowChartDecision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750" b="1" dirty="0">
                <a:solidFill>
                  <a:srgbClr val="002060"/>
                </a:solidFill>
                <a:latin typeface="Lobster" panose="00000500000000000000" pitchFamily="2" charset="-52"/>
              </a:rPr>
              <a:t>Содержание</a:t>
            </a:r>
          </a:p>
        </p:txBody>
      </p:sp>
      <p:sp>
        <p:nvSpPr>
          <p:cNvPr id="7" name="Блок-схема: решение 6">
            <a:extLst>
              <a:ext uri="{FF2B5EF4-FFF2-40B4-BE49-F238E27FC236}">
                <a16:creationId xmlns:a16="http://schemas.microsoft.com/office/drawing/2014/main" id="{782BB4ED-4FD9-400D-A9FE-586F9B3C338A}"/>
              </a:ext>
            </a:extLst>
          </p:cNvPr>
          <p:cNvSpPr/>
          <p:nvPr/>
        </p:nvSpPr>
        <p:spPr>
          <a:xfrm>
            <a:off x="667845" y="-1593180"/>
            <a:ext cx="2115343" cy="1331912"/>
          </a:xfrm>
          <a:prstGeom prst="flowChartDecision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002060"/>
                </a:solidFill>
                <a:latin typeface="Lobster" panose="00000500000000000000" pitchFamily="2" charset="-52"/>
              </a:rPr>
              <a:t>Форма</a:t>
            </a:r>
          </a:p>
        </p:txBody>
      </p:sp>
      <p:sp>
        <p:nvSpPr>
          <p:cNvPr id="8" name="Прямоугольник с двумя скругленными противолежащими углами 9">
            <a:extLst>
              <a:ext uri="{FF2B5EF4-FFF2-40B4-BE49-F238E27FC236}">
                <a16:creationId xmlns:a16="http://schemas.microsoft.com/office/drawing/2014/main" id="{DB19D918-2612-4411-8C8F-D1245E7C9CED}"/>
              </a:ext>
            </a:extLst>
          </p:cNvPr>
          <p:cNvSpPr/>
          <p:nvPr/>
        </p:nvSpPr>
        <p:spPr>
          <a:xfrm>
            <a:off x="3580352" y="-5608509"/>
            <a:ext cx="1846263" cy="1431131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500" b="1" dirty="0">
                <a:solidFill>
                  <a:srgbClr val="002060"/>
                </a:solidFill>
                <a:latin typeface="Lobster" panose="00000500000000000000" pitchFamily="2" charset="-52"/>
              </a:rPr>
              <a:t>Формирование грамотности, навыков чтения, познавательной активности</a:t>
            </a:r>
          </a:p>
        </p:txBody>
      </p:sp>
      <p:sp>
        <p:nvSpPr>
          <p:cNvPr id="9" name="Прямоугольник с одним скругленным углом 13">
            <a:extLst>
              <a:ext uri="{FF2B5EF4-FFF2-40B4-BE49-F238E27FC236}">
                <a16:creationId xmlns:a16="http://schemas.microsoft.com/office/drawing/2014/main" id="{E66E3258-B924-49C6-A060-7CB062CBA02A}"/>
              </a:ext>
            </a:extLst>
          </p:cNvPr>
          <p:cNvSpPr/>
          <p:nvPr/>
        </p:nvSpPr>
        <p:spPr>
          <a:xfrm>
            <a:off x="3602038" y="-3837907"/>
            <a:ext cx="1766888" cy="1558925"/>
          </a:xfrm>
          <a:prstGeom prst="round1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500" b="1" dirty="0">
                <a:solidFill>
                  <a:srgbClr val="002060"/>
                </a:solidFill>
                <a:latin typeface="Lobster" panose="00000500000000000000" pitchFamily="2" charset="-52"/>
              </a:rPr>
              <a:t>Приобщение к чтению, пользованию библиотекой и информационными ресурсами</a:t>
            </a:r>
          </a:p>
        </p:txBody>
      </p:sp>
      <p:sp>
        <p:nvSpPr>
          <p:cNvPr id="10" name="Прямоугольник с двумя скругленными противолежащими углами 14">
            <a:extLst>
              <a:ext uri="{FF2B5EF4-FFF2-40B4-BE49-F238E27FC236}">
                <a16:creationId xmlns:a16="http://schemas.microsoft.com/office/drawing/2014/main" id="{AC98F638-0FC1-4797-8B1F-624CD5CB96AC}"/>
              </a:ext>
            </a:extLst>
          </p:cNvPr>
          <p:cNvSpPr/>
          <p:nvPr/>
        </p:nvSpPr>
        <p:spPr>
          <a:xfrm>
            <a:off x="5850384" y="-3855763"/>
            <a:ext cx="2067977" cy="1558925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500" b="1" dirty="0">
                <a:solidFill>
                  <a:srgbClr val="002060"/>
                </a:solidFill>
                <a:latin typeface="Lobster" panose="00000500000000000000" pitchFamily="2" charset="-52"/>
              </a:rPr>
              <a:t>Культура чтения, анализ и оценка информационных ресурсов</a:t>
            </a:r>
          </a:p>
        </p:txBody>
      </p:sp>
      <p:sp>
        <p:nvSpPr>
          <p:cNvPr id="11" name="Прямоугольник с двумя скругленными противолежащими углами 15">
            <a:extLst>
              <a:ext uri="{FF2B5EF4-FFF2-40B4-BE49-F238E27FC236}">
                <a16:creationId xmlns:a16="http://schemas.microsoft.com/office/drawing/2014/main" id="{C9C0AE73-4BA8-4D5C-B970-941DB1DE6E29}"/>
              </a:ext>
            </a:extLst>
          </p:cNvPr>
          <p:cNvSpPr/>
          <p:nvPr/>
        </p:nvSpPr>
        <p:spPr>
          <a:xfrm>
            <a:off x="8259764" y="-3837906"/>
            <a:ext cx="2278152" cy="1558925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500" b="1" dirty="0">
                <a:solidFill>
                  <a:srgbClr val="002060"/>
                </a:solidFill>
                <a:latin typeface="Lobster" panose="00000500000000000000" pitchFamily="2" charset="-52"/>
              </a:rPr>
              <a:t>Библиотечно-библиографическая грамотность</a:t>
            </a:r>
          </a:p>
        </p:txBody>
      </p:sp>
      <p:sp>
        <p:nvSpPr>
          <p:cNvPr id="12" name="Прямоугольник с двумя скругленными противолежащими углами 16">
            <a:extLst>
              <a:ext uri="{FF2B5EF4-FFF2-40B4-BE49-F238E27FC236}">
                <a16:creationId xmlns:a16="http://schemas.microsoft.com/office/drawing/2014/main" id="{3124540A-0FAA-45C6-A8AA-EB374F8C7B21}"/>
              </a:ext>
            </a:extLst>
          </p:cNvPr>
          <p:cNvSpPr/>
          <p:nvPr/>
        </p:nvSpPr>
        <p:spPr>
          <a:xfrm>
            <a:off x="6143624" y="-5422231"/>
            <a:ext cx="1955707" cy="1312863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500" b="1" dirty="0">
                <a:solidFill>
                  <a:srgbClr val="002060"/>
                </a:solidFill>
                <a:latin typeface="Lobster" panose="00000500000000000000" pitchFamily="2" charset="-52"/>
              </a:rPr>
              <a:t>Формирование обще учебных, информационно-аналитических навыков</a:t>
            </a:r>
          </a:p>
        </p:txBody>
      </p:sp>
      <p:sp>
        <p:nvSpPr>
          <p:cNvPr id="13" name="Прямоугольник с двумя скругленными противолежащими углами 17">
            <a:extLst>
              <a:ext uri="{FF2B5EF4-FFF2-40B4-BE49-F238E27FC236}">
                <a16:creationId xmlns:a16="http://schemas.microsoft.com/office/drawing/2014/main" id="{E1A0D2D0-8989-409B-B535-147867DD2E8C}"/>
              </a:ext>
            </a:extLst>
          </p:cNvPr>
          <p:cNvSpPr/>
          <p:nvPr/>
        </p:nvSpPr>
        <p:spPr>
          <a:xfrm>
            <a:off x="8562510" y="-5414508"/>
            <a:ext cx="1963074" cy="1311275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500" b="1" dirty="0">
                <a:solidFill>
                  <a:srgbClr val="002060"/>
                </a:solidFill>
                <a:latin typeface="Lobster" panose="00000500000000000000" pitchFamily="2" charset="-52"/>
              </a:rPr>
              <a:t>Формирование информационно-поисковой деятельности</a:t>
            </a:r>
          </a:p>
        </p:txBody>
      </p:sp>
      <p:sp>
        <p:nvSpPr>
          <p:cNvPr id="14" name="Овал 13">
            <a:extLst>
              <a:ext uri="{FF2B5EF4-FFF2-40B4-BE49-F238E27FC236}">
                <a16:creationId xmlns:a16="http://schemas.microsoft.com/office/drawing/2014/main" id="{152EDB24-BD8D-474B-9B74-817F2696812F}"/>
              </a:ext>
            </a:extLst>
          </p:cNvPr>
          <p:cNvSpPr/>
          <p:nvPr/>
        </p:nvSpPr>
        <p:spPr>
          <a:xfrm>
            <a:off x="3080259" y="-1755252"/>
            <a:ext cx="1743646" cy="153827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rgbClr val="002060"/>
                </a:solidFill>
                <a:latin typeface="Lobster" panose="00000500000000000000" pitchFamily="2" charset="-52"/>
              </a:rPr>
              <a:t>Уроки внеклассного чтения</a:t>
            </a: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BC757E75-43F6-4683-BFD7-9A8496A2931C}"/>
              </a:ext>
            </a:extLst>
          </p:cNvPr>
          <p:cNvSpPr/>
          <p:nvPr/>
        </p:nvSpPr>
        <p:spPr>
          <a:xfrm>
            <a:off x="4904448" y="-1755252"/>
            <a:ext cx="1955711" cy="1579563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rgbClr val="002060"/>
                </a:solidFill>
                <a:latin typeface="Lobster" panose="00000500000000000000" pitchFamily="2" charset="-52"/>
              </a:rPr>
              <a:t>Массовые мероприятия консультации</a:t>
            </a:r>
          </a:p>
        </p:txBody>
      </p:sp>
      <p:sp>
        <p:nvSpPr>
          <p:cNvPr id="16" name="Овал 15">
            <a:extLst>
              <a:ext uri="{FF2B5EF4-FFF2-40B4-BE49-F238E27FC236}">
                <a16:creationId xmlns:a16="http://schemas.microsoft.com/office/drawing/2014/main" id="{E40D53C6-9FB1-4D9A-B88E-C94D8A3920DC}"/>
              </a:ext>
            </a:extLst>
          </p:cNvPr>
          <p:cNvSpPr/>
          <p:nvPr/>
        </p:nvSpPr>
        <p:spPr>
          <a:xfrm>
            <a:off x="7141204" y="-1779715"/>
            <a:ext cx="2067899" cy="1509713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rgbClr val="002060"/>
                </a:solidFill>
                <a:latin typeface="Lobster" panose="00000500000000000000" pitchFamily="2" charset="-52"/>
              </a:rPr>
              <a:t>Библиотечные уроки, консультации</a:t>
            </a:r>
          </a:p>
        </p:txBody>
      </p:sp>
      <p:sp>
        <p:nvSpPr>
          <p:cNvPr id="17" name="Овал 16">
            <a:extLst>
              <a:ext uri="{FF2B5EF4-FFF2-40B4-BE49-F238E27FC236}">
                <a16:creationId xmlns:a16="http://schemas.microsoft.com/office/drawing/2014/main" id="{43C58737-0C7A-45D0-BF7C-E76530A8D3EF}"/>
              </a:ext>
            </a:extLst>
          </p:cNvPr>
          <p:cNvSpPr/>
          <p:nvPr/>
        </p:nvSpPr>
        <p:spPr>
          <a:xfrm>
            <a:off x="9327357" y="-1745071"/>
            <a:ext cx="2135187" cy="1398587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500" b="1" dirty="0">
                <a:solidFill>
                  <a:srgbClr val="002060"/>
                </a:solidFill>
                <a:latin typeface="Lobster" panose="00000500000000000000" pitchFamily="2" charset="-52"/>
              </a:rPr>
              <a:t>Внеурочная деятельность</a:t>
            </a:r>
          </a:p>
        </p:txBody>
      </p:sp>
      <p:cxnSp>
        <p:nvCxnSpPr>
          <p:cNvPr id="18" name="Прямая соединительная линия 17">
            <a:extLst>
              <a:ext uri="{FF2B5EF4-FFF2-40B4-BE49-F238E27FC236}">
                <a16:creationId xmlns:a16="http://schemas.microsoft.com/office/drawing/2014/main" id="{5792B769-1E1B-4322-A8C9-C68D86C337EA}"/>
              </a:ext>
            </a:extLst>
          </p:cNvPr>
          <p:cNvCxnSpPr>
            <a:cxnSpLocks/>
          </p:cNvCxnSpPr>
          <p:nvPr/>
        </p:nvCxnSpPr>
        <p:spPr>
          <a:xfrm>
            <a:off x="2533381" y="-4816347"/>
            <a:ext cx="96442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>
            <a:extLst>
              <a:ext uri="{FF2B5EF4-FFF2-40B4-BE49-F238E27FC236}">
                <a16:creationId xmlns:a16="http://schemas.microsoft.com/office/drawing/2014/main" id="{22CE9E94-4433-448F-A19E-0B9FAA1105AB}"/>
              </a:ext>
            </a:extLst>
          </p:cNvPr>
          <p:cNvCxnSpPr>
            <a:cxnSpLocks/>
          </p:cNvCxnSpPr>
          <p:nvPr/>
        </p:nvCxnSpPr>
        <p:spPr>
          <a:xfrm>
            <a:off x="3284738" y="-2837099"/>
            <a:ext cx="33793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>
            <a:extLst>
              <a:ext uri="{FF2B5EF4-FFF2-40B4-BE49-F238E27FC236}">
                <a16:creationId xmlns:a16="http://schemas.microsoft.com/office/drawing/2014/main" id="{A740107A-0C29-4703-B7B7-9CB598CECF6F}"/>
              </a:ext>
            </a:extLst>
          </p:cNvPr>
          <p:cNvCxnSpPr>
            <a:cxnSpLocks/>
            <a:stCxn id="7" idx="3"/>
          </p:cNvCxnSpPr>
          <p:nvPr/>
        </p:nvCxnSpPr>
        <p:spPr>
          <a:xfrm>
            <a:off x="2783188" y="-927224"/>
            <a:ext cx="24409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>
            <a:extLst>
              <a:ext uri="{FF2B5EF4-FFF2-40B4-BE49-F238E27FC236}">
                <a16:creationId xmlns:a16="http://schemas.microsoft.com/office/drawing/2014/main" id="{08629387-F5F5-4D93-9419-263A20F86A17}"/>
              </a:ext>
            </a:extLst>
          </p:cNvPr>
          <p:cNvCxnSpPr>
            <a:cxnSpLocks/>
            <a:stCxn id="8" idx="0"/>
            <a:endCxn id="12" idx="2"/>
          </p:cNvCxnSpPr>
          <p:nvPr/>
        </p:nvCxnSpPr>
        <p:spPr>
          <a:xfrm>
            <a:off x="5426615" y="-4892943"/>
            <a:ext cx="717009" cy="12714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>
            <a:extLst>
              <a:ext uri="{FF2B5EF4-FFF2-40B4-BE49-F238E27FC236}">
                <a16:creationId xmlns:a16="http://schemas.microsoft.com/office/drawing/2014/main" id="{D9AFE201-999D-417F-88B6-1790786D136D}"/>
              </a:ext>
            </a:extLst>
          </p:cNvPr>
          <p:cNvCxnSpPr>
            <a:cxnSpLocks/>
            <a:stCxn id="12" idx="0"/>
            <a:endCxn id="13" idx="2"/>
          </p:cNvCxnSpPr>
          <p:nvPr/>
        </p:nvCxnSpPr>
        <p:spPr>
          <a:xfrm>
            <a:off x="8099331" y="-4765799"/>
            <a:ext cx="463179" cy="692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>
            <a:extLst>
              <a:ext uri="{FF2B5EF4-FFF2-40B4-BE49-F238E27FC236}">
                <a16:creationId xmlns:a16="http://schemas.microsoft.com/office/drawing/2014/main" id="{08C57AE0-2556-4AA1-9F45-54038A3A97CF}"/>
              </a:ext>
            </a:extLst>
          </p:cNvPr>
          <p:cNvCxnSpPr>
            <a:cxnSpLocks/>
            <a:stCxn id="10" idx="0"/>
            <a:endCxn id="11" idx="2"/>
          </p:cNvCxnSpPr>
          <p:nvPr/>
        </p:nvCxnSpPr>
        <p:spPr>
          <a:xfrm>
            <a:off x="7918361" y="-3076300"/>
            <a:ext cx="341403" cy="17857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>
            <a:extLst>
              <a:ext uri="{FF2B5EF4-FFF2-40B4-BE49-F238E27FC236}">
                <a16:creationId xmlns:a16="http://schemas.microsoft.com/office/drawing/2014/main" id="{C9E9137B-0240-450F-809E-14D03A8FD459}"/>
              </a:ext>
            </a:extLst>
          </p:cNvPr>
          <p:cNvCxnSpPr>
            <a:cxnSpLocks/>
            <a:stCxn id="9" idx="3"/>
          </p:cNvCxnSpPr>
          <p:nvPr/>
        </p:nvCxnSpPr>
        <p:spPr>
          <a:xfrm>
            <a:off x="5368926" y="-3058444"/>
            <a:ext cx="481458" cy="1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>
            <a:extLst>
              <a:ext uri="{FF2B5EF4-FFF2-40B4-BE49-F238E27FC236}">
                <a16:creationId xmlns:a16="http://schemas.microsoft.com/office/drawing/2014/main" id="{78734DD0-C9AE-4C51-9B71-AE178E932F38}"/>
              </a:ext>
            </a:extLst>
          </p:cNvPr>
          <p:cNvCxnSpPr>
            <a:endCxn id="9" idx="0"/>
          </p:cNvCxnSpPr>
          <p:nvPr/>
        </p:nvCxnSpPr>
        <p:spPr>
          <a:xfrm flipH="1">
            <a:off x="4485482" y="-4095082"/>
            <a:ext cx="794" cy="25717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>
            <a:extLst>
              <a:ext uri="{FF2B5EF4-FFF2-40B4-BE49-F238E27FC236}">
                <a16:creationId xmlns:a16="http://schemas.microsoft.com/office/drawing/2014/main" id="{8A9AD872-4989-427A-BFA2-889AA921E3AC}"/>
              </a:ext>
            </a:extLst>
          </p:cNvPr>
          <p:cNvCxnSpPr/>
          <p:nvPr/>
        </p:nvCxnSpPr>
        <p:spPr>
          <a:xfrm>
            <a:off x="6819900" y="-4095081"/>
            <a:ext cx="0" cy="25717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>
            <a:extLst>
              <a:ext uri="{FF2B5EF4-FFF2-40B4-BE49-F238E27FC236}">
                <a16:creationId xmlns:a16="http://schemas.microsoft.com/office/drawing/2014/main" id="{E42357A7-6992-4557-9578-0E0D88D762FD}"/>
              </a:ext>
            </a:extLst>
          </p:cNvPr>
          <p:cNvCxnSpPr/>
          <p:nvPr/>
        </p:nvCxnSpPr>
        <p:spPr>
          <a:xfrm>
            <a:off x="9228138" y="-4095081"/>
            <a:ext cx="0" cy="25717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>
            <a:extLst>
              <a:ext uri="{FF2B5EF4-FFF2-40B4-BE49-F238E27FC236}">
                <a16:creationId xmlns:a16="http://schemas.microsoft.com/office/drawing/2014/main" id="{C3352676-0ACC-4C79-B8C2-A23FA1E3076A}"/>
              </a:ext>
            </a:extLst>
          </p:cNvPr>
          <p:cNvCxnSpPr>
            <a:cxnSpLocks/>
            <a:endCxn id="16" idx="0"/>
          </p:cNvCxnSpPr>
          <p:nvPr/>
        </p:nvCxnSpPr>
        <p:spPr>
          <a:xfrm>
            <a:off x="7297445" y="-2296838"/>
            <a:ext cx="877709" cy="51712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>
            <a:extLst>
              <a:ext uri="{FF2B5EF4-FFF2-40B4-BE49-F238E27FC236}">
                <a16:creationId xmlns:a16="http://schemas.microsoft.com/office/drawing/2014/main" id="{D08C1060-14CA-495B-8DDC-3673359E5FD1}"/>
              </a:ext>
            </a:extLst>
          </p:cNvPr>
          <p:cNvCxnSpPr>
            <a:cxnSpLocks/>
          </p:cNvCxnSpPr>
          <p:nvPr/>
        </p:nvCxnSpPr>
        <p:spPr>
          <a:xfrm flipH="1">
            <a:off x="3932993" y="-2267076"/>
            <a:ext cx="18508" cy="47704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>
            <a:extLst>
              <a:ext uri="{FF2B5EF4-FFF2-40B4-BE49-F238E27FC236}">
                <a16:creationId xmlns:a16="http://schemas.microsoft.com/office/drawing/2014/main" id="{A6ED4893-CE96-4C58-9EE1-9DF0527F9B20}"/>
              </a:ext>
            </a:extLst>
          </p:cNvPr>
          <p:cNvCxnSpPr>
            <a:cxnSpLocks/>
          </p:cNvCxnSpPr>
          <p:nvPr/>
        </p:nvCxnSpPr>
        <p:spPr>
          <a:xfrm>
            <a:off x="5303912" y="-2278982"/>
            <a:ext cx="234875" cy="54292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>
            <a:extLst>
              <a:ext uri="{FF2B5EF4-FFF2-40B4-BE49-F238E27FC236}">
                <a16:creationId xmlns:a16="http://schemas.microsoft.com/office/drawing/2014/main" id="{98B3E1ED-BA05-4BD4-8243-6C67DB97EAC0}"/>
              </a:ext>
            </a:extLst>
          </p:cNvPr>
          <p:cNvCxnSpPr>
            <a:cxnSpLocks/>
            <a:endCxn id="17" idx="1"/>
          </p:cNvCxnSpPr>
          <p:nvPr/>
        </p:nvCxnSpPr>
        <p:spPr>
          <a:xfrm>
            <a:off x="9293713" y="-2296838"/>
            <a:ext cx="346335" cy="75658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>
            <a:extLst>
              <a:ext uri="{FF2B5EF4-FFF2-40B4-BE49-F238E27FC236}">
                <a16:creationId xmlns:a16="http://schemas.microsoft.com/office/drawing/2014/main" id="{539B201D-9D9E-493F-858B-5F9C3DFA89DA}"/>
              </a:ext>
            </a:extLst>
          </p:cNvPr>
          <p:cNvCxnSpPr>
            <a:cxnSpLocks/>
            <a:stCxn id="4" idx="2"/>
            <a:endCxn id="6" idx="0"/>
          </p:cNvCxnSpPr>
          <p:nvPr/>
        </p:nvCxnSpPr>
        <p:spPr>
          <a:xfrm>
            <a:off x="1654077" y="-4024184"/>
            <a:ext cx="83160" cy="353601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>
            <a:extLst>
              <a:ext uri="{FF2B5EF4-FFF2-40B4-BE49-F238E27FC236}">
                <a16:creationId xmlns:a16="http://schemas.microsoft.com/office/drawing/2014/main" id="{4FD9CA17-1254-4362-BDFF-FD8CD834E3ED}"/>
              </a:ext>
            </a:extLst>
          </p:cNvPr>
          <p:cNvCxnSpPr>
            <a:cxnSpLocks/>
            <a:stCxn id="6" idx="2"/>
            <a:endCxn id="7" idx="0"/>
          </p:cNvCxnSpPr>
          <p:nvPr/>
        </p:nvCxnSpPr>
        <p:spPr>
          <a:xfrm flipH="1">
            <a:off x="1725517" y="-1978483"/>
            <a:ext cx="11720" cy="38530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34" name="Объект 3">
            <a:extLst>
              <a:ext uri="{FF2B5EF4-FFF2-40B4-BE49-F238E27FC236}">
                <a16:creationId xmlns:a16="http://schemas.microsoft.com/office/drawing/2014/main" id="{4131B847-9A6B-4AB0-B8B9-37B71B78849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216" t="17611" r="73538" b="48860"/>
          <a:stretch/>
        </p:blipFill>
        <p:spPr>
          <a:xfrm>
            <a:off x="7736299" y="1336592"/>
            <a:ext cx="2090219" cy="2099735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946A7B76-6B44-4A55-A187-A71AA21D3A7E}"/>
              </a:ext>
            </a:extLst>
          </p:cNvPr>
          <p:cNvSpPr txBox="1"/>
          <p:nvPr/>
        </p:nvSpPr>
        <p:spPr>
          <a:xfrm>
            <a:off x="512657" y="182249"/>
            <a:ext cx="1116668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800" b="1" dirty="0">
                <a:solidFill>
                  <a:schemeClr val="bg1"/>
                </a:solidFill>
                <a:latin typeface="Lobster" panose="00000500000000000000" pitchFamily="2" charset="-52"/>
              </a:rPr>
              <a:t>Образовательные ресурсы сети Интернет</a:t>
            </a:r>
            <a:endParaRPr lang="ru-RU" sz="4800" dirty="0">
              <a:solidFill>
                <a:schemeClr val="bg1"/>
              </a:solidFill>
              <a:latin typeface="Lobster" panose="00000500000000000000" pitchFamily="2" charset="-52"/>
            </a:endParaRPr>
          </a:p>
        </p:txBody>
      </p:sp>
      <p:pic>
        <p:nvPicPr>
          <p:cNvPr id="36" name="Объект 3">
            <a:extLst>
              <a:ext uri="{FF2B5EF4-FFF2-40B4-BE49-F238E27FC236}">
                <a16:creationId xmlns:a16="http://schemas.microsoft.com/office/drawing/2014/main" id="{A3B91514-AF2C-4377-968F-4DAB8803FBD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854" t="56017" r="37668" b="8184"/>
          <a:stretch/>
        </p:blipFill>
        <p:spPr>
          <a:xfrm>
            <a:off x="9466880" y="4310422"/>
            <a:ext cx="2282613" cy="2241973"/>
          </a:xfrm>
          <a:prstGeom prst="rect">
            <a:avLst/>
          </a:prstGeom>
        </p:spPr>
      </p:pic>
      <p:pic>
        <p:nvPicPr>
          <p:cNvPr id="37" name="Объект 3">
            <a:extLst>
              <a:ext uri="{FF2B5EF4-FFF2-40B4-BE49-F238E27FC236}">
                <a16:creationId xmlns:a16="http://schemas.microsoft.com/office/drawing/2014/main" id="{9ECB102F-E434-425A-AC16-D0D78DFC496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1529" t="17836" r="4225" b="48636"/>
          <a:stretch/>
        </p:blipFill>
        <p:spPr>
          <a:xfrm>
            <a:off x="5303912" y="4452660"/>
            <a:ext cx="2090219" cy="2099735"/>
          </a:xfrm>
          <a:prstGeom prst="rect">
            <a:avLst/>
          </a:prstGeom>
        </p:spPr>
      </p:pic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3" name="Трехмерная модель 2" descr="Компьютер-моноблок">
                <a:extLst>
                  <a:ext uri="{FF2B5EF4-FFF2-40B4-BE49-F238E27FC236}">
                    <a16:creationId xmlns:a16="http://schemas.microsoft.com/office/drawing/2014/main" id="{46FC3FC7-9862-446D-97CD-6A9D5AF25593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806535779"/>
                  </p:ext>
                </p:extLst>
              </p:nvPr>
            </p:nvGraphicFramePr>
            <p:xfrm>
              <a:off x="465452" y="1690688"/>
              <a:ext cx="4542538" cy="4542539"/>
            </p:xfrm>
            <a:graphic>
              <a:graphicData uri="http://schemas.microsoft.com/office/drawing/2017/model3d">
                <am3d:model3d r:embed="rId5">
                  <am3d:spPr>
                    <a:xfrm>
                      <a:off x="0" y="0"/>
                      <a:ext cx="4542538" cy="4542539"/>
                    </a:xfrm>
                    <a:prstGeom prst="rect">
                      <a:avLst/>
                    </a:prstGeom>
                  </am3d:spPr>
                  <am3d:camera>
                    <am3d:pos x="0" y="0" z="7201033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339501" d="1000000"/>
                    <am3d:preTrans dx="-485408" dy="-14998550" dz="5091385"/>
                    <am3d:scale>
                      <am3d:sx n="1000000" d="1000000"/>
                      <am3d:sy n="1000000" d="1000000"/>
                      <am3d:sz n="1000000" d="1000000"/>
                    </am3d:scale>
                    <am3d:rot ax="1901504" ay="2131571" az="1184163"/>
                    <am3d:postTrans dx="0" dy="0" dz="0"/>
                  </am3d:trans>
                  <am3d:raster rName="Office3DRenderer" rVer="16.0.8326">
                    <am3d:blip r:embed="rId6"/>
                  </am3d:raster>
                  <am3d:objViewport viewportSz="5418667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3" name="Трехмерная модель 2" descr="Компьютер-моноблок">
                <a:extLst>
                  <a:ext uri="{FF2B5EF4-FFF2-40B4-BE49-F238E27FC236}">
                    <a16:creationId xmlns:a16="http://schemas.microsoft.com/office/drawing/2014/main" id="{46FC3FC7-9862-446D-97CD-6A9D5AF2559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65452" y="1690688"/>
                <a:ext cx="4542538" cy="4542539"/>
              </a:xfrm>
              <a:prstGeom prst="rect">
                <a:avLst/>
              </a:prstGeom>
            </p:spPr>
          </p:pic>
        </mc:Fallback>
      </mc:AlternateContent>
      <p:pic>
        <p:nvPicPr>
          <p:cNvPr id="38" name="Объект 3" descr="https://ds04.infourok.ru/uploads/ex/09ca/000512d9-65f9bcac/img6.jpg">
            <a:extLst>
              <a:ext uri="{FF2B5EF4-FFF2-40B4-BE49-F238E27FC236}">
                <a16:creationId xmlns:a16="http://schemas.microsoft.com/office/drawing/2014/main" id="{4EBF7FEE-355B-4EA7-A1F0-8E222F74BCE7}"/>
              </a:ext>
            </a:extLst>
          </p:cNvPr>
          <p:cNvPicPr>
            <a:picLocks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6"/>
          <a:stretch/>
        </p:blipFill>
        <p:spPr bwMode="auto">
          <a:xfrm>
            <a:off x="2540493" y="8511405"/>
            <a:ext cx="7111013" cy="4920926"/>
          </a:xfrm>
          <a:prstGeom prst="rect">
            <a:avLst/>
          </a:prstGeom>
          <a:noFill/>
          <a:ln>
            <a:noFill/>
          </a:ln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B6CEE081-7F69-4665-B6B8-8BB50614968D}"/>
              </a:ext>
            </a:extLst>
          </p:cNvPr>
          <p:cNvSpPr txBox="1"/>
          <p:nvPr/>
        </p:nvSpPr>
        <p:spPr>
          <a:xfrm>
            <a:off x="2879300" y="7185842"/>
            <a:ext cx="643339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800" b="1" dirty="0">
                <a:solidFill>
                  <a:schemeClr val="bg1"/>
                </a:solidFill>
                <a:latin typeface="Lobster" panose="00000500000000000000" pitchFamily="2" charset="-52"/>
              </a:rPr>
              <a:t>Как распознать </a:t>
            </a:r>
            <a:r>
              <a:rPr lang="en-US" sz="4800" b="1" dirty="0">
                <a:solidFill>
                  <a:schemeClr val="bg1"/>
                </a:solidFill>
                <a:latin typeface="Lobster" panose="00000500000000000000" pitchFamily="2" charset="-52"/>
              </a:rPr>
              <a:t>QR</a:t>
            </a:r>
            <a:r>
              <a:rPr lang="ru-RU" sz="4800" b="1" dirty="0">
                <a:solidFill>
                  <a:schemeClr val="bg1"/>
                </a:solidFill>
                <a:latin typeface="Lobster" panose="00000500000000000000" pitchFamily="2" charset="-52"/>
              </a:rPr>
              <a:t>- код</a:t>
            </a:r>
            <a:endParaRPr lang="ru-RU" sz="4800" dirty="0">
              <a:solidFill>
                <a:schemeClr val="bg1"/>
              </a:solidFill>
              <a:latin typeface="Lobster" panose="00000500000000000000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261501556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0FF066-199F-4137-B962-3E34DE823E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96C4DF76-D510-404A-B73D-955C16EC68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132" b="15683"/>
          <a:stretch/>
        </p:blipFill>
        <p:spPr>
          <a:xfrm>
            <a:off x="0" y="-88053"/>
            <a:ext cx="12192000" cy="7057813"/>
          </a:xfrm>
        </p:spPr>
      </p:pic>
      <p:pic>
        <p:nvPicPr>
          <p:cNvPr id="6" name="Объект 3" descr="https://ds04.infourok.ru/uploads/ex/09ca/000512d9-65f9bcac/img6.jpg">
            <a:extLst>
              <a:ext uri="{FF2B5EF4-FFF2-40B4-BE49-F238E27FC236}">
                <a16:creationId xmlns:a16="http://schemas.microsoft.com/office/drawing/2014/main" id="{BF0EA63B-0025-4486-867A-CAB1B58AF9CF}"/>
              </a:ext>
            </a:extLst>
          </p:cNvPr>
          <p:cNvPicPr>
            <a:picLocks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6"/>
          <a:stretch/>
        </p:blipFill>
        <p:spPr bwMode="auto">
          <a:xfrm>
            <a:off x="2540493" y="1690688"/>
            <a:ext cx="7111013" cy="4920926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A120660-9ABE-4295-B73A-EFF3F51E52A0}"/>
              </a:ext>
            </a:extLst>
          </p:cNvPr>
          <p:cNvSpPr txBox="1"/>
          <p:nvPr/>
        </p:nvSpPr>
        <p:spPr>
          <a:xfrm>
            <a:off x="2879300" y="365125"/>
            <a:ext cx="643339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800" b="1" dirty="0">
                <a:solidFill>
                  <a:schemeClr val="bg1"/>
                </a:solidFill>
                <a:latin typeface="Lobster" panose="00000500000000000000" pitchFamily="2" charset="-52"/>
              </a:rPr>
              <a:t>Как распознать </a:t>
            </a:r>
            <a:r>
              <a:rPr lang="en-US" sz="4800" b="1" dirty="0">
                <a:solidFill>
                  <a:schemeClr val="bg1"/>
                </a:solidFill>
                <a:latin typeface="Lobster" panose="00000500000000000000" pitchFamily="2" charset="-52"/>
              </a:rPr>
              <a:t>QR</a:t>
            </a:r>
            <a:r>
              <a:rPr lang="ru-RU" sz="4800" b="1" dirty="0">
                <a:solidFill>
                  <a:schemeClr val="bg1"/>
                </a:solidFill>
                <a:latin typeface="Lobster" panose="00000500000000000000" pitchFamily="2" charset="-52"/>
              </a:rPr>
              <a:t>- код</a:t>
            </a:r>
            <a:endParaRPr lang="ru-RU" sz="4800" dirty="0">
              <a:solidFill>
                <a:schemeClr val="bg1"/>
              </a:solidFill>
              <a:latin typeface="Lobster" panose="00000500000000000000" pitchFamily="2" charset="-52"/>
            </a:endParaRPr>
          </a:p>
        </p:txBody>
      </p:sp>
      <p:pic>
        <p:nvPicPr>
          <p:cNvPr id="8" name="Объект 3">
            <a:extLst>
              <a:ext uri="{FF2B5EF4-FFF2-40B4-BE49-F238E27FC236}">
                <a16:creationId xmlns:a16="http://schemas.microsoft.com/office/drawing/2014/main" id="{35B00E46-8822-458E-B2EE-14FE9C6FDA7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216" t="17611" r="73538" b="48860"/>
          <a:stretch/>
        </p:blipFill>
        <p:spPr>
          <a:xfrm>
            <a:off x="7736299" y="-5518013"/>
            <a:ext cx="2090219" cy="209973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FE15379-5D7A-4419-A317-83C5DE50713D}"/>
              </a:ext>
            </a:extLst>
          </p:cNvPr>
          <p:cNvSpPr txBox="1"/>
          <p:nvPr/>
        </p:nvSpPr>
        <p:spPr>
          <a:xfrm>
            <a:off x="512657" y="-6672356"/>
            <a:ext cx="1116668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800" b="1" dirty="0">
                <a:solidFill>
                  <a:schemeClr val="bg1"/>
                </a:solidFill>
                <a:latin typeface="Lobster" panose="00000500000000000000" pitchFamily="2" charset="-52"/>
              </a:rPr>
              <a:t>Образовательные ресурсы сети Интернет</a:t>
            </a:r>
            <a:endParaRPr lang="ru-RU" sz="4800" dirty="0">
              <a:solidFill>
                <a:schemeClr val="bg1"/>
              </a:solidFill>
              <a:latin typeface="Lobster" panose="00000500000000000000" pitchFamily="2" charset="-52"/>
            </a:endParaRPr>
          </a:p>
        </p:txBody>
      </p:sp>
      <p:pic>
        <p:nvPicPr>
          <p:cNvPr id="10" name="Объект 3">
            <a:extLst>
              <a:ext uri="{FF2B5EF4-FFF2-40B4-BE49-F238E27FC236}">
                <a16:creationId xmlns:a16="http://schemas.microsoft.com/office/drawing/2014/main" id="{39730263-B012-4747-8BB4-08793E73AFF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854" t="56017" r="37668" b="8184"/>
          <a:stretch/>
        </p:blipFill>
        <p:spPr>
          <a:xfrm>
            <a:off x="9466880" y="-2544183"/>
            <a:ext cx="2282613" cy="2241973"/>
          </a:xfrm>
          <a:prstGeom prst="rect">
            <a:avLst/>
          </a:prstGeom>
        </p:spPr>
      </p:pic>
      <p:pic>
        <p:nvPicPr>
          <p:cNvPr id="11" name="Объект 3">
            <a:extLst>
              <a:ext uri="{FF2B5EF4-FFF2-40B4-BE49-F238E27FC236}">
                <a16:creationId xmlns:a16="http://schemas.microsoft.com/office/drawing/2014/main" id="{1FC31FBD-4D18-4A35-A608-C38AACF2DFA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1529" t="17836" r="4225" b="48636"/>
          <a:stretch/>
        </p:blipFill>
        <p:spPr>
          <a:xfrm>
            <a:off x="5303912" y="-2401945"/>
            <a:ext cx="2090219" cy="2099735"/>
          </a:xfrm>
          <a:prstGeom prst="rect">
            <a:avLst/>
          </a:prstGeom>
        </p:spPr>
      </p:pic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2" name="Трехмерная модель 11" descr="Компьютер-моноблок">
                <a:extLst>
                  <a:ext uri="{FF2B5EF4-FFF2-40B4-BE49-F238E27FC236}">
                    <a16:creationId xmlns:a16="http://schemas.microsoft.com/office/drawing/2014/main" id="{87A0731E-180E-4952-A1B6-1B90D9625F1D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742451597"/>
                  </p:ext>
                </p:extLst>
              </p:nvPr>
            </p:nvGraphicFramePr>
            <p:xfrm>
              <a:off x="465452" y="-5163917"/>
              <a:ext cx="4542538" cy="4542539"/>
            </p:xfrm>
            <a:graphic>
              <a:graphicData uri="http://schemas.microsoft.com/office/drawing/2017/model3d">
                <am3d:model3d r:embed="rId6">
                  <am3d:spPr>
                    <a:xfrm>
                      <a:off x="0" y="0"/>
                      <a:ext cx="4542538" cy="4542539"/>
                    </a:xfrm>
                    <a:prstGeom prst="rect">
                      <a:avLst/>
                    </a:prstGeom>
                  </am3d:spPr>
                  <am3d:camera>
                    <am3d:pos x="0" y="0" z="7201033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339501" d="1000000"/>
                    <am3d:preTrans dx="-485408" dy="-14998550" dz="5091385"/>
                    <am3d:scale>
                      <am3d:sx n="1000000" d="1000000"/>
                      <am3d:sy n="1000000" d="1000000"/>
                      <am3d:sz n="1000000" d="1000000"/>
                    </am3d:scale>
                    <am3d:rot ax="1901504" ay="2131571" az="1184163"/>
                    <am3d:postTrans dx="0" dy="0" dz="0"/>
                  </am3d:trans>
                  <am3d:raster rName="Office3DRenderer" rVer="16.0.8326">
                    <am3d:blip r:embed="rId7"/>
                  </am3d:raster>
                  <am3d:objViewport viewportSz="5418667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2" name="Трехмерная модель 11" descr="Компьютер-моноблок">
                <a:extLst>
                  <a:ext uri="{FF2B5EF4-FFF2-40B4-BE49-F238E27FC236}">
                    <a16:creationId xmlns:a16="http://schemas.microsoft.com/office/drawing/2014/main" id="{87A0731E-180E-4952-A1B6-1B90D9625F1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65452" y="-5163917"/>
                <a:ext cx="4542538" cy="4542539"/>
              </a:xfrm>
              <a:prstGeom prst="rect">
                <a:avLst/>
              </a:prstGeom>
            </p:spPr>
          </p:pic>
        </mc:Fallback>
      </mc:AlternateContent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253F1B6E-5370-44F3-9972-FC73B7837DAB}"/>
              </a:ext>
            </a:extLst>
          </p:cNvPr>
          <p:cNvSpPr txBox="1">
            <a:spLocks/>
          </p:cNvSpPr>
          <p:nvPr/>
        </p:nvSpPr>
        <p:spPr>
          <a:xfrm>
            <a:off x="1169352" y="7416070"/>
            <a:ext cx="9853294" cy="8515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800" b="1" dirty="0">
                <a:solidFill>
                  <a:schemeClr val="bg1"/>
                </a:solidFill>
                <a:latin typeface="Lobster" panose="00000500000000000000" pitchFamily="2" charset="-52"/>
              </a:rPr>
              <a:t>https://portscaner.ru/qr-code-generator/</a:t>
            </a:r>
            <a:endParaRPr lang="ru-RU" sz="4800" b="1" dirty="0">
              <a:solidFill>
                <a:schemeClr val="bg1"/>
              </a:solidFill>
              <a:latin typeface="Lobster" panose="00000500000000000000" pitchFamily="2" charset="-52"/>
            </a:endParaRPr>
          </a:p>
        </p:txBody>
      </p:sp>
      <p:pic>
        <p:nvPicPr>
          <p:cNvPr id="14" name="Объект 7">
            <a:extLst>
              <a:ext uri="{FF2B5EF4-FFF2-40B4-BE49-F238E27FC236}">
                <a16:creationId xmlns:a16="http://schemas.microsoft.com/office/drawing/2014/main" id="{EEC0D96A-43C2-4220-817A-DA695BC548D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0330" y="8592155"/>
            <a:ext cx="4351338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8088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0FF066-199F-4137-B962-3E34DE823E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96C4DF76-D510-404A-B73D-955C16EC68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132" b="15683"/>
          <a:stretch/>
        </p:blipFill>
        <p:spPr>
          <a:xfrm>
            <a:off x="0" y="-88053"/>
            <a:ext cx="12192000" cy="7057813"/>
          </a:xfrm>
        </p:spPr>
      </p:pic>
      <p:pic>
        <p:nvPicPr>
          <p:cNvPr id="4" name="Объект 3" descr="https://ds04.infourok.ru/uploads/ex/09ca/000512d9-65f9bcac/img6.jpg">
            <a:extLst>
              <a:ext uri="{FF2B5EF4-FFF2-40B4-BE49-F238E27FC236}">
                <a16:creationId xmlns:a16="http://schemas.microsoft.com/office/drawing/2014/main" id="{2E7F2E81-6C53-4F3F-9753-3A5642688756}"/>
              </a:ext>
            </a:extLst>
          </p:cNvPr>
          <p:cNvPicPr>
            <a:picLocks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6"/>
          <a:stretch/>
        </p:blipFill>
        <p:spPr bwMode="auto">
          <a:xfrm>
            <a:off x="2540493" y="-5597387"/>
            <a:ext cx="7111013" cy="4920926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BF1177A-58AB-475B-9147-13940AE253FA}"/>
              </a:ext>
            </a:extLst>
          </p:cNvPr>
          <p:cNvSpPr txBox="1"/>
          <p:nvPr/>
        </p:nvSpPr>
        <p:spPr>
          <a:xfrm>
            <a:off x="2879300" y="-6922950"/>
            <a:ext cx="643339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800" b="1" dirty="0">
                <a:solidFill>
                  <a:schemeClr val="bg1"/>
                </a:solidFill>
                <a:latin typeface="Lobster" panose="00000500000000000000" pitchFamily="2" charset="-52"/>
              </a:rPr>
              <a:t>Как распознать </a:t>
            </a:r>
            <a:r>
              <a:rPr lang="en-US" sz="4800" b="1" dirty="0">
                <a:solidFill>
                  <a:schemeClr val="bg1"/>
                </a:solidFill>
                <a:latin typeface="Lobster" panose="00000500000000000000" pitchFamily="2" charset="-52"/>
              </a:rPr>
              <a:t>QR</a:t>
            </a:r>
            <a:r>
              <a:rPr lang="ru-RU" sz="4800" b="1" dirty="0">
                <a:solidFill>
                  <a:schemeClr val="bg1"/>
                </a:solidFill>
                <a:latin typeface="Lobster" panose="00000500000000000000" pitchFamily="2" charset="-52"/>
              </a:rPr>
              <a:t>- код</a:t>
            </a:r>
            <a:endParaRPr lang="ru-RU" sz="4800" dirty="0">
              <a:solidFill>
                <a:schemeClr val="bg1"/>
              </a:solidFill>
              <a:latin typeface="Lobster" panose="00000500000000000000" pitchFamily="2" charset="-52"/>
            </a:endParaRPr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7FB47C3C-A1C5-4134-898E-22EB9F70EEC9}"/>
              </a:ext>
            </a:extLst>
          </p:cNvPr>
          <p:cNvSpPr txBox="1">
            <a:spLocks/>
          </p:cNvSpPr>
          <p:nvPr/>
        </p:nvSpPr>
        <p:spPr>
          <a:xfrm>
            <a:off x="1169352" y="602126"/>
            <a:ext cx="9853294" cy="8515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800" b="1" dirty="0">
                <a:solidFill>
                  <a:schemeClr val="bg1"/>
                </a:solidFill>
                <a:latin typeface="Lobster" panose="00000500000000000000" pitchFamily="2" charset="-52"/>
              </a:rPr>
              <a:t>https://portscaner.ru/qr-code-generator/</a:t>
            </a:r>
            <a:endParaRPr lang="ru-RU" sz="4800" b="1" dirty="0">
              <a:solidFill>
                <a:schemeClr val="bg1"/>
              </a:solidFill>
              <a:latin typeface="Lobster" panose="00000500000000000000" pitchFamily="2" charset="-52"/>
            </a:endParaRPr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B40D25E2-A0E8-49E8-914F-535B16E7A17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0330" y="1778211"/>
            <a:ext cx="4351338" cy="435133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1859ECD-F779-473B-956E-937D6CA4056C}"/>
              </a:ext>
            </a:extLst>
          </p:cNvPr>
          <p:cNvSpPr txBox="1"/>
          <p:nvPr/>
        </p:nvSpPr>
        <p:spPr>
          <a:xfrm>
            <a:off x="838200" y="7731727"/>
            <a:ext cx="6531187" cy="46166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sz="1800" b="1" dirty="0">
                <a:solidFill>
                  <a:schemeClr val="bg1"/>
                </a:solidFill>
                <a:latin typeface="Lobster" panose="00000500000000000000" pitchFamily="2" charset="-52"/>
              </a:rPr>
              <a:t>Выбираем, что надо  закодировать или вставляем ссылку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ru-RU" sz="1800" b="1" dirty="0">
              <a:solidFill>
                <a:schemeClr val="bg1"/>
              </a:solidFill>
              <a:latin typeface="Lobster" panose="00000500000000000000" pitchFamily="2" charset="-52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ru-RU" b="1" dirty="0">
              <a:solidFill>
                <a:schemeClr val="bg1"/>
              </a:solidFill>
              <a:latin typeface="Lobster" panose="00000500000000000000" pitchFamily="2" charset="-52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ru-RU" sz="1800" b="1" dirty="0">
              <a:solidFill>
                <a:schemeClr val="bg1"/>
              </a:solidFill>
              <a:latin typeface="Lobster" panose="00000500000000000000" pitchFamily="2" charset="-52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ru-RU" b="1" dirty="0">
              <a:solidFill>
                <a:schemeClr val="bg1"/>
              </a:solidFill>
              <a:latin typeface="Lobster" panose="00000500000000000000" pitchFamily="2" charset="-52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ru-RU" b="1" dirty="0">
              <a:solidFill>
                <a:schemeClr val="bg1"/>
              </a:solidFill>
              <a:latin typeface="Lobster" panose="00000500000000000000" pitchFamily="2" charset="-52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bg1"/>
                </a:solidFill>
                <a:latin typeface="Lobster" panose="00000500000000000000" pitchFamily="2" charset="-52"/>
              </a:rPr>
              <a:t>М</a:t>
            </a:r>
            <a:r>
              <a:rPr lang="ru-RU" sz="1800" b="1" dirty="0">
                <a:solidFill>
                  <a:schemeClr val="bg1"/>
                </a:solidFill>
                <a:latin typeface="Lobster" panose="00000500000000000000" pitchFamily="2" charset="-52"/>
              </a:rPr>
              <a:t>еняем цвет</a:t>
            </a:r>
            <a:r>
              <a:rPr lang="en-US" sz="1800" b="1" dirty="0">
                <a:solidFill>
                  <a:schemeClr val="bg1"/>
                </a:solidFill>
                <a:latin typeface="Lobster" panose="00000500000000000000" pitchFamily="2" charset="-52"/>
              </a:rPr>
              <a:t> QR</a:t>
            </a:r>
            <a:r>
              <a:rPr lang="ru-RU" sz="1800" b="1" dirty="0">
                <a:solidFill>
                  <a:schemeClr val="bg1"/>
                </a:solidFill>
                <a:latin typeface="Lobster" panose="00000500000000000000" pitchFamily="2" charset="-52"/>
              </a:rPr>
              <a:t>-кода 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ru-RU" sz="1800" b="1" dirty="0">
              <a:solidFill>
                <a:schemeClr val="bg1"/>
              </a:solidFill>
              <a:latin typeface="Lobster" panose="00000500000000000000" pitchFamily="2" charset="-52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ru-RU" b="1" dirty="0">
              <a:solidFill>
                <a:schemeClr val="bg1"/>
              </a:solidFill>
              <a:latin typeface="Lobster" panose="00000500000000000000" pitchFamily="2" charset="-52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ru-RU" sz="1800" b="1" dirty="0">
              <a:solidFill>
                <a:schemeClr val="bg1"/>
              </a:solidFill>
              <a:latin typeface="Lobster" panose="00000500000000000000" pitchFamily="2" charset="-52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ru-RU" b="1" dirty="0">
              <a:solidFill>
                <a:schemeClr val="bg1"/>
              </a:solidFill>
              <a:latin typeface="Lobster" panose="00000500000000000000" pitchFamily="2" charset="-52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ru-RU" sz="1800" b="1" dirty="0">
              <a:solidFill>
                <a:schemeClr val="bg1"/>
              </a:solidFill>
              <a:latin typeface="Lobster" panose="00000500000000000000" pitchFamily="2" charset="-52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800" b="1" dirty="0">
                <a:solidFill>
                  <a:schemeClr val="bg1"/>
                </a:solidFill>
                <a:latin typeface="Lobster" panose="00000500000000000000" pitchFamily="2" charset="-52"/>
              </a:rPr>
              <a:t>Выбираем дизайн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BF1AB7E-9945-4F6E-B6B9-CB55D3D8143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6159" y="8167103"/>
            <a:ext cx="3990038" cy="153577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148184C-D377-4461-AAC6-3EB4A5769C7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95263" y="10217982"/>
            <a:ext cx="4246133" cy="1674833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527A4390-1BE1-4FEA-8B81-31919C242D9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95263" y="12377049"/>
            <a:ext cx="3129402" cy="167483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41DA2B9-14E5-4E9B-9AD0-6D211A1911CF}"/>
              </a:ext>
            </a:extLst>
          </p:cNvPr>
          <p:cNvSpPr txBox="1"/>
          <p:nvPr/>
        </p:nvSpPr>
        <p:spPr>
          <a:xfrm>
            <a:off x="7729372" y="7971602"/>
            <a:ext cx="3954628" cy="2492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800" b="1" dirty="0">
                <a:solidFill>
                  <a:schemeClr val="bg1"/>
                </a:solidFill>
                <a:latin typeface="Lobster" panose="00000500000000000000" pitchFamily="2" charset="-52"/>
              </a:rPr>
              <a:t>По желанию добавляем логотип</a:t>
            </a:r>
          </a:p>
          <a:p>
            <a:pPr>
              <a:spcBef>
                <a:spcPts val="600"/>
              </a:spcBef>
            </a:pPr>
            <a:endParaRPr lang="ru-RU" sz="1800" b="1" dirty="0">
              <a:solidFill>
                <a:schemeClr val="bg1"/>
              </a:solidFill>
              <a:latin typeface="Lobster" panose="00000500000000000000" pitchFamily="2" charset="-52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ru-RU" b="1" dirty="0">
              <a:solidFill>
                <a:schemeClr val="bg1"/>
              </a:solidFill>
              <a:latin typeface="Lobster" panose="00000500000000000000" pitchFamily="2" charset="-52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ru-RU" sz="1800" b="1" dirty="0">
              <a:solidFill>
                <a:schemeClr val="bg1"/>
              </a:solidFill>
              <a:latin typeface="Lobster" panose="00000500000000000000" pitchFamily="2" charset="-52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ru-RU" sz="1800" b="1" dirty="0">
              <a:solidFill>
                <a:schemeClr val="bg1"/>
              </a:solidFill>
              <a:latin typeface="Lobster" panose="00000500000000000000" pitchFamily="2" charset="-52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800" b="1" dirty="0">
                <a:solidFill>
                  <a:schemeClr val="bg1"/>
                </a:solidFill>
                <a:latin typeface="Lobster" panose="00000500000000000000" pitchFamily="2" charset="-52"/>
              </a:rPr>
              <a:t>Получаем </a:t>
            </a:r>
            <a:r>
              <a:rPr lang="en-US" sz="1800" b="1" dirty="0">
                <a:solidFill>
                  <a:schemeClr val="bg1"/>
                </a:solidFill>
                <a:latin typeface="Lobster" panose="00000500000000000000" pitchFamily="2" charset="-52"/>
              </a:rPr>
              <a:t>QR</a:t>
            </a:r>
            <a:r>
              <a:rPr lang="ru-RU" sz="1800" b="1" dirty="0">
                <a:solidFill>
                  <a:schemeClr val="bg1"/>
                </a:solidFill>
                <a:latin typeface="Lobster" panose="00000500000000000000" pitchFamily="2" charset="-52"/>
              </a:rPr>
              <a:t> – код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800" b="1" dirty="0">
                <a:solidFill>
                  <a:schemeClr val="bg1"/>
                </a:solidFill>
                <a:latin typeface="Lobster" panose="00000500000000000000" pitchFamily="2" charset="-52"/>
              </a:rPr>
              <a:t>Сохраняем 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37721887-A2F8-4BD9-BF0B-47A05934D83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158368" y="10634803"/>
            <a:ext cx="1927799" cy="3038379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EFDA4C6-F2E3-4B7C-96C8-C2FC97DC8D2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914806" y="8390395"/>
            <a:ext cx="3585730" cy="1359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08894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0FF066-199F-4137-B962-3E34DE823E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96C4DF76-D510-404A-B73D-955C16EC68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132" b="15683"/>
          <a:stretch/>
        </p:blipFill>
        <p:spPr>
          <a:xfrm>
            <a:off x="0" y="-88053"/>
            <a:ext cx="12192000" cy="7057813"/>
          </a:xfrm>
        </p:spPr>
      </p:pic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4FEC7F9B-1E16-40C5-9169-C1D155AB552B}"/>
              </a:ext>
            </a:extLst>
          </p:cNvPr>
          <p:cNvSpPr txBox="1">
            <a:spLocks/>
          </p:cNvSpPr>
          <p:nvPr/>
        </p:nvSpPr>
        <p:spPr>
          <a:xfrm>
            <a:off x="1169352" y="-5873153"/>
            <a:ext cx="9853294" cy="8515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800" b="1" dirty="0">
                <a:solidFill>
                  <a:schemeClr val="bg1"/>
                </a:solidFill>
                <a:latin typeface="Lobster" panose="00000500000000000000" pitchFamily="2" charset="-52"/>
              </a:rPr>
              <a:t>https://portscaner.ru/qr-code-generator/</a:t>
            </a:r>
            <a:endParaRPr lang="ru-RU" sz="4800" b="1" dirty="0">
              <a:solidFill>
                <a:schemeClr val="bg1"/>
              </a:solidFill>
              <a:latin typeface="Lobster" panose="00000500000000000000" pitchFamily="2" charset="-52"/>
            </a:endParaRPr>
          </a:p>
        </p:txBody>
      </p:sp>
      <p:pic>
        <p:nvPicPr>
          <p:cNvPr id="6" name="Объект 7">
            <a:extLst>
              <a:ext uri="{FF2B5EF4-FFF2-40B4-BE49-F238E27FC236}">
                <a16:creationId xmlns:a16="http://schemas.microsoft.com/office/drawing/2014/main" id="{06035B31-127B-48CC-9058-57028960CF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0330" y="-4697068"/>
            <a:ext cx="4351338" cy="435133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9413892-B8FC-4BAE-81B8-357ACB060931}"/>
              </a:ext>
            </a:extLst>
          </p:cNvPr>
          <p:cNvSpPr txBox="1"/>
          <p:nvPr/>
        </p:nvSpPr>
        <p:spPr>
          <a:xfrm>
            <a:off x="838200" y="172720"/>
            <a:ext cx="6481967" cy="46166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sz="1800" b="1" dirty="0">
                <a:solidFill>
                  <a:schemeClr val="bg1"/>
                </a:solidFill>
                <a:latin typeface="Lobster" panose="00000500000000000000" pitchFamily="2" charset="-52"/>
              </a:rPr>
              <a:t>Выбираем, что надо  закодировать или вставляем ссылку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ru-RU" sz="1800" b="1" dirty="0">
              <a:solidFill>
                <a:schemeClr val="bg1"/>
              </a:solidFill>
              <a:latin typeface="Lobster" panose="00000500000000000000" pitchFamily="2" charset="-52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ru-RU" b="1" dirty="0">
              <a:solidFill>
                <a:schemeClr val="bg1"/>
              </a:solidFill>
              <a:latin typeface="Lobster" panose="00000500000000000000" pitchFamily="2" charset="-52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ru-RU" sz="1800" b="1" dirty="0">
              <a:solidFill>
                <a:schemeClr val="bg1"/>
              </a:solidFill>
              <a:latin typeface="Lobster" panose="00000500000000000000" pitchFamily="2" charset="-52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ru-RU" b="1" dirty="0">
              <a:solidFill>
                <a:schemeClr val="bg1"/>
              </a:solidFill>
              <a:latin typeface="Lobster" panose="00000500000000000000" pitchFamily="2" charset="-52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ru-RU" b="1" dirty="0">
              <a:solidFill>
                <a:schemeClr val="bg1"/>
              </a:solidFill>
              <a:latin typeface="Lobster" panose="00000500000000000000" pitchFamily="2" charset="-52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bg1"/>
                </a:solidFill>
                <a:latin typeface="Lobster" panose="00000500000000000000" pitchFamily="2" charset="-52"/>
              </a:rPr>
              <a:t>М</a:t>
            </a:r>
            <a:r>
              <a:rPr lang="ru-RU" sz="1800" b="1" dirty="0">
                <a:solidFill>
                  <a:schemeClr val="bg1"/>
                </a:solidFill>
                <a:latin typeface="Lobster" panose="00000500000000000000" pitchFamily="2" charset="-52"/>
              </a:rPr>
              <a:t>еняем цвет</a:t>
            </a:r>
            <a:r>
              <a:rPr lang="en-US" sz="1800" b="1" dirty="0">
                <a:solidFill>
                  <a:schemeClr val="bg1"/>
                </a:solidFill>
                <a:latin typeface="Lobster" panose="00000500000000000000" pitchFamily="2" charset="-52"/>
              </a:rPr>
              <a:t> QR</a:t>
            </a:r>
            <a:r>
              <a:rPr lang="ru-RU" sz="1800" b="1" dirty="0">
                <a:solidFill>
                  <a:schemeClr val="bg1"/>
                </a:solidFill>
                <a:latin typeface="Lobster" panose="00000500000000000000" pitchFamily="2" charset="-52"/>
              </a:rPr>
              <a:t>-кода 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ru-RU" sz="1800" b="1" dirty="0">
              <a:solidFill>
                <a:schemeClr val="bg1"/>
              </a:solidFill>
              <a:latin typeface="Lobster" panose="00000500000000000000" pitchFamily="2" charset="-52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ru-RU" b="1" dirty="0">
              <a:solidFill>
                <a:schemeClr val="bg1"/>
              </a:solidFill>
              <a:latin typeface="Lobster" panose="00000500000000000000" pitchFamily="2" charset="-52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ru-RU" sz="1800" b="1" dirty="0">
              <a:solidFill>
                <a:schemeClr val="bg1"/>
              </a:solidFill>
              <a:latin typeface="Lobster" panose="00000500000000000000" pitchFamily="2" charset="-52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ru-RU" b="1" dirty="0">
              <a:solidFill>
                <a:schemeClr val="bg1"/>
              </a:solidFill>
              <a:latin typeface="Lobster" panose="00000500000000000000" pitchFamily="2" charset="-52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ru-RU" sz="1800" b="1" dirty="0">
              <a:solidFill>
                <a:schemeClr val="bg1"/>
              </a:solidFill>
              <a:latin typeface="Lobster" panose="00000500000000000000" pitchFamily="2" charset="-52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800" b="1" dirty="0">
                <a:solidFill>
                  <a:schemeClr val="bg1"/>
                </a:solidFill>
                <a:latin typeface="Lobster" panose="00000500000000000000" pitchFamily="2" charset="-52"/>
              </a:rPr>
              <a:t>Выбираем дизайн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B96A0A8-79CE-4EB2-82A4-396336CA3E3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6159" y="608096"/>
            <a:ext cx="3990038" cy="153577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ADFF81A-C6F7-42BF-870D-A1A10D62162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5263" y="2658975"/>
            <a:ext cx="4246133" cy="1674833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14DFF43-CC52-4919-8C0E-D95EDFE97D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95263" y="4818042"/>
            <a:ext cx="3129402" cy="167483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2E919013-5126-46A7-A81F-17D7D26B2A96}"/>
              </a:ext>
            </a:extLst>
          </p:cNvPr>
          <p:cNvSpPr txBox="1"/>
          <p:nvPr/>
        </p:nvSpPr>
        <p:spPr>
          <a:xfrm>
            <a:off x="7729372" y="412595"/>
            <a:ext cx="4110415" cy="2492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800" b="1" dirty="0">
                <a:solidFill>
                  <a:schemeClr val="bg1"/>
                </a:solidFill>
                <a:latin typeface="Lobster" panose="00000500000000000000" pitchFamily="2" charset="-52"/>
              </a:rPr>
              <a:t>По желанию добавляем логотип</a:t>
            </a:r>
          </a:p>
          <a:p>
            <a:pPr>
              <a:spcBef>
                <a:spcPts val="600"/>
              </a:spcBef>
            </a:pPr>
            <a:endParaRPr lang="ru-RU" sz="1800" b="1" dirty="0">
              <a:solidFill>
                <a:schemeClr val="bg1"/>
              </a:solidFill>
              <a:latin typeface="Lobster" panose="00000500000000000000" pitchFamily="2" charset="-52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ru-RU" b="1" dirty="0">
              <a:solidFill>
                <a:schemeClr val="bg1"/>
              </a:solidFill>
              <a:latin typeface="Lobster" panose="00000500000000000000" pitchFamily="2" charset="-52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ru-RU" sz="1800" b="1" dirty="0">
              <a:solidFill>
                <a:schemeClr val="bg1"/>
              </a:solidFill>
              <a:latin typeface="Lobster" panose="00000500000000000000" pitchFamily="2" charset="-52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ru-RU" sz="1800" b="1" dirty="0">
              <a:solidFill>
                <a:schemeClr val="bg1"/>
              </a:solidFill>
              <a:latin typeface="Lobster" panose="00000500000000000000" pitchFamily="2" charset="-52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800" b="1" dirty="0">
                <a:solidFill>
                  <a:schemeClr val="bg1"/>
                </a:solidFill>
                <a:latin typeface="Lobster" panose="00000500000000000000" pitchFamily="2" charset="-52"/>
              </a:rPr>
              <a:t>Получаем </a:t>
            </a:r>
            <a:r>
              <a:rPr lang="en-US" sz="1800" b="1" dirty="0">
                <a:solidFill>
                  <a:schemeClr val="bg1"/>
                </a:solidFill>
                <a:latin typeface="Lobster" panose="00000500000000000000" pitchFamily="2" charset="-52"/>
              </a:rPr>
              <a:t>QR</a:t>
            </a:r>
            <a:r>
              <a:rPr lang="ru-RU" sz="1800" b="1" dirty="0">
                <a:solidFill>
                  <a:schemeClr val="bg1"/>
                </a:solidFill>
                <a:latin typeface="Lobster" panose="00000500000000000000" pitchFamily="2" charset="-52"/>
              </a:rPr>
              <a:t> – код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800" b="1" dirty="0">
                <a:solidFill>
                  <a:schemeClr val="bg1"/>
                </a:solidFill>
                <a:latin typeface="Lobster" panose="00000500000000000000" pitchFamily="2" charset="-52"/>
              </a:rPr>
              <a:t>Сохраняем </a:t>
            </a: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2818073F-406B-41B4-B9CA-6E42FD67C32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58368" y="3075796"/>
            <a:ext cx="1927799" cy="3038379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E2890C0C-FBF4-4186-8D8A-76797E984DC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914806" y="831388"/>
            <a:ext cx="3585730" cy="1359948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780F2B25-5D2D-4115-AD4A-CDE5C934194D}"/>
              </a:ext>
            </a:extLst>
          </p:cNvPr>
          <p:cNvSpPr txBox="1"/>
          <p:nvPr/>
        </p:nvSpPr>
        <p:spPr>
          <a:xfrm>
            <a:off x="2445174" y="7623974"/>
            <a:ext cx="528419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chemeClr val="bg1"/>
                </a:solidFill>
                <a:latin typeface="Lobster" panose="00000500000000000000" pitchFamily="2" charset="-52"/>
              </a:rPr>
              <a:t>Применение </a:t>
            </a:r>
            <a:r>
              <a:rPr lang="en-US" sz="4400" b="1" dirty="0">
                <a:solidFill>
                  <a:schemeClr val="bg1"/>
                </a:solidFill>
                <a:latin typeface="Lobster" panose="00000500000000000000" pitchFamily="2" charset="-52"/>
              </a:rPr>
              <a:t>QR-</a:t>
            </a:r>
            <a:r>
              <a:rPr lang="ru-RU" sz="4400" b="1" dirty="0">
                <a:solidFill>
                  <a:schemeClr val="bg1"/>
                </a:solidFill>
                <a:latin typeface="Lobster" panose="00000500000000000000" pitchFamily="2" charset="-52"/>
              </a:rPr>
              <a:t>кода</a:t>
            </a:r>
            <a:endParaRPr lang="ru-RU" sz="4400" dirty="0">
              <a:solidFill>
                <a:schemeClr val="bg1"/>
              </a:solidFill>
              <a:latin typeface="Lobster" panose="00000500000000000000" pitchFamily="2" charset="-52"/>
            </a:endParaRPr>
          </a:p>
        </p:txBody>
      </p:sp>
      <p:pic>
        <p:nvPicPr>
          <p:cNvPr id="18" name="Объект 3">
            <a:extLst>
              <a:ext uri="{FF2B5EF4-FFF2-40B4-BE49-F238E27FC236}">
                <a16:creationId xmlns:a16="http://schemas.microsoft.com/office/drawing/2014/main" id="{4326B20D-D1B9-472B-B0A6-28F0638D916A}"/>
              </a:ext>
            </a:extLst>
          </p:cNvPr>
          <p:cNvPicPr>
            <a:picLocks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74147" y="8774315"/>
            <a:ext cx="3423720" cy="52694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3062368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0FF066-199F-4137-B962-3E34DE823E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96C4DF76-D510-404A-B73D-955C16EC68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132" b="15683"/>
          <a:stretch/>
        </p:blipFill>
        <p:spPr>
          <a:xfrm>
            <a:off x="0" y="-88053"/>
            <a:ext cx="12192000" cy="7057813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30680B7-7BF5-495F-8FDA-4A74013497BC}"/>
              </a:ext>
            </a:extLst>
          </p:cNvPr>
          <p:cNvSpPr txBox="1"/>
          <p:nvPr/>
        </p:nvSpPr>
        <p:spPr>
          <a:xfrm>
            <a:off x="838200" y="-6573491"/>
            <a:ext cx="6481967" cy="46166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sz="1800" b="1" dirty="0">
                <a:solidFill>
                  <a:schemeClr val="bg1"/>
                </a:solidFill>
                <a:latin typeface="Lobster" panose="00000500000000000000" pitchFamily="2" charset="-52"/>
              </a:rPr>
              <a:t>Выбираем, что надо  закодировать или вставляем ссылку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ru-RU" sz="1800" b="1" dirty="0">
              <a:solidFill>
                <a:schemeClr val="bg1"/>
              </a:solidFill>
              <a:latin typeface="Lobster" panose="00000500000000000000" pitchFamily="2" charset="-52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ru-RU" b="1" dirty="0">
              <a:solidFill>
                <a:schemeClr val="bg1"/>
              </a:solidFill>
              <a:latin typeface="Lobster" panose="00000500000000000000" pitchFamily="2" charset="-52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ru-RU" sz="1800" b="1" dirty="0">
              <a:solidFill>
                <a:schemeClr val="bg1"/>
              </a:solidFill>
              <a:latin typeface="Lobster" panose="00000500000000000000" pitchFamily="2" charset="-52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ru-RU" b="1" dirty="0">
              <a:solidFill>
                <a:schemeClr val="bg1"/>
              </a:solidFill>
              <a:latin typeface="Lobster" panose="00000500000000000000" pitchFamily="2" charset="-52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ru-RU" b="1" dirty="0">
              <a:solidFill>
                <a:schemeClr val="bg1"/>
              </a:solidFill>
              <a:latin typeface="Lobster" panose="00000500000000000000" pitchFamily="2" charset="-52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bg1"/>
                </a:solidFill>
                <a:latin typeface="Lobster" panose="00000500000000000000" pitchFamily="2" charset="-52"/>
              </a:rPr>
              <a:t>М</a:t>
            </a:r>
            <a:r>
              <a:rPr lang="ru-RU" sz="1800" b="1" dirty="0">
                <a:solidFill>
                  <a:schemeClr val="bg1"/>
                </a:solidFill>
                <a:latin typeface="Lobster" panose="00000500000000000000" pitchFamily="2" charset="-52"/>
              </a:rPr>
              <a:t>еняем цвет</a:t>
            </a:r>
            <a:r>
              <a:rPr lang="en-US" sz="1800" b="1" dirty="0">
                <a:solidFill>
                  <a:schemeClr val="bg1"/>
                </a:solidFill>
                <a:latin typeface="Lobster" panose="00000500000000000000" pitchFamily="2" charset="-52"/>
              </a:rPr>
              <a:t> QR</a:t>
            </a:r>
            <a:r>
              <a:rPr lang="ru-RU" sz="1800" b="1" dirty="0">
                <a:solidFill>
                  <a:schemeClr val="bg1"/>
                </a:solidFill>
                <a:latin typeface="Lobster" panose="00000500000000000000" pitchFamily="2" charset="-52"/>
              </a:rPr>
              <a:t>-кода 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ru-RU" sz="1800" b="1" dirty="0">
              <a:solidFill>
                <a:schemeClr val="bg1"/>
              </a:solidFill>
              <a:latin typeface="Lobster" panose="00000500000000000000" pitchFamily="2" charset="-52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ru-RU" b="1" dirty="0">
              <a:solidFill>
                <a:schemeClr val="bg1"/>
              </a:solidFill>
              <a:latin typeface="Lobster" panose="00000500000000000000" pitchFamily="2" charset="-52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ru-RU" sz="1800" b="1" dirty="0">
              <a:solidFill>
                <a:schemeClr val="bg1"/>
              </a:solidFill>
              <a:latin typeface="Lobster" panose="00000500000000000000" pitchFamily="2" charset="-52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ru-RU" b="1" dirty="0">
              <a:solidFill>
                <a:schemeClr val="bg1"/>
              </a:solidFill>
              <a:latin typeface="Lobster" panose="00000500000000000000" pitchFamily="2" charset="-52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ru-RU" sz="1800" b="1" dirty="0">
              <a:solidFill>
                <a:schemeClr val="bg1"/>
              </a:solidFill>
              <a:latin typeface="Lobster" panose="00000500000000000000" pitchFamily="2" charset="-52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800" b="1" dirty="0">
                <a:solidFill>
                  <a:schemeClr val="bg1"/>
                </a:solidFill>
                <a:latin typeface="Lobster" panose="00000500000000000000" pitchFamily="2" charset="-52"/>
              </a:rPr>
              <a:t>Выбираем дизайн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7B4E6A23-11B6-44AC-89A4-CEFF112170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6159" y="-6138115"/>
            <a:ext cx="3990038" cy="153577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1B11C0BF-A4A1-4915-B4DE-4B80D4B498E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5263" y="-4087236"/>
            <a:ext cx="4246133" cy="1674833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36CCBF9F-9342-48BF-8B05-C8168E6DB08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5263" y="-1928169"/>
            <a:ext cx="3129402" cy="167483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E1BE55C-CB17-45BD-89C8-9661FCBCC521}"/>
              </a:ext>
            </a:extLst>
          </p:cNvPr>
          <p:cNvSpPr txBox="1"/>
          <p:nvPr/>
        </p:nvSpPr>
        <p:spPr>
          <a:xfrm>
            <a:off x="7729372" y="-6333616"/>
            <a:ext cx="4110415" cy="2492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800" b="1" dirty="0">
                <a:solidFill>
                  <a:schemeClr val="bg1"/>
                </a:solidFill>
                <a:latin typeface="Lobster" panose="00000500000000000000" pitchFamily="2" charset="-52"/>
              </a:rPr>
              <a:t>По желанию добавляем логотип</a:t>
            </a:r>
          </a:p>
          <a:p>
            <a:pPr>
              <a:spcBef>
                <a:spcPts val="600"/>
              </a:spcBef>
            </a:pPr>
            <a:endParaRPr lang="ru-RU" sz="1800" b="1" dirty="0">
              <a:solidFill>
                <a:schemeClr val="bg1"/>
              </a:solidFill>
              <a:latin typeface="Lobster" panose="00000500000000000000" pitchFamily="2" charset="-52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ru-RU" b="1" dirty="0">
              <a:solidFill>
                <a:schemeClr val="bg1"/>
              </a:solidFill>
              <a:latin typeface="Lobster" panose="00000500000000000000" pitchFamily="2" charset="-52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ru-RU" sz="1800" b="1" dirty="0">
              <a:solidFill>
                <a:schemeClr val="bg1"/>
              </a:solidFill>
              <a:latin typeface="Lobster" panose="00000500000000000000" pitchFamily="2" charset="-52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ru-RU" sz="1800" b="1" dirty="0">
              <a:solidFill>
                <a:schemeClr val="bg1"/>
              </a:solidFill>
              <a:latin typeface="Lobster" panose="00000500000000000000" pitchFamily="2" charset="-52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800" b="1" dirty="0">
                <a:solidFill>
                  <a:schemeClr val="bg1"/>
                </a:solidFill>
                <a:latin typeface="Lobster" panose="00000500000000000000" pitchFamily="2" charset="-52"/>
              </a:rPr>
              <a:t>Получаем </a:t>
            </a:r>
            <a:r>
              <a:rPr lang="en-US" sz="1800" b="1" dirty="0">
                <a:solidFill>
                  <a:schemeClr val="bg1"/>
                </a:solidFill>
                <a:latin typeface="Lobster" panose="00000500000000000000" pitchFamily="2" charset="-52"/>
              </a:rPr>
              <a:t>QR</a:t>
            </a:r>
            <a:r>
              <a:rPr lang="ru-RU" sz="1800" b="1" dirty="0">
                <a:solidFill>
                  <a:schemeClr val="bg1"/>
                </a:solidFill>
                <a:latin typeface="Lobster" panose="00000500000000000000" pitchFamily="2" charset="-52"/>
              </a:rPr>
              <a:t> – код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800" b="1" dirty="0">
                <a:solidFill>
                  <a:schemeClr val="bg1"/>
                </a:solidFill>
                <a:latin typeface="Lobster" panose="00000500000000000000" pitchFamily="2" charset="-52"/>
              </a:rPr>
              <a:t>Сохраняем 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B5855945-DEC7-4439-8B85-D4D29408108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58368" y="-3670415"/>
            <a:ext cx="1927799" cy="3038379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6C169D0B-0B9F-4EBC-A101-167C020770C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14806" y="-5914823"/>
            <a:ext cx="3585730" cy="1359948"/>
          </a:xfrm>
          <a:prstGeom prst="rect">
            <a:avLst/>
          </a:prstGeom>
        </p:spPr>
      </p:pic>
      <p:pic>
        <p:nvPicPr>
          <p:cNvPr id="16" name="Объект 3">
            <a:extLst>
              <a:ext uri="{FF2B5EF4-FFF2-40B4-BE49-F238E27FC236}">
                <a16:creationId xmlns:a16="http://schemas.microsoft.com/office/drawing/2014/main" id="{4DC9FE6A-1683-4FEE-82FE-2FCB93C44513}"/>
              </a:ext>
            </a:extLst>
          </p:cNvPr>
          <p:cNvPicPr>
            <a:picLocks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74147" y="1350774"/>
            <a:ext cx="3423720" cy="52694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04423026-C9B9-4448-909B-D2A05F76884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7838" y="1690688"/>
            <a:ext cx="5834604" cy="4375953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EE6E5DBB-8618-4145-87EE-77AE9B473183}"/>
              </a:ext>
            </a:extLst>
          </p:cNvPr>
          <p:cNvSpPr txBox="1"/>
          <p:nvPr/>
        </p:nvSpPr>
        <p:spPr>
          <a:xfrm>
            <a:off x="2445174" y="403632"/>
            <a:ext cx="528419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chemeClr val="bg1"/>
                </a:solidFill>
                <a:latin typeface="Lobster" panose="00000500000000000000" pitchFamily="2" charset="-52"/>
              </a:rPr>
              <a:t>Применение </a:t>
            </a:r>
            <a:r>
              <a:rPr lang="en-US" sz="4400" b="1" dirty="0">
                <a:solidFill>
                  <a:schemeClr val="bg1"/>
                </a:solidFill>
                <a:latin typeface="Lobster" panose="00000500000000000000" pitchFamily="2" charset="-52"/>
              </a:rPr>
              <a:t>QR-</a:t>
            </a:r>
            <a:r>
              <a:rPr lang="ru-RU" sz="4400" b="1" dirty="0">
                <a:solidFill>
                  <a:schemeClr val="bg1"/>
                </a:solidFill>
                <a:latin typeface="Lobster" panose="00000500000000000000" pitchFamily="2" charset="-52"/>
              </a:rPr>
              <a:t>кода</a:t>
            </a:r>
            <a:endParaRPr lang="ru-RU" sz="4400" dirty="0">
              <a:solidFill>
                <a:schemeClr val="bg1"/>
              </a:solidFill>
              <a:latin typeface="Lobster" panose="00000500000000000000" pitchFamily="2" charset="-52"/>
            </a:endParaRPr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20" name="Трехмерная модель 19" descr="Изогнутая стрелка">
                <a:extLst>
                  <a:ext uri="{FF2B5EF4-FFF2-40B4-BE49-F238E27FC236}">
                    <a16:creationId xmlns:a16="http://schemas.microsoft.com/office/drawing/2014/main" id="{E645203D-DE50-481A-BE02-A456E91CF708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796530465"/>
                  </p:ext>
                </p:extLst>
              </p:nvPr>
            </p:nvGraphicFramePr>
            <p:xfrm rot="18508631">
              <a:off x="-30758" y="3248349"/>
              <a:ext cx="5172996" cy="3822151"/>
            </p:xfrm>
            <a:graphic>
              <a:graphicData uri="http://schemas.microsoft.com/office/drawing/2017/model3d">
                <am3d:model3d r:embed="rId11">
                  <am3d:spPr>
                    <a:xfrm rot="18508631">
                      <a:off x="0" y="0"/>
                      <a:ext cx="5172996" cy="3822151"/>
                    </a:xfrm>
                    <a:prstGeom prst="rect">
                      <a:avLst/>
                    </a:prstGeom>
                  </am3d:spPr>
                  <am3d:camera>
                    <am3d:pos x="0" y="0" z="62785479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2549559" d="1000000"/>
                    <am3d:preTrans dx="0" dy="-11195411" dz="26001"/>
                    <am3d:scale>
                      <am3d:sx n="1000000" d="1000000"/>
                      <am3d:sy n="1000000" d="1000000"/>
                      <am3d:sz n="1000000" d="1000000"/>
                    </am3d:scale>
                    <am3d:rot ax="739139" ay="-1432629" az="-303088"/>
                    <am3d:postTrans dx="0" dy="0" dz="0"/>
                  </am3d:trans>
                  <am3d:raster rName="Office3DRenderer" rVer="16.0.8326">
                    <am3d:blip r:embed="rId12"/>
                  </am3d:raster>
                  <am3d:objViewport viewportSz="6625734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0" name="Трехмерная модель 19" descr="Изогнутая стрелка">
                <a:extLst>
                  <a:ext uri="{FF2B5EF4-FFF2-40B4-BE49-F238E27FC236}">
                    <a16:creationId xmlns:a16="http://schemas.microsoft.com/office/drawing/2014/main" id="{E645203D-DE50-481A-BE02-A456E91CF70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2"/>
              <a:stretch>
                <a:fillRect/>
              </a:stretch>
            </p:blipFill>
            <p:spPr>
              <a:xfrm rot="18508631">
                <a:off x="-30758" y="3248349"/>
                <a:ext cx="5172996" cy="3822151"/>
              </a:xfrm>
              <a:prstGeom prst="rect">
                <a:avLst/>
              </a:prstGeom>
            </p:spPr>
          </p:pic>
        </mc:Fallback>
      </mc:AlternateContent>
      <p:pic>
        <p:nvPicPr>
          <p:cNvPr id="22" name="Объект 3">
            <a:extLst>
              <a:ext uri="{FF2B5EF4-FFF2-40B4-BE49-F238E27FC236}">
                <a16:creationId xmlns:a16="http://schemas.microsoft.com/office/drawing/2014/main" id="{562E7037-4772-471C-B49D-7ADDF8A7DD5B}"/>
              </a:ext>
            </a:extLst>
          </p:cNvPr>
          <p:cNvPicPr>
            <a:picLocks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" b="231"/>
          <a:stretch/>
        </p:blipFill>
        <p:spPr bwMode="auto">
          <a:xfrm>
            <a:off x="492458" y="8534390"/>
            <a:ext cx="3694660" cy="203480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3" name="Объект 2">
            <a:extLst>
              <a:ext uri="{FF2B5EF4-FFF2-40B4-BE49-F238E27FC236}">
                <a16:creationId xmlns:a16="http://schemas.microsoft.com/office/drawing/2014/main" id="{E6556792-E061-4822-9E5A-9AD574CBEAF8}"/>
              </a:ext>
            </a:extLst>
          </p:cNvPr>
          <p:cNvSpPr txBox="1">
            <a:spLocks/>
          </p:cNvSpPr>
          <p:nvPr/>
        </p:nvSpPr>
        <p:spPr>
          <a:xfrm>
            <a:off x="6372411" y="8720333"/>
            <a:ext cx="4573203" cy="171129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3" charset="2"/>
              <a:buNone/>
            </a:pPr>
            <a:r>
              <a:rPr lang="ru-RU" sz="3200" b="1" dirty="0">
                <a:solidFill>
                  <a:schemeClr val="bg1"/>
                </a:solidFill>
                <a:latin typeface="Lobster" panose="00000500000000000000" pitchFamily="2" charset="-52"/>
              </a:rPr>
              <a:t>Разместить важную и полезную информацию для родителей</a:t>
            </a:r>
          </a:p>
        </p:txBody>
      </p:sp>
      <p:sp>
        <p:nvSpPr>
          <p:cNvPr id="25" name="Объект 2">
            <a:extLst>
              <a:ext uri="{FF2B5EF4-FFF2-40B4-BE49-F238E27FC236}">
                <a16:creationId xmlns:a16="http://schemas.microsoft.com/office/drawing/2014/main" id="{69EED40B-8005-4803-8061-4BA826F75F3C}"/>
              </a:ext>
            </a:extLst>
          </p:cNvPr>
          <p:cNvSpPr txBox="1">
            <a:spLocks/>
          </p:cNvSpPr>
          <p:nvPr/>
        </p:nvSpPr>
        <p:spPr>
          <a:xfrm>
            <a:off x="6524811" y="11762868"/>
            <a:ext cx="4573203" cy="5916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3" charset="2"/>
              <a:buNone/>
            </a:pPr>
            <a:r>
              <a:rPr lang="ru-RU" sz="3200" b="1" dirty="0">
                <a:solidFill>
                  <a:schemeClr val="bg1"/>
                </a:solidFill>
                <a:latin typeface="Lobster" panose="00000500000000000000" pitchFamily="2" charset="-52"/>
              </a:rPr>
              <a:t>Добавить биографии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5EC114E-6F59-4A9A-BFE2-0B643F0A313B}"/>
              </a:ext>
            </a:extLst>
          </p:cNvPr>
          <p:cNvSpPr txBox="1"/>
          <p:nvPr/>
        </p:nvSpPr>
        <p:spPr>
          <a:xfrm>
            <a:off x="756173" y="7732430"/>
            <a:ext cx="10679653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chemeClr val="bg1"/>
                </a:solidFill>
                <a:latin typeface="Lobster" panose="00000500000000000000" pitchFamily="2" charset="-52"/>
              </a:rPr>
              <a:t>Оптимизировать информационные стенды</a:t>
            </a:r>
            <a:endParaRPr lang="ru-RU" sz="4400" dirty="0">
              <a:solidFill>
                <a:schemeClr val="bg1"/>
              </a:solidFill>
              <a:latin typeface="Lobster" panose="00000500000000000000" pitchFamily="2" charset="-52"/>
            </a:endParaRPr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27" name="Трехмерная модель 26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AF2C98EC-9788-450B-AE60-AC2F9043B121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4202723611"/>
                  </p:ext>
                </p:extLst>
              </p:nvPr>
            </p:nvGraphicFramePr>
            <p:xfrm>
              <a:off x="4603102" y="8776863"/>
              <a:ext cx="1549985" cy="1849121"/>
            </p:xfrm>
            <a:graphic>
              <a:graphicData uri="http://schemas.microsoft.com/office/drawing/2017/model3d">
                <am3d:model3d r:embed="rId14">
                  <am3d:spPr>
                    <a:xfrm>
                      <a:off x="0" y="0"/>
                      <a:ext cx="1549985" cy="1849121"/>
                    </a:xfrm>
                    <a:prstGeom prst="rect">
                      <a:avLst/>
                    </a:prstGeom>
                  </am3d:spPr>
                  <am3d:camera>
                    <am3d:pos x="5820106" y="136854" z="49265132"/>
                    <am3d:up dx="0" dy="36000000" dz="0"/>
                    <am3d:lookAt x="5820106" y="136854" z="0"/>
                    <am3d:perspective fov="2166075"/>
                  </am3d:camera>
                  <am3d:trans>
                    <am3d:meterPerModelUnit n="2106943" d="1000000"/>
                    <am3d:preTrans dx="-9257993" dy="-10212137" dz="-1481"/>
                    <am3d:scale>
                      <am3d:sx n="1000000" d="1000000"/>
                      <am3d:sy n="1000000" d="1000000"/>
                      <am3d:sz n="1000000" d="1000000"/>
                    </am3d:scale>
                    <am3d:rot ax="-36580" ay="399622" az="-4243"/>
                    <am3d:postTrans dx="9257993" dy="351642" dz="0"/>
                  </am3d:trans>
                  <am3d:raster rName="Office3DRenderer" rVer="16.0.8326">
                    <am3d:blip r:embed="rId15"/>
                  </am3d:raster>
                  <am3d:winViewport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7" name="Трехмерная модель 26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AF2C98EC-9788-450B-AE60-AC2F9043B12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4603102" y="8776863"/>
                <a:ext cx="1549985" cy="184912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31" name="Трехмерная модель 30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66941311-8E52-45F3-B8A5-DBC937F944C4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3835959336"/>
                  </p:ext>
                </p:extLst>
              </p:nvPr>
            </p:nvGraphicFramePr>
            <p:xfrm>
              <a:off x="4711960" y="11481399"/>
              <a:ext cx="1549985" cy="1849121"/>
            </p:xfrm>
            <a:graphic>
              <a:graphicData uri="http://schemas.microsoft.com/office/drawing/2017/model3d">
                <am3d:model3d r:embed="rId14">
                  <am3d:spPr>
                    <a:xfrm>
                      <a:off x="0" y="0"/>
                      <a:ext cx="1549985" cy="1849121"/>
                    </a:xfrm>
                    <a:prstGeom prst="rect">
                      <a:avLst/>
                    </a:prstGeom>
                  </am3d:spPr>
                  <am3d:camera>
                    <am3d:pos x="5820106" y="136854" z="49265132"/>
                    <am3d:up dx="0" dy="36000000" dz="0"/>
                    <am3d:lookAt x="5820106" y="136854" z="0"/>
                    <am3d:perspective fov="2166075"/>
                  </am3d:camera>
                  <am3d:trans>
                    <am3d:meterPerModelUnit n="2106943" d="1000000"/>
                    <am3d:preTrans dx="-9257993" dy="-10212137" dz="-1481"/>
                    <am3d:scale>
                      <am3d:sx n="1000000" d="1000000"/>
                      <am3d:sy n="1000000" d="1000000"/>
                      <am3d:sz n="1000000" d="1000000"/>
                    </am3d:scale>
                    <am3d:rot ax="-36580" ay="399622" az="-4243"/>
                    <am3d:postTrans dx="9257993" dy="351642" dz="0"/>
                  </am3d:trans>
                  <am3d:raster rName="Office3DRenderer" rVer="16.0.8326">
                    <am3d:blip r:embed="rId15"/>
                  </am3d:raster>
                  <am3d:winViewport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31" name="Трехмерная модель 30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66941311-8E52-45F3-B8A5-DBC937F944C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4711960" y="11481399"/>
                <a:ext cx="1549985" cy="1849121"/>
              </a:xfrm>
              <a:prstGeom prst="rect">
                <a:avLst/>
              </a:prstGeom>
            </p:spPr>
          </p:pic>
        </mc:Fallback>
      </mc:AlternateContent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715D6580-E409-4E63-860F-683FB2740781}"/>
              </a:ext>
            </a:extLst>
          </p:cNvPr>
          <p:cNvPicPr/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20"/>
          <a:stretch/>
        </p:blipFill>
        <p:spPr bwMode="auto">
          <a:xfrm>
            <a:off x="232427" y="11119760"/>
            <a:ext cx="4370675" cy="249651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475688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8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0FF066-199F-4137-B962-3E34DE823E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96C4DF76-D510-404A-B73D-955C16EC68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132" b="15683"/>
          <a:stretch/>
        </p:blipFill>
        <p:spPr>
          <a:xfrm>
            <a:off x="0" y="-88053"/>
            <a:ext cx="12192000" cy="7057813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E325DBA-F93A-4217-94B7-48D7E1A0C0D3}"/>
              </a:ext>
            </a:extLst>
          </p:cNvPr>
          <p:cNvSpPr txBox="1"/>
          <p:nvPr/>
        </p:nvSpPr>
        <p:spPr>
          <a:xfrm>
            <a:off x="2445174" y="-6708333"/>
            <a:ext cx="528419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chemeClr val="bg1"/>
                </a:solidFill>
                <a:latin typeface="Lobster" panose="00000500000000000000" pitchFamily="2" charset="-52"/>
              </a:rPr>
              <a:t>Применение </a:t>
            </a:r>
            <a:r>
              <a:rPr lang="en-US" sz="4400" b="1" dirty="0">
                <a:solidFill>
                  <a:schemeClr val="bg1"/>
                </a:solidFill>
                <a:latin typeface="Lobster" panose="00000500000000000000" pitchFamily="2" charset="-52"/>
              </a:rPr>
              <a:t>QR-</a:t>
            </a:r>
            <a:r>
              <a:rPr lang="ru-RU" sz="4400" b="1" dirty="0">
                <a:solidFill>
                  <a:schemeClr val="bg1"/>
                </a:solidFill>
                <a:latin typeface="Lobster" panose="00000500000000000000" pitchFamily="2" charset="-52"/>
              </a:rPr>
              <a:t>кода</a:t>
            </a:r>
            <a:endParaRPr lang="ru-RU" sz="4400" dirty="0">
              <a:solidFill>
                <a:schemeClr val="bg1"/>
              </a:solidFill>
              <a:latin typeface="Lobster" panose="00000500000000000000" pitchFamily="2" charset="-52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12919ED-565C-4EDB-ACF1-2909EF1A8FE2}"/>
              </a:ext>
            </a:extLst>
          </p:cNvPr>
          <p:cNvSpPr txBox="1"/>
          <p:nvPr/>
        </p:nvSpPr>
        <p:spPr>
          <a:xfrm>
            <a:off x="756173" y="107739"/>
            <a:ext cx="10679653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chemeClr val="bg1"/>
                </a:solidFill>
                <a:latin typeface="Lobster" panose="00000500000000000000" pitchFamily="2" charset="-52"/>
              </a:rPr>
              <a:t>Оптимизировать информационные стенды</a:t>
            </a:r>
            <a:endParaRPr lang="ru-RU" sz="4400" dirty="0">
              <a:solidFill>
                <a:schemeClr val="bg1"/>
              </a:solidFill>
              <a:latin typeface="Lobster" panose="00000500000000000000" pitchFamily="2" charset="-52"/>
            </a:endParaRPr>
          </a:p>
        </p:txBody>
      </p:sp>
      <p:pic>
        <p:nvPicPr>
          <p:cNvPr id="8" name="Объект 3">
            <a:extLst>
              <a:ext uri="{FF2B5EF4-FFF2-40B4-BE49-F238E27FC236}">
                <a16:creationId xmlns:a16="http://schemas.microsoft.com/office/drawing/2014/main" id="{FA4170FE-5F31-4A72-9AFC-398F2FEDF76B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" b="231"/>
          <a:stretch/>
        </p:blipFill>
        <p:spPr bwMode="auto">
          <a:xfrm>
            <a:off x="492458" y="1219200"/>
            <a:ext cx="3694660" cy="203480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Объект 2">
            <a:extLst>
              <a:ext uri="{FF2B5EF4-FFF2-40B4-BE49-F238E27FC236}">
                <a16:creationId xmlns:a16="http://schemas.microsoft.com/office/drawing/2014/main" id="{7F51C83E-305A-49DD-B713-57F3D81A957B}"/>
              </a:ext>
            </a:extLst>
          </p:cNvPr>
          <p:cNvSpPr txBox="1">
            <a:spLocks/>
          </p:cNvSpPr>
          <p:nvPr/>
        </p:nvSpPr>
        <p:spPr>
          <a:xfrm>
            <a:off x="6372411" y="1405143"/>
            <a:ext cx="4573203" cy="171129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3" charset="2"/>
              <a:buNone/>
            </a:pPr>
            <a:r>
              <a:rPr lang="ru-RU" sz="3200" b="1" dirty="0">
                <a:solidFill>
                  <a:schemeClr val="bg1"/>
                </a:solidFill>
                <a:latin typeface="Lobster" panose="00000500000000000000" pitchFamily="2" charset="-52"/>
              </a:rPr>
              <a:t>Разместить важную и полезную информацию для родителей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26D9EF5-C26A-4334-9ABA-35D3E83C784E}"/>
              </a:ext>
            </a:extLst>
          </p:cNvPr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20"/>
          <a:stretch/>
        </p:blipFill>
        <p:spPr bwMode="auto">
          <a:xfrm>
            <a:off x="232427" y="3689446"/>
            <a:ext cx="4370675" cy="249651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1" name="Объект 2">
            <a:extLst>
              <a:ext uri="{FF2B5EF4-FFF2-40B4-BE49-F238E27FC236}">
                <a16:creationId xmlns:a16="http://schemas.microsoft.com/office/drawing/2014/main" id="{033A834F-8D9D-47EF-BB1C-E22750725CBD}"/>
              </a:ext>
            </a:extLst>
          </p:cNvPr>
          <p:cNvSpPr txBox="1">
            <a:spLocks/>
          </p:cNvSpPr>
          <p:nvPr/>
        </p:nvSpPr>
        <p:spPr>
          <a:xfrm>
            <a:off x="6524811" y="4447678"/>
            <a:ext cx="4573203" cy="5916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3" charset="2"/>
              <a:buNone/>
            </a:pPr>
            <a:r>
              <a:rPr lang="ru-RU" sz="3200" b="1" dirty="0">
                <a:solidFill>
                  <a:schemeClr val="bg1"/>
                </a:solidFill>
                <a:latin typeface="Lobster" panose="00000500000000000000" pitchFamily="2" charset="-52"/>
              </a:rPr>
              <a:t>Добавить биографии </a:t>
            </a:r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3" name="Трехмерная модель 12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A57FC017-6977-40E8-94FA-1ADEAB3804F9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1756205960"/>
                  </p:ext>
                </p:extLst>
              </p:nvPr>
            </p:nvGraphicFramePr>
            <p:xfrm>
              <a:off x="4603102" y="1152172"/>
              <a:ext cx="1549985" cy="1849121"/>
            </p:xfrm>
            <a:graphic>
              <a:graphicData uri="http://schemas.microsoft.com/office/drawing/2017/model3d">
                <am3d:model3d r:embed="rId6">
                  <am3d:spPr>
                    <a:xfrm>
                      <a:off x="0" y="0"/>
                      <a:ext cx="1549985" cy="1849121"/>
                    </a:xfrm>
                    <a:prstGeom prst="rect">
                      <a:avLst/>
                    </a:prstGeom>
                  </am3d:spPr>
                  <am3d:camera>
                    <am3d:pos x="5820106" y="136854" z="49265132"/>
                    <am3d:up dx="0" dy="36000000" dz="0"/>
                    <am3d:lookAt x="5820106" y="136854" z="0"/>
                    <am3d:perspective fov="2166075"/>
                  </am3d:camera>
                  <am3d:trans>
                    <am3d:meterPerModelUnit n="2106943" d="1000000"/>
                    <am3d:preTrans dx="-9257993" dy="-10212137" dz="-1481"/>
                    <am3d:scale>
                      <am3d:sx n="1000000" d="1000000"/>
                      <am3d:sy n="1000000" d="1000000"/>
                      <am3d:sz n="1000000" d="1000000"/>
                    </am3d:scale>
                    <am3d:rot ax="-36580" ay="399622" az="-4243"/>
                    <am3d:postTrans dx="9257993" dy="351642" dz="0"/>
                  </am3d:trans>
                  <am3d:raster rName="Office3DRenderer" rVer="16.0.8326">
                    <am3d:blip r:embed="rId7"/>
                  </am3d:raster>
                  <am3d:winViewport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3" name="Трехмерная модель 12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A57FC017-6977-40E8-94FA-1ADEAB3804F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603102" y="1152172"/>
                <a:ext cx="1549985" cy="184912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4" name="Трехмерная модель 13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3080FBFB-5654-4392-B24B-8FE4215D8CBF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1472501921"/>
                  </p:ext>
                </p:extLst>
              </p:nvPr>
            </p:nvGraphicFramePr>
            <p:xfrm>
              <a:off x="4711960" y="3856708"/>
              <a:ext cx="1549985" cy="1849121"/>
            </p:xfrm>
            <a:graphic>
              <a:graphicData uri="http://schemas.microsoft.com/office/drawing/2017/model3d">
                <am3d:model3d r:embed="rId6">
                  <am3d:spPr>
                    <a:xfrm>
                      <a:off x="0" y="0"/>
                      <a:ext cx="1549985" cy="1849121"/>
                    </a:xfrm>
                    <a:prstGeom prst="rect">
                      <a:avLst/>
                    </a:prstGeom>
                  </am3d:spPr>
                  <am3d:camera>
                    <am3d:pos x="5820106" y="136854" z="49265132"/>
                    <am3d:up dx="0" dy="36000000" dz="0"/>
                    <am3d:lookAt x="5820106" y="136854" z="0"/>
                    <am3d:perspective fov="2166075"/>
                  </am3d:camera>
                  <am3d:trans>
                    <am3d:meterPerModelUnit n="2106943" d="1000000"/>
                    <am3d:preTrans dx="-9257993" dy="-10212137" dz="-1481"/>
                    <am3d:scale>
                      <am3d:sx n="1000000" d="1000000"/>
                      <am3d:sy n="1000000" d="1000000"/>
                      <am3d:sz n="1000000" d="1000000"/>
                    </am3d:scale>
                    <am3d:rot ax="-36580" ay="399622" az="-4243"/>
                    <am3d:postTrans dx="9257993" dy="351642" dz="0"/>
                  </am3d:trans>
                  <am3d:raster rName="Office3DRenderer" rVer="16.0.8326">
                    <am3d:blip r:embed="rId7"/>
                  </am3d:raster>
                  <am3d:winViewport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4" name="Трехмерная модель 13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3080FBFB-5654-4392-B24B-8FE4215D8CB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711960" y="3856708"/>
                <a:ext cx="1549985" cy="1849121"/>
              </a:xfrm>
              <a:prstGeom prst="rect">
                <a:avLst/>
              </a:prstGeom>
            </p:spPr>
          </p:pic>
        </mc:Fallback>
      </mc:AlternateContent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FF36C5CC-90B9-4911-BE9E-395AA0AA981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1396" y="-4562120"/>
            <a:ext cx="3261797" cy="244634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E80732F0-5D6A-4DE3-B9C0-C2D55FDAB13A}"/>
              </a:ext>
            </a:extLst>
          </p:cNvPr>
          <p:cNvSpPr txBox="1"/>
          <p:nvPr/>
        </p:nvSpPr>
        <p:spPr>
          <a:xfrm>
            <a:off x="756173" y="7609541"/>
            <a:ext cx="10679653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chemeClr val="bg1"/>
                </a:solidFill>
                <a:latin typeface="Lobster" panose="00000500000000000000" pitchFamily="2" charset="-52"/>
              </a:rPr>
              <a:t>Оптимизировать информационные стенды</a:t>
            </a:r>
            <a:endParaRPr lang="ru-RU" sz="4400" dirty="0">
              <a:solidFill>
                <a:schemeClr val="bg1"/>
              </a:solidFill>
              <a:latin typeface="Lobster" panose="00000500000000000000" pitchFamily="2" charset="-52"/>
            </a:endParaRPr>
          </a:p>
        </p:txBody>
      </p:sp>
      <p:pic>
        <p:nvPicPr>
          <p:cNvPr id="18" name="Объект 3">
            <a:extLst>
              <a:ext uri="{FF2B5EF4-FFF2-40B4-BE49-F238E27FC236}">
                <a16:creationId xmlns:a16="http://schemas.microsoft.com/office/drawing/2014/main" id="{028E55DF-CA16-4117-A6F5-B05D5E0AFD75}"/>
              </a:ext>
            </a:extLst>
          </p:cNvPr>
          <p:cNvPicPr>
            <a:picLocks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9" r="3009"/>
          <a:stretch/>
        </p:blipFill>
        <p:spPr bwMode="auto">
          <a:xfrm>
            <a:off x="484157" y="8574774"/>
            <a:ext cx="4028618" cy="227666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9" name="Объект 2">
            <a:extLst>
              <a:ext uri="{FF2B5EF4-FFF2-40B4-BE49-F238E27FC236}">
                <a16:creationId xmlns:a16="http://schemas.microsoft.com/office/drawing/2014/main" id="{12B5F75E-4A36-4429-B7ED-5AB053A7CD4C}"/>
              </a:ext>
            </a:extLst>
          </p:cNvPr>
          <p:cNvSpPr txBox="1">
            <a:spLocks/>
          </p:cNvSpPr>
          <p:nvPr/>
        </p:nvSpPr>
        <p:spPr>
          <a:xfrm>
            <a:off x="6524811" y="8901832"/>
            <a:ext cx="4573203" cy="171129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3" charset="2"/>
              <a:buNone/>
            </a:pPr>
            <a:r>
              <a:rPr lang="ru-RU" sz="3200" b="1" dirty="0">
                <a:solidFill>
                  <a:schemeClr val="bg1"/>
                </a:solidFill>
                <a:latin typeface="Lobster" panose="00000500000000000000" pitchFamily="2" charset="-52"/>
              </a:rPr>
              <a:t>Выставка</a:t>
            </a:r>
            <a:br>
              <a:rPr lang="ru-RU" sz="3200" b="1" dirty="0">
                <a:solidFill>
                  <a:schemeClr val="bg1"/>
                </a:solidFill>
                <a:latin typeface="Lobster" panose="00000500000000000000" pitchFamily="2" charset="-52"/>
              </a:rPr>
            </a:br>
            <a:r>
              <a:rPr lang="ru-RU" sz="3200" b="1" dirty="0">
                <a:solidFill>
                  <a:schemeClr val="bg1"/>
                </a:solidFill>
                <a:latin typeface="Lobster" panose="00000500000000000000" pitchFamily="2" charset="-52"/>
              </a:rPr>
              <a:t>«Краски осени»</a:t>
            </a:r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06600A4D-C40D-4057-A1C1-C689F381505B}"/>
              </a:ext>
            </a:extLst>
          </p:cNvPr>
          <p:cNvPicPr/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78" b="16878"/>
          <a:stretch/>
        </p:blipFill>
        <p:spPr bwMode="auto">
          <a:xfrm>
            <a:off x="582785" y="11187582"/>
            <a:ext cx="4020317" cy="233878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1" name="Объект 2">
            <a:extLst>
              <a:ext uri="{FF2B5EF4-FFF2-40B4-BE49-F238E27FC236}">
                <a16:creationId xmlns:a16="http://schemas.microsoft.com/office/drawing/2014/main" id="{CEF7C06B-BB8A-47D4-B3DA-AAE85C9363AF}"/>
              </a:ext>
            </a:extLst>
          </p:cNvPr>
          <p:cNvSpPr txBox="1">
            <a:spLocks/>
          </p:cNvSpPr>
          <p:nvPr/>
        </p:nvSpPr>
        <p:spPr>
          <a:xfrm>
            <a:off x="6926110" y="11590806"/>
            <a:ext cx="4573203" cy="18074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3" charset="2"/>
              <a:buNone/>
            </a:pPr>
            <a:r>
              <a:rPr lang="ru-RU" sz="3200" b="1" dirty="0">
                <a:solidFill>
                  <a:schemeClr val="bg1"/>
                </a:solidFill>
                <a:latin typeface="Lobster" panose="00000500000000000000" pitchFamily="2" charset="-52"/>
              </a:rPr>
              <a:t>С активом библиотеки </a:t>
            </a:r>
          </a:p>
          <a:p>
            <a:pPr marL="0" indent="0" algn="ctr">
              <a:spcBef>
                <a:spcPts val="0"/>
              </a:spcBef>
              <a:buFont typeface="Wingdings 3" charset="2"/>
              <a:buNone/>
            </a:pPr>
            <a:r>
              <a:rPr lang="ru-RU" sz="3200" b="1" dirty="0">
                <a:solidFill>
                  <a:schemeClr val="bg1"/>
                </a:solidFill>
                <a:latin typeface="Lobster" panose="00000500000000000000" pitchFamily="2" charset="-52"/>
              </a:rPr>
              <a:t>размещаем информацию о юбилярах</a:t>
            </a:r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24" name="Трехмерная модель 23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86781EF1-1BFF-4F51-9A0F-0470E37D40D4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2899736878"/>
                  </p:ext>
                </p:extLst>
              </p:nvPr>
            </p:nvGraphicFramePr>
            <p:xfrm>
              <a:off x="4603102" y="8819065"/>
              <a:ext cx="2457061" cy="1849121"/>
            </p:xfrm>
            <a:graphic>
              <a:graphicData uri="http://schemas.microsoft.com/office/drawing/2017/model3d">
                <am3d:model3d r:embed="rId6">
                  <am3d:spPr>
                    <a:xfrm>
                      <a:off x="0" y="0"/>
                      <a:ext cx="2457061" cy="1849121"/>
                    </a:xfrm>
                    <a:prstGeom prst="rect">
                      <a:avLst/>
                    </a:prstGeom>
                  </am3d:spPr>
                  <am3d:camera>
                    <am3d:pos x="-1506786" y="567809" z="49265132"/>
                    <am3d:up dx="0" dy="36000000" dz="0"/>
                    <am3d:lookAt x="-1506786" y="567809" z="0"/>
                    <am3d:perspective fov="2166075"/>
                  </am3d:camera>
                  <am3d:trans>
                    <am3d:meterPerModelUnit n="2106943" d="1000000"/>
                    <am3d:preTrans dx="-9257993" dy="-10212137" dz="-1481"/>
                    <am3d:scale>
                      <am3d:sx n="1000000" d="1000000"/>
                      <am3d:sy n="1000000" d="1000000"/>
                      <am3d:sz n="1000000" d="1000000"/>
                    </am3d:scale>
                    <am3d:rot ax="-36580" ay="399622" az="-4243"/>
                    <am3d:postTrans dx="9257993" dy="351642" dz="0"/>
                  </am3d:trans>
                  <am3d:raster rName="Office3DRenderer" rVer="16.0.8326">
                    <am3d:blip r:embed="rId11"/>
                  </am3d:raster>
                  <am3d:winViewport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4" name="Трехмерная модель 23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86781EF1-1BFF-4F51-9A0F-0470E37D40D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4603102" y="8819065"/>
                <a:ext cx="2457061" cy="184912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25" name="Трехмерная модель 24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3423F174-7A85-4E39-80B5-972E1FBF49C8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3309726971"/>
                  </p:ext>
                </p:extLst>
              </p:nvPr>
            </p:nvGraphicFramePr>
            <p:xfrm>
              <a:off x="4512775" y="11597504"/>
              <a:ext cx="2457061" cy="1849121"/>
            </p:xfrm>
            <a:graphic>
              <a:graphicData uri="http://schemas.microsoft.com/office/drawing/2017/model3d">
                <am3d:model3d r:embed="rId6">
                  <am3d:spPr>
                    <a:xfrm>
                      <a:off x="0" y="0"/>
                      <a:ext cx="2457061" cy="1849121"/>
                    </a:xfrm>
                    <a:prstGeom prst="rect">
                      <a:avLst/>
                    </a:prstGeom>
                  </am3d:spPr>
                  <am3d:camera>
                    <am3d:pos x="-1506786" y="567809" z="49265132"/>
                    <am3d:up dx="0" dy="36000000" dz="0"/>
                    <am3d:lookAt x="-1506786" y="567809" z="0"/>
                    <am3d:perspective fov="2166075"/>
                  </am3d:camera>
                  <am3d:trans>
                    <am3d:meterPerModelUnit n="2106943" d="1000000"/>
                    <am3d:preTrans dx="-9257993" dy="-10212137" dz="-1481"/>
                    <am3d:scale>
                      <am3d:sx n="1000000" d="1000000"/>
                      <am3d:sy n="1000000" d="1000000"/>
                      <am3d:sz n="1000000" d="1000000"/>
                    </am3d:scale>
                    <am3d:rot ax="-36580" ay="399622" az="-4243"/>
                    <am3d:postTrans dx="9257993" dy="351642" dz="0"/>
                  </am3d:trans>
                  <am3d:raster rName="Office3DRenderer" rVer="16.0.8326">
                    <am3d:blip r:embed="rId11"/>
                  </am3d:raster>
                  <am3d:winViewport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5" name="Трехмерная модель 24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3423F174-7A85-4E39-80B5-972E1FBF49C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4512775" y="11597504"/>
                <a:ext cx="2457061" cy="1849121"/>
              </a:xfrm>
              <a:prstGeom prst="rect">
                <a:avLst/>
              </a:prstGeom>
            </p:spPr>
          </p:pic>
        </mc:Fallback>
      </mc:AlternateContent>
      <p:pic>
        <p:nvPicPr>
          <p:cNvPr id="23" name="Объект 3">
            <a:extLst>
              <a:ext uri="{FF2B5EF4-FFF2-40B4-BE49-F238E27FC236}">
                <a16:creationId xmlns:a16="http://schemas.microsoft.com/office/drawing/2014/main" id="{81B551D1-10B9-41FC-821B-F3B391897C23}"/>
              </a:ext>
            </a:extLst>
          </p:cNvPr>
          <p:cNvPicPr>
            <a:picLocks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74147" y="-6343699"/>
            <a:ext cx="3423720" cy="5269468"/>
          </a:xfrm>
          <a:prstGeom prst="rect">
            <a:avLst/>
          </a:prstGeom>
          <a:noFill/>
          <a:ln>
            <a:noFill/>
          </a:ln>
        </p:spPr>
      </p:pic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26" name="Трехмерная модель 25" descr="Изогнутая стрелка">
                <a:extLst>
                  <a:ext uri="{FF2B5EF4-FFF2-40B4-BE49-F238E27FC236}">
                    <a16:creationId xmlns:a16="http://schemas.microsoft.com/office/drawing/2014/main" id="{FCF82836-F212-4244-80D1-6B9270FFE6D7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218564184"/>
                  </p:ext>
                </p:extLst>
              </p:nvPr>
            </p:nvGraphicFramePr>
            <p:xfrm rot="18508631">
              <a:off x="-30758" y="-4446124"/>
              <a:ext cx="5172996" cy="3822151"/>
            </p:xfrm>
            <a:graphic>
              <a:graphicData uri="http://schemas.microsoft.com/office/drawing/2017/model3d">
                <am3d:model3d r:embed="rId13">
                  <am3d:spPr>
                    <a:xfrm rot="18508631">
                      <a:off x="0" y="0"/>
                      <a:ext cx="5172996" cy="3822151"/>
                    </a:xfrm>
                    <a:prstGeom prst="rect">
                      <a:avLst/>
                    </a:prstGeom>
                  </am3d:spPr>
                  <am3d:camera>
                    <am3d:pos x="0" y="0" z="62785479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2549559" d="1000000"/>
                    <am3d:preTrans dx="0" dy="-11195411" dz="26001"/>
                    <am3d:scale>
                      <am3d:sx n="1000000" d="1000000"/>
                      <am3d:sy n="1000000" d="1000000"/>
                      <am3d:sz n="1000000" d="1000000"/>
                    </am3d:scale>
                    <am3d:rot ax="739139" ay="-1432629" az="-303088"/>
                    <am3d:postTrans dx="0" dy="0" dz="0"/>
                  </am3d:trans>
                  <am3d:raster rName="Office3DRenderer" rVer="16.0.8326">
                    <am3d:blip r:embed="rId14"/>
                  </am3d:raster>
                  <am3d:objViewport viewportSz="6625734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6" name="Трехмерная модель 25" descr="Изогнутая стрелка">
                <a:extLst>
                  <a:ext uri="{FF2B5EF4-FFF2-40B4-BE49-F238E27FC236}">
                    <a16:creationId xmlns:a16="http://schemas.microsoft.com/office/drawing/2014/main" id="{FCF82836-F212-4244-80D1-6B9270FFE6D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4"/>
              <a:stretch>
                <a:fillRect/>
              </a:stretch>
            </p:blipFill>
            <p:spPr>
              <a:xfrm rot="18508631">
                <a:off x="-30758" y="-4446124"/>
                <a:ext cx="5172996" cy="3822151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7553693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0FF066-199F-4137-B962-3E34DE823E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96C4DF76-D510-404A-B73D-955C16EC68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132" b="15683"/>
          <a:stretch/>
        </p:blipFill>
        <p:spPr>
          <a:xfrm>
            <a:off x="0" y="-88053"/>
            <a:ext cx="12192000" cy="7057813"/>
          </a:xfr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24CB283-9CAB-4E02-8AE1-1B21D8C4FDB1}"/>
              </a:ext>
            </a:extLst>
          </p:cNvPr>
          <p:cNvSpPr txBox="1"/>
          <p:nvPr/>
        </p:nvSpPr>
        <p:spPr>
          <a:xfrm>
            <a:off x="756173" y="-6398799"/>
            <a:ext cx="10679653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chemeClr val="bg1"/>
                </a:solidFill>
                <a:latin typeface="Lobster" panose="00000500000000000000" pitchFamily="2" charset="-52"/>
              </a:rPr>
              <a:t>Оптимизировать информационные стенды</a:t>
            </a:r>
            <a:endParaRPr lang="ru-RU" sz="4400" dirty="0">
              <a:solidFill>
                <a:schemeClr val="bg1"/>
              </a:solidFill>
              <a:latin typeface="Lobster" panose="00000500000000000000" pitchFamily="2" charset="-52"/>
            </a:endParaRPr>
          </a:p>
        </p:txBody>
      </p:sp>
      <p:pic>
        <p:nvPicPr>
          <p:cNvPr id="6" name="Объект 3">
            <a:extLst>
              <a:ext uri="{FF2B5EF4-FFF2-40B4-BE49-F238E27FC236}">
                <a16:creationId xmlns:a16="http://schemas.microsoft.com/office/drawing/2014/main" id="{18DFDE87-E857-4A24-A66A-B3A7159361A7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" b="231"/>
          <a:stretch/>
        </p:blipFill>
        <p:spPr bwMode="auto">
          <a:xfrm>
            <a:off x="492458" y="-5287338"/>
            <a:ext cx="3694660" cy="203480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Объект 2">
            <a:extLst>
              <a:ext uri="{FF2B5EF4-FFF2-40B4-BE49-F238E27FC236}">
                <a16:creationId xmlns:a16="http://schemas.microsoft.com/office/drawing/2014/main" id="{86040200-89B7-414C-9DF7-2D7E2439A55F}"/>
              </a:ext>
            </a:extLst>
          </p:cNvPr>
          <p:cNvSpPr txBox="1">
            <a:spLocks/>
          </p:cNvSpPr>
          <p:nvPr/>
        </p:nvSpPr>
        <p:spPr>
          <a:xfrm>
            <a:off x="6372411" y="-5101395"/>
            <a:ext cx="4573203" cy="171129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3" charset="2"/>
              <a:buNone/>
            </a:pPr>
            <a:r>
              <a:rPr lang="ru-RU" sz="3200" b="1" dirty="0">
                <a:solidFill>
                  <a:schemeClr val="bg1"/>
                </a:solidFill>
                <a:latin typeface="Lobster" panose="00000500000000000000" pitchFamily="2" charset="-52"/>
              </a:rPr>
              <a:t>Разместить важную и полезную информацию для родителей</a:t>
            </a:r>
          </a:p>
        </p:txBody>
      </p:sp>
      <p:sp>
        <p:nvSpPr>
          <p:cNvPr id="9" name="Объект 2">
            <a:extLst>
              <a:ext uri="{FF2B5EF4-FFF2-40B4-BE49-F238E27FC236}">
                <a16:creationId xmlns:a16="http://schemas.microsoft.com/office/drawing/2014/main" id="{8E01828D-3D43-44EF-BAE0-CE083B1D43EA}"/>
              </a:ext>
            </a:extLst>
          </p:cNvPr>
          <p:cNvSpPr txBox="1">
            <a:spLocks/>
          </p:cNvSpPr>
          <p:nvPr/>
        </p:nvSpPr>
        <p:spPr>
          <a:xfrm>
            <a:off x="6524811" y="-2058860"/>
            <a:ext cx="4573203" cy="5916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3" charset="2"/>
              <a:buNone/>
            </a:pPr>
            <a:r>
              <a:rPr lang="ru-RU" sz="3200" b="1" dirty="0">
                <a:solidFill>
                  <a:schemeClr val="bg1"/>
                </a:solidFill>
                <a:latin typeface="Lobster" panose="00000500000000000000" pitchFamily="2" charset="-52"/>
              </a:rPr>
              <a:t>Добавить биографии </a:t>
            </a:r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0" name="Трехмерная модель 9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1F3F74DD-287A-4995-AAF6-5E012A982685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1673526891"/>
                  </p:ext>
                </p:extLst>
              </p:nvPr>
            </p:nvGraphicFramePr>
            <p:xfrm>
              <a:off x="4603102" y="-5354366"/>
              <a:ext cx="1549985" cy="1849121"/>
            </p:xfrm>
            <a:graphic>
              <a:graphicData uri="http://schemas.microsoft.com/office/drawing/2017/model3d">
                <am3d:model3d r:embed="rId5">
                  <am3d:spPr>
                    <a:xfrm>
                      <a:off x="0" y="0"/>
                      <a:ext cx="1549985" cy="1849121"/>
                    </a:xfrm>
                    <a:prstGeom prst="rect">
                      <a:avLst/>
                    </a:prstGeom>
                  </am3d:spPr>
                  <am3d:camera>
                    <am3d:pos x="5820106" y="136854" z="49265132"/>
                    <am3d:up dx="0" dy="36000000" dz="0"/>
                    <am3d:lookAt x="5820106" y="136854" z="0"/>
                    <am3d:perspective fov="2166075"/>
                  </am3d:camera>
                  <am3d:trans>
                    <am3d:meterPerModelUnit n="2106943" d="1000000"/>
                    <am3d:preTrans dx="-9257993" dy="-10212137" dz="-1481"/>
                    <am3d:scale>
                      <am3d:sx n="1000000" d="1000000"/>
                      <am3d:sy n="1000000" d="1000000"/>
                      <am3d:sz n="1000000" d="1000000"/>
                    </am3d:scale>
                    <am3d:rot ax="-36580" ay="399622" az="-4243"/>
                    <am3d:postTrans dx="9257993" dy="351642" dz="0"/>
                  </am3d:trans>
                  <am3d:raster rName="Office3DRenderer" rVer="16.0.8326">
                    <am3d:blip r:embed="rId6"/>
                  </am3d:raster>
                  <am3d:winViewport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0" name="Трехмерная модель 9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1F3F74DD-287A-4995-AAF6-5E012A98268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603102" y="-5354366"/>
                <a:ext cx="1549985" cy="184912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1" name="Трехмерная модель 10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FF243165-D881-4108-9925-466D5840C61C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1102060491"/>
                  </p:ext>
                </p:extLst>
              </p:nvPr>
            </p:nvGraphicFramePr>
            <p:xfrm>
              <a:off x="4711960" y="-2649830"/>
              <a:ext cx="1549985" cy="1849121"/>
            </p:xfrm>
            <a:graphic>
              <a:graphicData uri="http://schemas.microsoft.com/office/drawing/2017/model3d">
                <am3d:model3d r:embed="rId5">
                  <am3d:spPr>
                    <a:xfrm>
                      <a:off x="0" y="0"/>
                      <a:ext cx="1549985" cy="1849121"/>
                    </a:xfrm>
                    <a:prstGeom prst="rect">
                      <a:avLst/>
                    </a:prstGeom>
                  </am3d:spPr>
                  <am3d:camera>
                    <am3d:pos x="5820106" y="136854" z="49265132"/>
                    <am3d:up dx="0" dy="36000000" dz="0"/>
                    <am3d:lookAt x="5820106" y="136854" z="0"/>
                    <am3d:perspective fov="2166075"/>
                  </am3d:camera>
                  <am3d:trans>
                    <am3d:meterPerModelUnit n="2106943" d="1000000"/>
                    <am3d:preTrans dx="-9257993" dy="-10212137" dz="-1481"/>
                    <am3d:scale>
                      <am3d:sx n="1000000" d="1000000"/>
                      <am3d:sy n="1000000" d="1000000"/>
                      <am3d:sz n="1000000" d="1000000"/>
                    </am3d:scale>
                    <am3d:rot ax="-36580" ay="399622" az="-4243"/>
                    <am3d:postTrans dx="9257993" dy="351642" dz="0"/>
                  </am3d:trans>
                  <am3d:raster rName="Office3DRenderer" rVer="16.0.8326">
                    <am3d:blip r:embed="rId6"/>
                  </am3d:raster>
                  <am3d:winViewport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1" name="Трехмерная модель 10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FF243165-D881-4108-9925-466D5840C61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711960" y="-2649830"/>
                <a:ext cx="1549985" cy="1849121"/>
              </a:xfrm>
              <a:prstGeom prst="rect">
                <a:avLst/>
              </a:prstGeom>
            </p:spPr>
          </p:pic>
        </mc:Fallback>
      </mc:AlternateContent>
      <p:sp>
        <p:nvSpPr>
          <p:cNvPr id="12" name="TextBox 11">
            <a:extLst>
              <a:ext uri="{FF2B5EF4-FFF2-40B4-BE49-F238E27FC236}">
                <a16:creationId xmlns:a16="http://schemas.microsoft.com/office/drawing/2014/main" id="{19C3E324-6283-43F1-B7E8-BB784B6A4E38}"/>
              </a:ext>
            </a:extLst>
          </p:cNvPr>
          <p:cNvSpPr txBox="1"/>
          <p:nvPr/>
        </p:nvSpPr>
        <p:spPr>
          <a:xfrm>
            <a:off x="756173" y="107739"/>
            <a:ext cx="10679653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chemeClr val="bg1"/>
                </a:solidFill>
                <a:latin typeface="Lobster" panose="00000500000000000000" pitchFamily="2" charset="-52"/>
              </a:rPr>
              <a:t>Оптимизировать информационные стенды</a:t>
            </a:r>
            <a:endParaRPr lang="ru-RU" sz="4400" dirty="0">
              <a:solidFill>
                <a:schemeClr val="bg1"/>
              </a:solidFill>
              <a:latin typeface="Lobster" panose="00000500000000000000" pitchFamily="2" charset="-52"/>
            </a:endParaRPr>
          </a:p>
        </p:txBody>
      </p:sp>
      <p:pic>
        <p:nvPicPr>
          <p:cNvPr id="13" name="Объект 3">
            <a:extLst>
              <a:ext uri="{FF2B5EF4-FFF2-40B4-BE49-F238E27FC236}">
                <a16:creationId xmlns:a16="http://schemas.microsoft.com/office/drawing/2014/main" id="{D0F90D80-71DA-4DB2-8E9B-CBCA11EA991C}"/>
              </a:ext>
            </a:extLst>
          </p:cNvPr>
          <p:cNvPicPr>
            <a:picLocks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9" r="3009"/>
          <a:stretch/>
        </p:blipFill>
        <p:spPr bwMode="auto">
          <a:xfrm>
            <a:off x="484157" y="1072972"/>
            <a:ext cx="4028618" cy="227666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4" name="Объект 2">
            <a:extLst>
              <a:ext uri="{FF2B5EF4-FFF2-40B4-BE49-F238E27FC236}">
                <a16:creationId xmlns:a16="http://schemas.microsoft.com/office/drawing/2014/main" id="{3E2A331C-8EB6-4DDB-8923-6B1881764905}"/>
              </a:ext>
            </a:extLst>
          </p:cNvPr>
          <p:cNvSpPr txBox="1">
            <a:spLocks/>
          </p:cNvSpPr>
          <p:nvPr/>
        </p:nvSpPr>
        <p:spPr>
          <a:xfrm>
            <a:off x="6524811" y="1400030"/>
            <a:ext cx="4573203" cy="171129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3" charset="2"/>
              <a:buNone/>
            </a:pPr>
            <a:r>
              <a:rPr lang="ru-RU" sz="3200" b="1" dirty="0">
                <a:solidFill>
                  <a:schemeClr val="bg1"/>
                </a:solidFill>
                <a:latin typeface="Lobster" panose="00000500000000000000" pitchFamily="2" charset="-52"/>
              </a:rPr>
              <a:t>Выставка</a:t>
            </a:r>
            <a:br>
              <a:rPr lang="ru-RU" sz="3200" b="1" dirty="0">
                <a:solidFill>
                  <a:schemeClr val="bg1"/>
                </a:solidFill>
                <a:latin typeface="Lobster" panose="00000500000000000000" pitchFamily="2" charset="-52"/>
              </a:rPr>
            </a:br>
            <a:r>
              <a:rPr lang="ru-RU" sz="3200" b="1" dirty="0">
                <a:solidFill>
                  <a:schemeClr val="bg1"/>
                </a:solidFill>
                <a:latin typeface="Lobster" panose="00000500000000000000" pitchFamily="2" charset="-52"/>
              </a:rPr>
              <a:t>«Краски осени»</a:t>
            </a: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03E9F16-FA86-418E-B4FF-CD57CAA2B613}"/>
              </a:ext>
            </a:extLst>
          </p:cNvPr>
          <p:cNvPicPr/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78" b="16878"/>
          <a:stretch/>
        </p:blipFill>
        <p:spPr bwMode="auto">
          <a:xfrm>
            <a:off x="582785" y="3685780"/>
            <a:ext cx="4020317" cy="233878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6" name="Объект 2">
            <a:extLst>
              <a:ext uri="{FF2B5EF4-FFF2-40B4-BE49-F238E27FC236}">
                <a16:creationId xmlns:a16="http://schemas.microsoft.com/office/drawing/2014/main" id="{2B1B6481-14D4-443A-851F-C61C78BE0FA8}"/>
              </a:ext>
            </a:extLst>
          </p:cNvPr>
          <p:cNvSpPr txBox="1">
            <a:spLocks/>
          </p:cNvSpPr>
          <p:nvPr/>
        </p:nvSpPr>
        <p:spPr>
          <a:xfrm>
            <a:off x="6926110" y="4089004"/>
            <a:ext cx="4573203" cy="18074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3" charset="2"/>
              <a:buNone/>
            </a:pPr>
            <a:r>
              <a:rPr lang="ru-RU" sz="3200" b="1" dirty="0">
                <a:solidFill>
                  <a:schemeClr val="bg1"/>
                </a:solidFill>
                <a:latin typeface="Lobster" panose="00000500000000000000" pitchFamily="2" charset="-52"/>
              </a:rPr>
              <a:t>С активом библиотеки </a:t>
            </a:r>
          </a:p>
          <a:p>
            <a:pPr marL="0" indent="0" algn="ctr">
              <a:spcBef>
                <a:spcPts val="0"/>
              </a:spcBef>
              <a:buFont typeface="Wingdings 3" charset="2"/>
              <a:buNone/>
            </a:pPr>
            <a:r>
              <a:rPr lang="ru-RU" sz="3200" b="1" dirty="0">
                <a:solidFill>
                  <a:schemeClr val="bg1"/>
                </a:solidFill>
                <a:latin typeface="Lobster" panose="00000500000000000000" pitchFamily="2" charset="-52"/>
              </a:rPr>
              <a:t>размещаем информацию о юбилярах</a:t>
            </a:r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7" name="Трехмерная модель 16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05AAC2E3-3AF0-4408-A974-0534F77ABDB8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408637846"/>
                  </p:ext>
                </p:extLst>
              </p:nvPr>
            </p:nvGraphicFramePr>
            <p:xfrm>
              <a:off x="4603102" y="1152172"/>
              <a:ext cx="2457061" cy="1849121"/>
            </p:xfrm>
            <a:graphic>
              <a:graphicData uri="http://schemas.microsoft.com/office/drawing/2017/model3d">
                <am3d:model3d r:embed="rId5">
                  <am3d:spPr>
                    <a:xfrm>
                      <a:off x="0" y="0"/>
                      <a:ext cx="2457061" cy="1849121"/>
                    </a:xfrm>
                    <a:prstGeom prst="rect">
                      <a:avLst/>
                    </a:prstGeom>
                  </am3d:spPr>
                  <am3d:camera>
                    <am3d:pos x="-1506786" y="567809" z="49265132"/>
                    <am3d:up dx="0" dy="36000000" dz="0"/>
                    <am3d:lookAt x="-1506786" y="567809" z="0"/>
                    <am3d:perspective fov="2166075"/>
                  </am3d:camera>
                  <am3d:trans>
                    <am3d:meterPerModelUnit n="2106943" d="1000000"/>
                    <am3d:preTrans dx="-9257993" dy="-10212137" dz="-1481"/>
                    <am3d:scale>
                      <am3d:sx n="1000000" d="1000000"/>
                      <am3d:sy n="1000000" d="1000000"/>
                      <am3d:sz n="1000000" d="1000000"/>
                    </am3d:scale>
                    <am3d:rot ax="-36580" ay="399622" az="-4243"/>
                    <am3d:postTrans dx="9257993" dy="351642" dz="0"/>
                  </am3d:trans>
                  <am3d:raster rName="Office3DRenderer" rVer="16.0.8326">
                    <am3d:blip r:embed="rId9"/>
                  </am3d:raster>
                  <am3d:winViewport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7" name="Трехмерная модель 16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05AAC2E3-3AF0-4408-A974-0534F77ABDB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4603102" y="1152172"/>
                <a:ext cx="2457061" cy="184912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9" name="Трехмерная модель 18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13F0FDE6-E7E5-4E2C-ADE7-807AD68093B3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108134158"/>
                  </p:ext>
                </p:extLst>
              </p:nvPr>
            </p:nvGraphicFramePr>
            <p:xfrm>
              <a:off x="4512775" y="3930611"/>
              <a:ext cx="2457061" cy="1849121"/>
            </p:xfrm>
            <a:graphic>
              <a:graphicData uri="http://schemas.microsoft.com/office/drawing/2017/model3d">
                <am3d:model3d r:embed="rId5">
                  <am3d:spPr>
                    <a:xfrm>
                      <a:off x="0" y="0"/>
                      <a:ext cx="2457061" cy="1849121"/>
                    </a:xfrm>
                    <a:prstGeom prst="rect">
                      <a:avLst/>
                    </a:prstGeom>
                  </am3d:spPr>
                  <am3d:camera>
                    <am3d:pos x="-1506786" y="567809" z="49265132"/>
                    <am3d:up dx="0" dy="36000000" dz="0"/>
                    <am3d:lookAt x="-1506786" y="567809" z="0"/>
                    <am3d:perspective fov="2166075"/>
                  </am3d:camera>
                  <am3d:trans>
                    <am3d:meterPerModelUnit n="2106943" d="1000000"/>
                    <am3d:preTrans dx="-9257993" dy="-10212137" dz="-1481"/>
                    <am3d:scale>
                      <am3d:sx n="1000000" d="1000000"/>
                      <am3d:sy n="1000000" d="1000000"/>
                      <am3d:sz n="1000000" d="1000000"/>
                    </am3d:scale>
                    <am3d:rot ax="-36580" ay="399622" az="-4243"/>
                    <am3d:postTrans dx="9257993" dy="351642" dz="0"/>
                  </am3d:trans>
                  <am3d:raster rName="Office3DRenderer" rVer="16.0.8326">
                    <am3d:blip r:embed="rId9"/>
                  </am3d:raster>
                  <am3d:winViewport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9" name="Трехмерная модель 18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13F0FDE6-E7E5-4E2C-ADE7-807AD68093B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4512775" y="3930611"/>
                <a:ext cx="2457061" cy="1849121"/>
              </a:xfrm>
              <a:prstGeom prst="rect">
                <a:avLst/>
              </a:prstGeom>
            </p:spPr>
          </p:pic>
        </mc:Fallback>
      </mc:AlternateContent>
      <p:sp>
        <p:nvSpPr>
          <p:cNvPr id="27" name="TextBox 26">
            <a:extLst>
              <a:ext uri="{FF2B5EF4-FFF2-40B4-BE49-F238E27FC236}">
                <a16:creationId xmlns:a16="http://schemas.microsoft.com/office/drawing/2014/main" id="{DFE68C81-4BC9-40F0-B05D-C8D8D72213D5}"/>
              </a:ext>
            </a:extLst>
          </p:cNvPr>
          <p:cNvSpPr txBox="1"/>
          <p:nvPr/>
        </p:nvSpPr>
        <p:spPr>
          <a:xfrm>
            <a:off x="2758750" y="7727005"/>
            <a:ext cx="667449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chemeClr val="bg1"/>
                </a:solidFill>
                <a:latin typeface="Lobster" panose="00000500000000000000" pitchFamily="2" charset="-52"/>
              </a:rPr>
              <a:t>QR – код на обложке книги</a:t>
            </a:r>
            <a:endParaRPr lang="ru-RU" sz="4400" dirty="0">
              <a:solidFill>
                <a:schemeClr val="bg1"/>
              </a:solidFill>
              <a:latin typeface="Lobster" panose="00000500000000000000" pitchFamily="2" charset="-52"/>
            </a:endParaRPr>
          </a:p>
        </p:txBody>
      </p:sp>
      <p:pic>
        <p:nvPicPr>
          <p:cNvPr id="21" name="Объект 3">
            <a:extLst>
              <a:ext uri="{FF2B5EF4-FFF2-40B4-BE49-F238E27FC236}">
                <a16:creationId xmlns:a16="http://schemas.microsoft.com/office/drawing/2014/main" id="{F3AECE8B-11F1-4EC7-91E2-D6FA798BCB41}"/>
              </a:ext>
            </a:extLst>
          </p:cNvPr>
          <p:cNvPicPr>
            <a:picLocks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 bwMode="auto">
          <a:xfrm>
            <a:off x="431321" y="8803610"/>
            <a:ext cx="4659390" cy="363621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58DF4931-8180-4C9C-8028-AE5D5BD782D9}"/>
              </a:ext>
            </a:extLst>
          </p:cNvPr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304867" y="10126165"/>
            <a:ext cx="6480892" cy="3564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75295ED5-9467-4928-AA9B-0BD8022A0535}"/>
              </a:ext>
            </a:extLst>
          </p:cNvPr>
          <p:cNvPicPr/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20"/>
          <a:stretch/>
        </p:blipFill>
        <p:spPr bwMode="auto">
          <a:xfrm>
            <a:off x="232427" y="-2975487"/>
            <a:ext cx="4370675" cy="249651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81994398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0FF066-199F-4137-B962-3E34DE823E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96C4DF76-D510-404A-B73D-955C16EC68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132" b="15683"/>
          <a:stretch/>
        </p:blipFill>
        <p:spPr>
          <a:xfrm>
            <a:off x="0" y="-88053"/>
            <a:ext cx="12192000" cy="7057813"/>
          </a:xfr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7E29380-C5A9-4FB3-B46E-2168B936A57B}"/>
              </a:ext>
            </a:extLst>
          </p:cNvPr>
          <p:cNvSpPr txBox="1"/>
          <p:nvPr/>
        </p:nvSpPr>
        <p:spPr>
          <a:xfrm>
            <a:off x="756173" y="-6834227"/>
            <a:ext cx="10679653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chemeClr val="bg1"/>
                </a:solidFill>
                <a:latin typeface="Lobster" panose="00000500000000000000" pitchFamily="2" charset="-52"/>
              </a:rPr>
              <a:t>Оптимизировать информационные стенды</a:t>
            </a:r>
            <a:endParaRPr lang="ru-RU" sz="4400" dirty="0">
              <a:solidFill>
                <a:schemeClr val="bg1"/>
              </a:solidFill>
              <a:latin typeface="Lobster" panose="00000500000000000000" pitchFamily="2" charset="-52"/>
            </a:endParaRPr>
          </a:p>
        </p:txBody>
      </p:sp>
      <p:pic>
        <p:nvPicPr>
          <p:cNvPr id="6" name="Объект 3">
            <a:extLst>
              <a:ext uri="{FF2B5EF4-FFF2-40B4-BE49-F238E27FC236}">
                <a16:creationId xmlns:a16="http://schemas.microsoft.com/office/drawing/2014/main" id="{48A30BBB-D284-4BC9-9CEE-4CB3CACBCA4D}"/>
              </a:ext>
            </a:extLst>
          </p:cNvPr>
          <p:cNvPicPr>
            <a:picLocks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9" r="3009"/>
          <a:stretch/>
        </p:blipFill>
        <p:spPr bwMode="auto">
          <a:xfrm>
            <a:off x="484157" y="-5868994"/>
            <a:ext cx="4028618" cy="227666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Объект 2">
            <a:extLst>
              <a:ext uri="{FF2B5EF4-FFF2-40B4-BE49-F238E27FC236}">
                <a16:creationId xmlns:a16="http://schemas.microsoft.com/office/drawing/2014/main" id="{4B5F4F1E-3AFA-4B9B-AFEB-92C9EED667C3}"/>
              </a:ext>
            </a:extLst>
          </p:cNvPr>
          <p:cNvSpPr txBox="1">
            <a:spLocks/>
          </p:cNvSpPr>
          <p:nvPr/>
        </p:nvSpPr>
        <p:spPr>
          <a:xfrm>
            <a:off x="6524811" y="-5541936"/>
            <a:ext cx="4573203" cy="171129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3" charset="2"/>
              <a:buNone/>
            </a:pPr>
            <a:r>
              <a:rPr lang="ru-RU" sz="3200" b="1" dirty="0">
                <a:solidFill>
                  <a:schemeClr val="bg1"/>
                </a:solidFill>
                <a:latin typeface="Lobster" panose="00000500000000000000" pitchFamily="2" charset="-52"/>
              </a:rPr>
              <a:t>Выставка</a:t>
            </a:r>
            <a:br>
              <a:rPr lang="ru-RU" sz="3200" b="1" dirty="0">
                <a:solidFill>
                  <a:schemeClr val="bg1"/>
                </a:solidFill>
                <a:latin typeface="Lobster" panose="00000500000000000000" pitchFamily="2" charset="-52"/>
              </a:rPr>
            </a:br>
            <a:r>
              <a:rPr lang="ru-RU" sz="3200" b="1" dirty="0">
                <a:solidFill>
                  <a:schemeClr val="bg1"/>
                </a:solidFill>
                <a:latin typeface="Lobster" panose="00000500000000000000" pitchFamily="2" charset="-52"/>
              </a:rPr>
              <a:t>«Краски осени»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FF015CE-34D7-490E-8681-F8398A6E8A68}"/>
              </a:ext>
            </a:extLst>
          </p:cNvPr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78" b="16878"/>
          <a:stretch/>
        </p:blipFill>
        <p:spPr bwMode="auto">
          <a:xfrm>
            <a:off x="582785" y="-3256186"/>
            <a:ext cx="4020317" cy="233878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Объект 2">
            <a:extLst>
              <a:ext uri="{FF2B5EF4-FFF2-40B4-BE49-F238E27FC236}">
                <a16:creationId xmlns:a16="http://schemas.microsoft.com/office/drawing/2014/main" id="{4A544D2B-6918-470B-8630-15D4E7397A2A}"/>
              </a:ext>
            </a:extLst>
          </p:cNvPr>
          <p:cNvSpPr txBox="1">
            <a:spLocks/>
          </p:cNvSpPr>
          <p:nvPr/>
        </p:nvSpPr>
        <p:spPr>
          <a:xfrm>
            <a:off x="6926110" y="-2852962"/>
            <a:ext cx="4573203" cy="18074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3" charset="2"/>
              <a:buNone/>
            </a:pPr>
            <a:r>
              <a:rPr lang="ru-RU" sz="3200" b="1" dirty="0">
                <a:solidFill>
                  <a:schemeClr val="bg1"/>
                </a:solidFill>
                <a:latin typeface="Lobster" panose="00000500000000000000" pitchFamily="2" charset="-52"/>
              </a:rPr>
              <a:t>С активом библиотеки </a:t>
            </a:r>
          </a:p>
          <a:p>
            <a:pPr marL="0" indent="0" algn="ctr">
              <a:spcBef>
                <a:spcPts val="0"/>
              </a:spcBef>
              <a:buFont typeface="Wingdings 3" charset="2"/>
              <a:buNone/>
            </a:pPr>
            <a:r>
              <a:rPr lang="ru-RU" sz="3200" b="1" dirty="0">
                <a:solidFill>
                  <a:schemeClr val="bg1"/>
                </a:solidFill>
                <a:latin typeface="Lobster" panose="00000500000000000000" pitchFamily="2" charset="-52"/>
              </a:rPr>
              <a:t>размещаем информацию о юбилярах</a:t>
            </a:r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0" name="Трехмерная модель 9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A913299C-8E3F-4F0B-8FAF-C84B73F97A16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2265847337"/>
                  </p:ext>
                </p:extLst>
              </p:nvPr>
            </p:nvGraphicFramePr>
            <p:xfrm>
              <a:off x="4603102" y="-5789794"/>
              <a:ext cx="2457061" cy="1849121"/>
            </p:xfrm>
            <a:graphic>
              <a:graphicData uri="http://schemas.microsoft.com/office/drawing/2017/model3d">
                <am3d:model3d r:embed="rId6">
                  <am3d:spPr>
                    <a:xfrm>
                      <a:off x="0" y="0"/>
                      <a:ext cx="2457061" cy="1849121"/>
                    </a:xfrm>
                    <a:prstGeom prst="rect">
                      <a:avLst/>
                    </a:prstGeom>
                  </am3d:spPr>
                  <am3d:camera>
                    <am3d:pos x="-1506786" y="567809" z="49265132"/>
                    <am3d:up dx="0" dy="36000000" dz="0"/>
                    <am3d:lookAt x="-1506786" y="567809" z="0"/>
                    <am3d:perspective fov="2166075"/>
                  </am3d:camera>
                  <am3d:trans>
                    <am3d:meterPerModelUnit n="2106943" d="1000000"/>
                    <am3d:preTrans dx="-9257993" dy="-10212137" dz="-1481"/>
                    <am3d:scale>
                      <am3d:sx n="1000000" d="1000000"/>
                      <am3d:sy n="1000000" d="1000000"/>
                      <am3d:sz n="1000000" d="1000000"/>
                    </am3d:scale>
                    <am3d:rot ax="-36580" ay="399622" az="-4243"/>
                    <am3d:postTrans dx="9257993" dy="351642" dz="0"/>
                  </am3d:trans>
                  <am3d:raster rName="Office3DRenderer" rVer="16.0.8326">
                    <am3d:blip r:embed="rId7"/>
                  </am3d:raster>
                  <am3d:winViewport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0" name="Трехмерная модель 9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A913299C-8E3F-4F0B-8FAF-C84B73F97A1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603102" y="-5789794"/>
                <a:ext cx="2457061" cy="184912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1" name="Трехмерная модель 10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D0D38045-4DE3-4252-8B90-4CA8E88A7599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355886635"/>
                  </p:ext>
                </p:extLst>
              </p:nvPr>
            </p:nvGraphicFramePr>
            <p:xfrm>
              <a:off x="4512775" y="-3011355"/>
              <a:ext cx="2457061" cy="1849121"/>
            </p:xfrm>
            <a:graphic>
              <a:graphicData uri="http://schemas.microsoft.com/office/drawing/2017/model3d">
                <am3d:model3d r:embed="rId6">
                  <am3d:spPr>
                    <a:xfrm>
                      <a:off x="0" y="0"/>
                      <a:ext cx="2457061" cy="1849121"/>
                    </a:xfrm>
                    <a:prstGeom prst="rect">
                      <a:avLst/>
                    </a:prstGeom>
                  </am3d:spPr>
                  <am3d:camera>
                    <am3d:pos x="-1506786" y="567809" z="49265132"/>
                    <am3d:up dx="0" dy="36000000" dz="0"/>
                    <am3d:lookAt x="-1506786" y="567809" z="0"/>
                    <am3d:perspective fov="2166075"/>
                  </am3d:camera>
                  <am3d:trans>
                    <am3d:meterPerModelUnit n="2106943" d="1000000"/>
                    <am3d:preTrans dx="-9257993" dy="-10212137" dz="-1481"/>
                    <am3d:scale>
                      <am3d:sx n="1000000" d="1000000"/>
                      <am3d:sy n="1000000" d="1000000"/>
                      <am3d:sz n="1000000" d="1000000"/>
                    </am3d:scale>
                    <am3d:rot ax="-36580" ay="399622" az="-4243"/>
                    <am3d:postTrans dx="9257993" dy="351642" dz="0"/>
                  </am3d:trans>
                  <am3d:raster rName="Office3DRenderer" rVer="16.0.8326">
                    <am3d:blip r:embed="rId7"/>
                  </am3d:raster>
                  <am3d:winViewport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1" name="Трехмерная модель 10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D0D38045-4DE3-4252-8B90-4CA8E88A759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512775" y="-3011355"/>
                <a:ext cx="2457061" cy="1849121"/>
              </a:xfrm>
              <a:prstGeom prst="rect">
                <a:avLst/>
              </a:prstGeom>
            </p:spPr>
          </p:pic>
        </mc:Fallback>
      </mc:AlternateContent>
      <p:sp>
        <p:nvSpPr>
          <p:cNvPr id="12" name="TextBox 11">
            <a:extLst>
              <a:ext uri="{FF2B5EF4-FFF2-40B4-BE49-F238E27FC236}">
                <a16:creationId xmlns:a16="http://schemas.microsoft.com/office/drawing/2014/main" id="{FA6D9697-8509-4E9F-8237-311EF82F22C4}"/>
              </a:ext>
            </a:extLst>
          </p:cNvPr>
          <p:cNvSpPr txBox="1"/>
          <p:nvPr/>
        </p:nvSpPr>
        <p:spPr>
          <a:xfrm>
            <a:off x="2758750" y="156779"/>
            <a:ext cx="667449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chemeClr val="bg1"/>
                </a:solidFill>
                <a:latin typeface="Lobster" panose="00000500000000000000" pitchFamily="2" charset="-52"/>
              </a:rPr>
              <a:t>QR – код на обложке книги</a:t>
            </a:r>
            <a:endParaRPr lang="ru-RU" sz="4400" dirty="0">
              <a:solidFill>
                <a:schemeClr val="bg1"/>
              </a:solidFill>
              <a:latin typeface="Lobster" panose="00000500000000000000" pitchFamily="2" charset="-52"/>
            </a:endParaRPr>
          </a:p>
        </p:txBody>
      </p:sp>
      <p:pic>
        <p:nvPicPr>
          <p:cNvPr id="13" name="Объект 3">
            <a:extLst>
              <a:ext uri="{FF2B5EF4-FFF2-40B4-BE49-F238E27FC236}">
                <a16:creationId xmlns:a16="http://schemas.microsoft.com/office/drawing/2014/main" id="{FF9B7583-7B8D-44B6-A97C-38AA4E2DDDF9}"/>
              </a:ext>
            </a:extLst>
          </p:cNvPr>
          <p:cNvPicPr>
            <a:picLocks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 bwMode="auto">
          <a:xfrm>
            <a:off x="431321" y="1558746"/>
            <a:ext cx="4659390" cy="363621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76FE49C4-48D3-46E9-8F26-66EED6A9BC09}"/>
              </a:ext>
            </a:extLst>
          </p:cNvPr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304867" y="2458781"/>
            <a:ext cx="6480892" cy="3564725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B35EB95E-99E0-4584-84D7-BBBE16204153}"/>
              </a:ext>
            </a:extLst>
          </p:cNvPr>
          <p:cNvSpPr txBox="1"/>
          <p:nvPr/>
        </p:nvSpPr>
        <p:spPr>
          <a:xfrm>
            <a:off x="756173" y="-6585411"/>
            <a:ext cx="10679653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chemeClr val="bg1"/>
                </a:solidFill>
                <a:latin typeface="Lobster" panose="00000500000000000000" pitchFamily="2" charset="-52"/>
              </a:rPr>
              <a:t>Оптимизировать информационные стенды</a:t>
            </a:r>
            <a:endParaRPr lang="ru-RU" sz="4400" dirty="0">
              <a:solidFill>
                <a:schemeClr val="bg1"/>
              </a:solidFill>
              <a:latin typeface="Lobster" panose="00000500000000000000" pitchFamily="2" charset="-52"/>
            </a:endParaRPr>
          </a:p>
        </p:txBody>
      </p:sp>
      <p:pic>
        <p:nvPicPr>
          <p:cNvPr id="19" name="Объект 3">
            <a:extLst>
              <a:ext uri="{FF2B5EF4-FFF2-40B4-BE49-F238E27FC236}">
                <a16:creationId xmlns:a16="http://schemas.microsoft.com/office/drawing/2014/main" id="{4D3EAC95-83C8-44AC-86DD-81FDF2D85DB9}"/>
              </a:ext>
            </a:extLst>
          </p:cNvPr>
          <p:cNvPicPr>
            <a:picLocks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9" r="3009"/>
          <a:stretch/>
        </p:blipFill>
        <p:spPr bwMode="auto">
          <a:xfrm>
            <a:off x="484157" y="-5620178"/>
            <a:ext cx="4028618" cy="227666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0" name="Объект 2">
            <a:extLst>
              <a:ext uri="{FF2B5EF4-FFF2-40B4-BE49-F238E27FC236}">
                <a16:creationId xmlns:a16="http://schemas.microsoft.com/office/drawing/2014/main" id="{E043D864-CD98-418F-BBFA-1710444F83B5}"/>
              </a:ext>
            </a:extLst>
          </p:cNvPr>
          <p:cNvSpPr txBox="1">
            <a:spLocks/>
          </p:cNvSpPr>
          <p:nvPr/>
        </p:nvSpPr>
        <p:spPr>
          <a:xfrm>
            <a:off x="6524811" y="-5293120"/>
            <a:ext cx="4573203" cy="171129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3" charset="2"/>
              <a:buNone/>
            </a:pPr>
            <a:r>
              <a:rPr lang="ru-RU" sz="3200" b="1" dirty="0">
                <a:solidFill>
                  <a:schemeClr val="bg1"/>
                </a:solidFill>
                <a:latin typeface="Lobster" panose="00000500000000000000" pitchFamily="2" charset="-52"/>
              </a:rPr>
              <a:t>Выставка</a:t>
            </a:r>
            <a:br>
              <a:rPr lang="ru-RU" sz="3200" b="1" dirty="0">
                <a:solidFill>
                  <a:schemeClr val="bg1"/>
                </a:solidFill>
                <a:latin typeface="Lobster" panose="00000500000000000000" pitchFamily="2" charset="-52"/>
              </a:rPr>
            </a:br>
            <a:r>
              <a:rPr lang="ru-RU" sz="3200" b="1" dirty="0">
                <a:solidFill>
                  <a:schemeClr val="bg1"/>
                </a:solidFill>
                <a:latin typeface="Lobster" panose="00000500000000000000" pitchFamily="2" charset="-52"/>
              </a:rPr>
              <a:t>«Краски осени»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4659EEA3-289E-4256-A5B5-D3DC3FCE3225}"/>
              </a:ext>
            </a:extLst>
          </p:cNvPr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78" b="16878"/>
          <a:stretch/>
        </p:blipFill>
        <p:spPr bwMode="auto">
          <a:xfrm>
            <a:off x="582785" y="-3007370"/>
            <a:ext cx="4020317" cy="233878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2" name="Объект 2">
            <a:extLst>
              <a:ext uri="{FF2B5EF4-FFF2-40B4-BE49-F238E27FC236}">
                <a16:creationId xmlns:a16="http://schemas.microsoft.com/office/drawing/2014/main" id="{25ADDC3F-3CBF-45CD-8934-6C4C2AB27A90}"/>
              </a:ext>
            </a:extLst>
          </p:cNvPr>
          <p:cNvSpPr txBox="1">
            <a:spLocks/>
          </p:cNvSpPr>
          <p:nvPr/>
        </p:nvSpPr>
        <p:spPr>
          <a:xfrm>
            <a:off x="6926110" y="-2604146"/>
            <a:ext cx="4573203" cy="18074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3" charset="2"/>
              <a:buNone/>
            </a:pPr>
            <a:r>
              <a:rPr lang="ru-RU" sz="3200" b="1" dirty="0">
                <a:solidFill>
                  <a:schemeClr val="bg1"/>
                </a:solidFill>
                <a:latin typeface="Lobster" panose="00000500000000000000" pitchFamily="2" charset="-52"/>
              </a:rPr>
              <a:t>С активом библиотеки </a:t>
            </a:r>
          </a:p>
          <a:p>
            <a:pPr marL="0" indent="0" algn="ctr">
              <a:spcBef>
                <a:spcPts val="0"/>
              </a:spcBef>
              <a:buFont typeface="Wingdings 3" charset="2"/>
              <a:buNone/>
            </a:pPr>
            <a:r>
              <a:rPr lang="ru-RU" sz="3200" b="1" dirty="0">
                <a:solidFill>
                  <a:schemeClr val="bg1"/>
                </a:solidFill>
                <a:latin typeface="Lobster" panose="00000500000000000000" pitchFamily="2" charset="-52"/>
              </a:rPr>
              <a:t>размещаем информацию о юбилярах</a:t>
            </a:r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23" name="Трехмерная модель 22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F903007A-89E9-4F35-BAF0-55A64922B4A9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382375594"/>
                  </p:ext>
                </p:extLst>
              </p:nvPr>
            </p:nvGraphicFramePr>
            <p:xfrm>
              <a:off x="4603102" y="-5540978"/>
              <a:ext cx="2457061" cy="1849121"/>
            </p:xfrm>
            <a:graphic>
              <a:graphicData uri="http://schemas.microsoft.com/office/drawing/2017/model3d">
                <am3d:model3d r:embed="rId6">
                  <am3d:spPr>
                    <a:xfrm>
                      <a:off x="0" y="0"/>
                      <a:ext cx="2457061" cy="1849121"/>
                    </a:xfrm>
                    <a:prstGeom prst="rect">
                      <a:avLst/>
                    </a:prstGeom>
                  </am3d:spPr>
                  <am3d:camera>
                    <am3d:pos x="-1506786" y="567809" z="49265132"/>
                    <am3d:up dx="0" dy="36000000" dz="0"/>
                    <am3d:lookAt x="-1506786" y="567809" z="0"/>
                    <am3d:perspective fov="2166075"/>
                  </am3d:camera>
                  <am3d:trans>
                    <am3d:meterPerModelUnit n="2106943" d="1000000"/>
                    <am3d:preTrans dx="-9257993" dy="-10212137" dz="-1481"/>
                    <am3d:scale>
                      <am3d:sx n="1000000" d="1000000"/>
                      <am3d:sy n="1000000" d="1000000"/>
                      <am3d:sz n="1000000" d="1000000"/>
                    </am3d:scale>
                    <am3d:rot ax="-36580" ay="399622" az="-4243"/>
                    <am3d:postTrans dx="9257993" dy="351642" dz="0"/>
                  </am3d:trans>
                  <am3d:raster rName="Office3DRenderer" rVer="16.0.8326">
                    <am3d:blip r:embed="rId7"/>
                  </am3d:raster>
                  <am3d:winViewport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3" name="Трехмерная модель 22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F903007A-89E9-4F35-BAF0-55A64922B4A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603102" y="-5540978"/>
                <a:ext cx="2457061" cy="184912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24" name="Трехмерная модель 23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A3820366-B4DA-4FCD-86B7-8D382068203A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226266512"/>
                  </p:ext>
                </p:extLst>
              </p:nvPr>
            </p:nvGraphicFramePr>
            <p:xfrm>
              <a:off x="4512775" y="-2762539"/>
              <a:ext cx="2457061" cy="1849121"/>
            </p:xfrm>
            <a:graphic>
              <a:graphicData uri="http://schemas.microsoft.com/office/drawing/2017/model3d">
                <am3d:model3d r:embed="rId6">
                  <am3d:spPr>
                    <a:xfrm>
                      <a:off x="0" y="0"/>
                      <a:ext cx="2457061" cy="1849121"/>
                    </a:xfrm>
                    <a:prstGeom prst="rect">
                      <a:avLst/>
                    </a:prstGeom>
                  </am3d:spPr>
                  <am3d:camera>
                    <am3d:pos x="-1506786" y="567809" z="49265132"/>
                    <am3d:up dx="0" dy="36000000" dz="0"/>
                    <am3d:lookAt x="-1506786" y="567809" z="0"/>
                    <am3d:perspective fov="2166075"/>
                  </am3d:camera>
                  <am3d:trans>
                    <am3d:meterPerModelUnit n="2106943" d="1000000"/>
                    <am3d:preTrans dx="-9257993" dy="-10212137" dz="-1481"/>
                    <am3d:scale>
                      <am3d:sx n="1000000" d="1000000"/>
                      <am3d:sy n="1000000" d="1000000"/>
                      <am3d:sz n="1000000" d="1000000"/>
                    </am3d:scale>
                    <am3d:rot ax="-36580" ay="399622" az="-4243"/>
                    <am3d:postTrans dx="9257993" dy="351642" dz="0"/>
                  </am3d:trans>
                  <am3d:raster rName="Office3DRenderer" rVer="16.0.8326">
                    <am3d:blip r:embed="rId7"/>
                  </am3d:raster>
                  <am3d:winViewport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4" name="Трехмерная модель 23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A3820366-B4DA-4FCD-86B7-8D382068203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512775" y="-2762539"/>
                <a:ext cx="2457061" cy="1849121"/>
              </a:xfrm>
              <a:prstGeom prst="rect">
                <a:avLst/>
              </a:prstGeom>
            </p:spPr>
          </p:pic>
        </mc:Fallback>
      </mc:AlternateContent>
      <p:sp>
        <p:nvSpPr>
          <p:cNvPr id="25" name="TextBox 24">
            <a:extLst>
              <a:ext uri="{FF2B5EF4-FFF2-40B4-BE49-F238E27FC236}">
                <a16:creationId xmlns:a16="http://schemas.microsoft.com/office/drawing/2014/main" id="{D20B62A6-5B6C-4E4A-9FEB-DF090A5C503D}"/>
              </a:ext>
            </a:extLst>
          </p:cNvPr>
          <p:cNvSpPr txBox="1"/>
          <p:nvPr/>
        </p:nvSpPr>
        <p:spPr>
          <a:xfrm>
            <a:off x="582785" y="7026236"/>
            <a:ext cx="11030717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solidFill>
                  <a:schemeClr val="bg1"/>
                </a:solidFill>
                <a:latin typeface="Lobster" panose="00000500000000000000" pitchFamily="2" charset="-52"/>
              </a:rPr>
              <a:t>Закладки, правила пользования библиотекой, список учебников</a:t>
            </a:r>
            <a:endParaRPr lang="ru-RU" sz="4400" dirty="0">
              <a:solidFill>
                <a:schemeClr val="bg1"/>
              </a:solidFill>
              <a:latin typeface="Lobster" panose="00000500000000000000" pitchFamily="2" charset="-52"/>
            </a:endParaRPr>
          </a:p>
        </p:txBody>
      </p:sp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440B8240-191E-4C53-AF1F-59678C3FB2D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" r="208"/>
          <a:stretch/>
        </p:blipFill>
        <p:spPr>
          <a:xfrm>
            <a:off x="5461367" y="9321169"/>
            <a:ext cx="6359976" cy="4112927"/>
          </a:xfrm>
          <a:prstGeom prst="rect">
            <a:avLst/>
          </a:prstGeom>
        </p:spPr>
      </p:pic>
      <p:pic>
        <p:nvPicPr>
          <p:cNvPr id="28" name="Объект 3">
            <a:extLst>
              <a:ext uri="{FF2B5EF4-FFF2-40B4-BE49-F238E27FC236}">
                <a16:creationId xmlns:a16="http://schemas.microsoft.com/office/drawing/2014/main" id="{115A82B8-7A99-4414-8871-D7CA50E5FE5E}"/>
              </a:ext>
            </a:extLst>
          </p:cNvPr>
          <p:cNvPicPr>
            <a:picLocks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 bwMode="auto">
          <a:xfrm>
            <a:off x="142689" y="8709710"/>
            <a:ext cx="4998272" cy="428005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0106093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0FF066-199F-4137-B962-3E34DE823E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96C4DF76-D510-404A-B73D-955C16EC68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132" b="15683"/>
          <a:stretch/>
        </p:blipFill>
        <p:spPr>
          <a:xfrm>
            <a:off x="0" y="-88053"/>
            <a:ext cx="12192000" cy="7057813"/>
          </a:xfr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9F4748B-CC99-4FBF-9105-28DA0D22930B}"/>
              </a:ext>
            </a:extLst>
          </p:cNvPr>
          <p:cNvSpPr txBox="1"/>
          <p:nvPr/>
        </p:nvSpPr>
        <p:spPr>
          <a:xfrm>
            <a:off x="582785" y="96712"/>
            <a:ext cx="11030717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solidFill>
                  <a:schemeClr val="bg1"/>
                </a:solidFill>
                <a:latin typeface="Lobster" panose="00000500000000000000" pitchFamily="2" charset="-52"/>
              </a:rPr>
              <a:t>Закладки, правила пользования библиотекой, список учебников</a:t>
            </a:r>
            <a:endParaRPr lang="ru-RU" sz="4400" dirty="0">
              <a:solidFill>
                <a:schemeClr val="bg1"/>
              </a:solidFill>
              <a:latin typeface="Lobster" panose="00000500000000000000" pitchFamily="2" charset="-52"/>
            </a:endParaRPr>
          </a:p>
        </p:txBody>
      </p:sp>
      <p:pic>
        <p:nvPicPr>
          <p:cNvPr id="13" name="Объект 3">
            <a:extLst>
              <a:ext uri="{FF2B5EF4-FFF2-40B4-BE49-F238E27FC236}">
                <a16:creationId xmlns:a16="http://schemas.microsoft.com/office/drawing/2014/main" id="{C37A196B-8795-4C52-B1ED-41B648F69BDC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 bwMode="auto">
          <a:xfrm>
            <a:off x="142689" y="2166698"/>
            <a:ext cx="4998272" cy="428005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448B251E-8613-4B5B-A665-577675FBFF9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" r="208"/>
          <a:stretch/>
        </p:blipFill>
        <p:spPr>
          <a:xfrm>
            <a:off x="5461367" y="2391645"/>
            <a:ext cx="6359976" cy="4112927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D989F943-48F1-4C3C-A3DF-70597693D5B8}"/>
              </a:ext>
            </a:extLst>
          </p:cNvPr>
          <p:cNvSpPr txBox="1"/>
          <p:nvPr/>
        </p:nvSpPr>
        <p:spPr>
          <a:xfrm>
            <a:off x="4055452" y="7445770"/>
            <a:ext cx="441298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chemeClr val="bg1"/>
                </a:solidFill>
                <a:latin typeface="Lobster" panose="00000500000000000000" pitchFamily="2" charset="-52"/>
              </a:rPr>
              <a:t>Школьный музей</a:t>
            </a:r>
            <a:endParaRPr lang="ru-RU" sz="4400" dirty="0">
              <a:solidFill>
                <a:schemeClr val="bg1"/>
              </a:solidFill>
              <a:latin typeface="Lobster" panose="00000500000000000000" pitchFamily="2" charset="-52"/>
            </a:endParaRPr>
          </a:p>
        </p:txBody>
      </p:sp>
      <p:sp>
        <p:nvSpPr>
          <p:cNvPr id="16" name="Объект 2">
            <a:extLst>
              <a:ext uri="{FF2B5EF4-FFF2-40B4-BE49-F238E27FC236}">
                <a16:creationId xmlns:a16="http://schemas.microsoft.com/office/drawing/2014/main" id="{A1277036-DB51-4EC8-B1CE-92ADE854A76D}"/>
              </a:ext>
            </a:extLst>
          </p:cNvPr>
          <p:cNvSpPr txBox="1">
            <a:spLocks/>
          </p:cNvSpPr>
          <p:nvPr/>
        </p:nvSpPr>
        <p:spPr>
          <a:xfrm>
            <a:off x="9552506" y="10570406"/>
            <a:ext cx="2360972" cy="111212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3" charset="2"/>
              <a:buNone/>
            </a:pPr>
            <a:r>
              <a:rPr lang="ru-RU" sz="3200" b="1" dirty="0">
                <a:solidFill>
                  <a:schemeClr val="bg1"/>
                </a:solidFill>
                <a:latin typeface="Lobster" panose="00000500000000000000" pitchFamily="2" charset="-52"/>
              </a:rPr>
              <a:t>Экспозиция о пионерии</a:t>
            </a:r>
          </a:p>
        </p:txBody>
      </p:sp>
      <p:sp>
        <p:nvSpPr>
          <p:cNvPr id="17" name="Объект 2">
            <a:extLst>
              <a:ext uri="{FF2B5EF4-FFF2-40B4-BE49-F238E27FC236}">
                <a16:creationId xmlns:a16="http://schemas.microsoft.com/office/drawing/2014/main" id="{24E4E39B-7441-439C-B68E-C4515A0B8670}"/>
              </a:ext>
            </a:extLst>
          </p:cNvPr>
          <p:cNvSpPr txBox="1">
            <a:spLocks/>
          </p:cNvSpPr>
          <p:nvPr/>
        </p:nvSpPr>
        <p:spPr>
          <a:xfrm>
            <a:off x="4266802" y="12450918"/>
            <a:ext cx="4130749" cy="111212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3" charset="2"/>
              <a:buNone/>
            </a:pPr>
            <a:r>
              <a:rPr lang="ru-RU" sz="3200" b="1" dirty="0">
                <a:solidFill>
                  <a:schemeClr val="bg1"/>
                </a:solidFill>
                <a:latin typeface="Lobster" panose="00000500000000000000" pitchFamily="2" charset="-52"/>
              </a:rPr>
              <a:t>Информация о музейном экспонате</a:t>
            </a:r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8" name="Трехмерная модель 17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9E844C9F-A6CA-41BC-B595-F7D90D4D93F6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1396456083"/>
                  </p:ext>
                </p:extLst>
              </p:nvPr>
            </p:nvGraphicFramePr>
            <p:xfrm>
              <a:off x="2419739" y="8359735"/>
              <a:ext cx="1549985" cy="1849121"/>
            </p:xfrm>
            <a:graphic>
              <a:graphicData uri="http://schemas.microsoft.com/office/drawing/2017/model3d">
                <am3d:model3d r:embed="rId6">
                  <am3d:spPr>
                    <a:xfrm>
                      <a:off x="0" y="0"/>
                      <a:ext cx="1549985" cy="1849121"/>
                    </a:xfrm>
                    <a:prstGeom prst="rect">
                      <a:avLst/>
                    </a:prstGeom>
                  </am3d:spPr>
                  <am3d:camera>
                    <am3d:pos x="5820106" y="136854" z="49265132"/>
                    <am3d:up dx="0" dy="36000000" dz="0"/>
                    <am3d:lookAt x="5820106" y="136854" z="0"/>
                    <am3d:perspective fov="2166075"/>
                  </am3d:camera>
                  <am3d:trans>
                    <am3d:meterPerModelUnit n="2106943" d="1000000"/>
                    <am3d:preTrans dx="-9257993" dy="-10212137" dz="-1481"/>
                    <am3d:scale>
                      <am3d:sx n="1000000" d="1000000"/>
                      <am3d:sy n="1000000" d="1000000"/>
                      <am3d:sz n="1000000" d="1000000"/>
                    </am3d:scale>
                    <am3d:rot ax="-36580" ay="399622" az="-4243"/>
                    <am3d:postTrans dx="9257993" dy="351642" dz="0"/>
                  </am3d:trans>
                  <am3d:raster rName="Office3DRenderer" rVer="16.0.8326">
                    <am3d:blip r:embed="rId7"/>
                  </am3d:raster>
                  <am3d:winViewport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8" name="Трехмерная модель 17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9E844C9F-A6CA-41BC-B595-F7D90D4D93F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419739" y="8359735"/>
                <a:ext cx="1549985" cy="184912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9" name="Трехмерная модель 18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6A9D0B2E-94C5-4AB5-9A26-569E870CBF4E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2624545308"/>
                  </p:ext>
                </p:extLst>
              </p:nvPr>
            </p:nvGraphicFramePr>
            <p:xfrm>
              <a:off x="2976466" y="11843140"/>
              <a:ext cx="1549985" cy="1849121"/>
            </p:xfrm>
            <a:graphic>
              <a:graphicData uri="http://schemas.microsoft.com/office/drawing/2017/model3d">
                <am3d:model3d r:embed="rId6">
                  <am3d:spPr>
                    <a:xfrm>
                      <a:off x="0" y="0"/>
                      <a:ext cx="1549985" cy="1849121"/>
                    </a:xfrm>
                    <a:prstGeom prst="rect">
                      <a:avLst/>
                    </a:prstGeom>
                  </am3d:spPr>
                  <am3d:camera>
                    <am3d:pos x="5820106" y="136854" z="49265132"/>
                    <am3d:up dx="0" dy="36000000" dz="0"/>
                    <am3d:lookAt x="5820106" y="136854" z="0"/>
                    <am3d:perspective fov="2166075"/>
                  </am3d:camera>
                  <am3d:trans>
                    <am3d:meterPerModelUnit n="2106943" d="1000000"/>
                    <am3d:preTrans dx="-9257993" dy="-10212137" dz="-1481"/>
                    <am3d:scale>
                      <am3d:sx n="1000000" d="1000000"/>
                      <am3d:sy n="1000000" d="1000000"/>
                      <am3d:sz n="1000000" d="1000000"/>
                    </am3d:scale>
                    <am3d:rot ax="-36580" ay="399622" az="-4243"/>
                    <am3d:postTrans dx="9257993" dy="351642" dz="0"/>
                  </am3d:trans>
                  <am3d:raster rName="Office3DRenderer" rVer="16.0.8326">
                    <am3d:blip r:embed="rId7"/>
                  </am3d:raster>
                  <am3d:winViewport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9" name="Трехмерная модель 18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6A9D0B2E-94C5-4AB5-9A26-569E870CBF4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976466" y="11843140"/>
                <a:ext cx="1549985" cy="184912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20" name="Трехмерная модель 19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0FE279B0-7B74-4CE9-899F-62D1FAF3F3FB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3113974495"/>
                  </p:ext>
                </p:extLst>
              </p:nvPr>
            </p:nvGraphicFramePr>
            <p:xfrm>
              <a:off x="8166844" y="10208856"/>
              <a:ext cx="1549985" cy="1849121"/>
            </p:xfrm>
            <a:graphic>
              <a:graphicData uri="http://schemas.microsoft.com/office/drawing/2017/model3d">
                <am3d:model3d r:embed="rId6">
                  <am3d:spPr>
                    <a:xfrm>
                      <a:off x="0" y="0"/>
                      <a:ext cx="1549985" cy="1849121"/>
                    </a:xfrm>
                    <a:prstGeom prst="rect">
                      <a:avLst/>
                    </a:prstGeom>
                  </am3d:spPr>
                  <am3d:camera>
                    <am3d:pos x="5820106" y="136854" z="49265132"/>
                    <am3d:up dx="0" dy="36000000" dz="0"/>
                    <am3d:lookAt x="5820106" y="136854" z="0"/>
                    <am3d:perspective fov="2166075"/>
                  </am3d:camera>
                  <am3d:trans>
                    <am3d:meterPerModelUnit n="2106943" d="1000000"/>
                    <am3d:preTrans dx="-9257993" dy="-10212137" dz="-1481"/>
                    <am3d:scale>
                      <am3d:sx n="1000000" d="1000000"/>
                      <am3d:sy n="1000000" d="1000000"/>
                      <am3d:sz n="1000000" d="1000000"/>
                    </am3d:scale>
                    <am3d:rot ax="-36580" ay="399622" az="-4243"/>
                    <am3d:postTrans dx="9257993" dy="351642" dz="0"/>
                  </am3d:trans>
                  <am3d:raster rName="Office3DRenderer" rVer="16.0.8326">
                    <am3d:blip r:embed="rId7"/>
                  </am3d:raster>
                  <am3d:winViewport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0" name="Трехмерная модель 19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0FE279B0-7B74-4CE9-899F-62D1FAF3F3F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8166844" y="10208856"/>
                <a:ext cx="1549985" cy="1849121"/>
              </a:xfrm>
              <a:prstGeom prst="rect">
                <a:avLst/>
              </a:prstGeom>
            </p:spPr>
          </p:pic>
        </mc:Fallback>
      </mc:AlternateContent>
      <p:pic>
        <p:nvPicPr>
          <p:cNvPr id="21" name="Объект 3">
            <a:extLst>
              <a:ext uri="{FF2B5EF4-FFF2-40B4-BE49-F238E27FC236}">
                <a16:creationId xmlns:a16="http://schemas.microsoft.com/office/drawing/2014/main" id="{4E368D88-7CEC-43DD-9C15-A9521F0FFC1A}"/>
              </a:ext>
            </a:extLst>
          </p:cNvPr>
          <p:cNvPicPr>
            <a:picLocks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316" b="18900"/>
          <a:stretch/>
        </p:blipFill>
        <p:spPr bwMode="auto">
          <a:xfrm>
            <a:off x="315756" y="8342928"/>
            <a:ext cx="1841269" cy="253189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5022ABFB-5AB5-4D46-BE24-93B0CC88CA05}"/>
              </a:ext>
            </a:extLst>
          </p:cNvPr>
          <p:cNvPicPr/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2" r="14702"/>
          <a:stretch/>
        </p:blipFill>
        <p:spPr bwMode="auto">
          <a:xfrm>
            <a:off x="5691548" y="10184807"/>
            <a:ext cx="2259515" cy="174248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4BF0B316-16E8-474F-B46A-6127F3A4727C}"/>
              </a:ext>
            </a:extLst>
          </p:cNvPr>
          <p:cNvPicPr/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18" b="27780"/>
          <a:stretch/>
        </p:blipFill>
        <p:spPr bwMode="auto">
          <a:xfrm>
            <a:off x="702650" y="11379253"/>
            <a:ext cx="2160788" cy="253188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4" name="Объект 2">
            <a:extLst>
              <a:ext uri="{FF2B5EF4-FFF2-40B4-BE49-F238E27FC236}">
                <a16:creationId xmlns:a16="http://schemas.microsoft.com/office/drawing/2014/main" id="{C15EEEDD-9A54-4E00-A760-D5722B895E08}"/>
              </a:ext>
            </a:extLst>
          </p:cNvPr>
          <p:cNvSpPr txBox="1">
            <a:spLocks/>
          </p:cNvSpPr>
          <p:nvPr/>
        </p:nvSpPr>
        <p:spPr>
          <a:xfrm>
            <a:off x="3962525" y="8794373"/>
            <a:ext cx="3773075" cy="111212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3" charset="2"/>
              <a:buNone/>
            </a:pPr>
            <a:r>
              <a:rPr lang="ru-RU" sz="3200" b="1" dirty="0">
                <a:solidFill>
                  <a:schemeClr val="bg1"/>
                </a:solidFill>
                <a:latin typeface="Lobster" panose="00000500000000000000" pitchFamily="2" charset="-52"/>
              </a:rPr>
              <a:t>Видеоролик о МБОУ «СОШ 7»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303410E-6C49-47CD-A493-C1B7CC7B630F}"/>
              </a:ext>
            </a:extLst>
          </p:cNvPr>
          <p:cNvSpPr txBox="1"/>
          <p:nvPr/>
        </p:nvSpPr>
        <p:spPr>
          <a:xfrm>
            <a:off x="2758750" y="-6961476"/>
            <a:ext cx="667449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chemeClr val="bg1"/>
                </a:solidFill>
                <a:latin typeface="Lobster" panose="00000500000000000000" pitchFamily="2" charset="-52"/>
              </a:rPr>
              <a:t>QR – код на обложке книги</a:t>
            </a:r>
            <a:endParaRPr lang="ru-RU" sz="4400" dirty="0">
              <a:solidFill>
                <a:schemeClr val="bg1"/>
              </a:solidFill>
              <a:latin typeface="Lobster" panose="00000500000000000000" pitchFamily="2" charset="-52"/>
            </a:endParaRPr>
          </a:p>
        </p:txBody>
      </p:sp>
      <p:pic>
        <p:nvPicPr>
          <p:cNvPr id="26" name="Объект 3">
            <a:extLst>
              <a:ext uri="{FF2B5EF4-FFF2-40B4-BE49-F238E27FC236}">
                <a16:creationId xmlns:a16="http://schemas.microsoft.com/office/drawing/2014/main" id="{E6C25145-851C-412F-9B94-333B1A23C360}"/>
              </a:ext>
            </a:extLst>
          </p:cNvPr>
          <p:cNvPicPr>
            <a:picLocks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 bwMode="auto">
          <a:xfrm>
            <a:off x="431321" y="-5559509"/>
            <a:ext cx="4659390" cy="363621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D834B87A-34FC-4565-B4FC-58FFE1E11CC7}"/>
              </a:ext>
            </a:extLst>
          </p:cNvPr>
          <p:cNvPicPr/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304867" y="-4206152"/>
            <a:ext cx="6480892" cy="35647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609284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0FF066-199F-4137-B962-3E34DE823E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96C4DF76-D510-404A-B73D-955C16EC68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132" b="15683"/>
          <a:stretch/>
        </p:blipFill>
        <p:spPr>
          <a:xfrm>
            <a:off x="0" y="-88053"/>
            <a:ext cx="12192000" cy="7057813"/>
          </a:xfr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B17BD23-F844-4647-89FE-AE6EC797490D}"/>
              </a:ext>
            </a:extLst>
          </p:cNvPr>
          <p:cNvSpPr txBox="1"/>
          <p:nvPr/>
        </p:nvSpPr>
        <p:spPr>
          <a:xfrm>
            <a:off x="4055452" y="-48"/>
            <a:ext cx="441298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chemeClr val="bg1"/>
                </a:solidFill>
                <a:latin typeface="Lobster" panose="00000500000000000000" pitchFamily="2" charset="-52"/>
              </a:rPr>
              <a:t>Школьный музей</a:t>
            </a:r>
            <a:endParaRPr lang="ru-RU" sz="4400" dirty="0">
              <a:solidFill>
                <a:schemeClr val="bg1"/>
              </a:solidFill>
              <a:latin typeface="Lobster" panose="00000500000000000000" pitchFamily="2" charset="-52"/>
            </a:endParaRPr>
          </a:p>
        </p:txBody>
      </p:sp>
      <p:sp>
        <p:nvSpPr>
          <p:cNvPr id="7" name="Объект 2">
            <a:extLst>
              <a:ext uri="{FF2B5EF4-FFF2-40B4-BE49-F238E27FC236}">
                <a16:creationId xmlns:a16="http://schemas.microsoft.com/office/drawing/2014/main" id="{5CA77D13-A863-4120-A131-9A8C158AD89B}"/>
              </a:ext>
            </a:extLst>
          </p:cNvPr>
          <p:cNvSpPr txBox="1">
            <a:spLocks/>
          </p:cNvSpPr>
          <p:nvPr/>
        </p:nvSpPr>
        <p:spPr>
          <a:xfrm>
            <a:off x="9552506" y="3124588"/>
            <a:ext cx="2360972" cy="111212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3" charset="2"/>
              <a:buNone/>
            </a:pPr>
            <a:r>
              <a:rPr lang="ru-RU" sz="3200" b="1" dirty="0">
                <a:solidFill>
                  <a:schemeClr val="bg1"/>
                </a:solidFill>
                <a:latin typeface="Lobster" panose="00000500000000000000" pitchFamily="2" charset="-52"/>
              </a:rPr>
              <a:t>Экспозиция о пионерии</a:t>
            </a:r>
          </a:p>
        </p:txBody>
      </p:sp>
      <p:sp>
        <p:nvSpPr>
          <p:cNvPr id="9" name="Объект 2">
            <a:extLst>
              <a:ext uri="{FF2B5EF4-FFF2-40B4-BE49-F238E27FC236}">
                <a16:creationId xmlns:a16="http://schemas.microsoft.com/office/drawing/2014/main" id="{EED4488B-BFB8-4914-B268-650A5DC4490F}"/>
              </a:ext>
            </a:extLst>
          </p:cNvPr>
          <p:cNvSpPr txBox="1">
            <a:spLocks/>
          </p:cNvSpPr>
          <p:nvPr/>
        </p:nvSpPr>
        <p:spPr>
          <a:xfrm>
            <a:off x="4266802" y="5005100"/>
            <a:ext cx="4130749" cy="111212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3" charset="2"/>
              <a:buNone/>
            </a:pPr>
            <a:r>
              <a:rPr lang="ru-RU" sz="3200" b="1" dirty="0">
                <a:solidFill>
                  <a:schemeClr val="bg1"/>
                </a:solidFill>
                <a:latin typeface="Lobster" panose="00000500000000000000" pitchFamily="2" charset="-52"/>
              </a:rPr>
              <a:t>Информация о музейном экспонате</a:t>
            </a:r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0" name="Трехмерная модель 9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5B355991-8241-43D5-B495-ABA439827A3F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4112986640"/>
                  </p:ext>
                </p:extLst>
              </p:nvPr>
            </p:nvGraphicFramePr>
            <p:xfrm>
              <a:off x="2419739" y="913917"/>
              <a:ext cx="1549985" cy="1849121"/>
            </p:xfrm>
            <a:graphic>
              <a:graphicData uri="http://schemas.microsoft.com/office/drawing/2017/model3d">
                <am3d:model3d r:embed="rId4">
                  <am3d:spPr>
                    <a:xfrm>
                      <a:off x="0" y="0"/>
                      <a:ext cx="1549985" cy="1849121"/>
                    </a:xfrm>
                    <a:prstGeom prst="rect">
                      <a:avLst/>
                    </a:prstGeom>
                  </am3d:spPr>
                  <am3d:camera>
                    <am3d:pos x="5820106" y="136854" z="49265132"/>
                    <am3d:up dx="0" dy="36000000" dz="0"/>
                    <am3d:lookAt x="5820106" y="136854" z="0"/>
                    <am3d:perspective fov="2166075"/>
                  </am3d:camera>
                  <am3d:trans>
                    <am3d:meterPerModelUnit n="2106943" d="1000000"/>
                    <am3d:preTrans dx="-9257993" dy="-10212137" dz="-1481"/>
                    <am3d:scale>
                      <am3d:sx n="1000000" d="1000000"/>
                      <am3d:sy n="1000000" d="1000000"/>
                      <am3d:sz n="1000000" d="1000000"/>
                    </am3d:scale>
                    <am3d:rot ax="-36580" ay="399622" az="-4243"/>
                    <am3d:postTrans dx="9257993" dy="351642" dz="0"/>
                  </am3d:trans>
                  <am3d:raster rName="Office3DRenderer" rVer="16.0.8326">
                    <am3d:blip r:embed="rId5"/>
                  </am3d:raster>
                  <am3d:winViewport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0" name="Трехмерная модель 9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5B355991-8241-43D5-B495-ABA439827A3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419739" y="913917"/>
                <a:ext cx="1549985" cy="184912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1" name="Трехмерная модель 10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B8CC91A1-15DF-4AB2-ABBE-A04015723684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1001332947"/>
                  </p:ext>
                </p:extLst>
              </p:nvPr>
            </p:nvGraphicFramePr>
            <p:xfrm>
              <a:off x="2976466" y="4397322"/>
              <a:ext cx="1549985" cy="1849121"/>
            </p:xfrm>
            <a:graphic>
              <a:graphicData uri="http://schemas.microsoft.com/office/drawing/2017/model3d">
                <am3d:model3d r:embed="rId4">
                  <am3d:spPr>
                    <a:xfrm>
                      <a:off x="0" y="0"/>
                      <a:ext cx="1549985" cy="1849121"/>
                    </a:xfrm>
                    <a:prstGeom prst="rect">
                      <a:avLst/>
                    </a:prstGeom>
                  </am3d:spPr>
                  <am3d:camera>
                    <am3d:pos x="5820106" y="136854" z="49265132"/>
                    <am3d:up dx="0" dy="36000000" dz="0"/>
                    <am3d:lookAt x="5820106" y="136854" z="0"/>
                    <am3d:perspective fov="2166075"/>
                  </am3d:camera>
                  <am3d:trans>
                    <am3d:meterPerModelUnit n="2106943" d="1000000"/>
                    <am3d:preTrans dx="-9257993" dy="-10212137" dz="-1481"/>
                    <am3d:scale>
                      <am3d:sx n="1000000" d="1000000"/>
                      <am3d:sy n="1000000" d="1000000"/>
                      <am3d:sz n="1000000" d="1000000"/>
                    </am3d:scale>
                    <am3d:rot ax="-36580" ay="399622" az="-4243"/>
                    <am3d:postTrans dx="9257993" dy="351642" dz="0"/>
                  </am3d:trans>
                  <am3d:raster rName="Office3DRenderer" rVer="16.0.8326">
                    <am3d:blip r:embed="rId5"/>
                  </am3d:raster>
                  <am3d:winViewport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1" name="Трехмерная модель 10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B8CC91A1-15DF-4AB2-ABBE-A0401572368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976466" y="4397322"/>
                <a:ext cx="1549985" cy="1849121"/>
              </a:xfrm>
              <a:prstGeom prst="rect">
                <a:avLst/>
              </a:prstGeom>
            </p:spPr>
          </p:pic>
        </mc:Fallback>
      </mc:AlternateContent>
      <p:sp>
        <p:nvSpPr>
          <p:cNvPr id="12" name="TextBox 11">
            <a:extLst>
              <a:ext uri="{FF2B5EF4-FFF2-40B4-BE49-F238E27FC236}">
                <a16:creationId xmlns:a16="http://schemas.microsoft.com/office/drawing/2014/main" id="{F200BD68-A59E-4058-9917-4A29E579A8E3}"/>
              </a:ext>
            </a:extLst>
          </p:cNvPr>
          <p:cNvSpPr txBox="1"/>
          <p:nvPr/>
        </p:nvSpPr>
        <p:spPr>
          <a:xfrm>
            <a:off x="582785" y="-7031866"/>
            <a:ext cx="11030717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solidFill>
                  <a:schemeClr val="bg1"/>
                </a:solidFill>
                <a:latin typeface="Lobster" panose="00000500000000000000" pitchFamily="2" charset="-52"/>
              </a:rPr>
              <a:t>Закладки, правила пользования библиотекой, список учебников</a:t>
            </a:r>
            <a:endParaRPr lang="ru-RU" sz="4400" dirty="0">
              <a:solidFill>
                <a:schemeClr val="bg1"/>
              </a:solidFill>
              <a:latin typeface="Lobster" panose="00000500000000000000" pitchFamily="2" charset="-52"/>
            </a:endParaRP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6184F4DD-FEBE-4CCB-BE1C-E189894BFBD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" r="208"/>
          <a:stretch/>
        </p:blipFill>
        <p:spPr>
          <a:xfrm>
            <a:off x="5461367" y="-4736933"/>
            <a:ext cx="6359976" cy="4112927"/>
          </a:xfrm>
          <a:prstGeom prst="rect">
            <a:avLst/>
          </a:prstGeom>
        </p:spPr>
      </p:pic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5" name="Трехмерная модель 14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A449A14C-1A39-4150-8225-F4B83E1EFE0B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2409078109"/>
                  </p:ext>
                </p:extLst>
              </p:nvPr>
            </p:nvGraphicFramePr>
            <p:xfrm>
              <a:off x="8166844" y="2763038"/>
              <a:ext cx="1549985" cy="1849121"/>
            </p:xfrm>
            <a:graphic>
              <a:graphicData uri="http://schemas.microsoft.com/office/drawing/2017/model3d">
                <am3d:model3d r:embed="rId4">
                  <am3d:spPr>
                    <a:xfrm>
                      <a:off x="0" y="0"/>
                      <a:ext cx="1549985" cy="1849121"/>
                    </a:xfrm>
                    <a:prstGeom prst="rect">
                      <a:avLst/>
                    </a:prstGeom>
                  </am3d:spPr>
                  <am3d:camera>
                    <am3d:pos x="5820106" y="136854" z="49265132"/>
                    <am3d:up dx="0" dy="36000000" dz="0"/>
                    <am3d:lookAt x="5820106" y="136854" z="0"/>
                    <am3d:perspective fov="2166075"/>
                  </am3d:camera>
                  <am3d:trans>
                    <am3d:meterPerModelUnit n="2106943" d="1000000"/>
                    <am3d:preTrans dx="-9257993" dy="-10212137" dz="-1481"/>
                    <am3d:scale>
                      <am3d:sx n="1000000" d="1000000"/>
                      <am3d:sy n="1000000" d="1000000"/>
                      <am3d:sz n="1000000" d="1000000"/>
                    </am3d:scale>
                    <am3d:rot ax="-36580" ay="399622" az="-4243"/>
                    <am3d:postTrans dx="9257993" dy="351642" dz="0"/>
                  </am3d:trans>
                  <am3d:raster rName="Office3DRenderer" rVer="16.0.8326">
                    <am3d:blip r:embed="rId5"/>
                  </am3d:raster>
                  <am3d:winViewport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5" name="Трехмерная модель 14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A449A14C-1A39-4150-8225-F4B83E1EFE0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8166844" y="2763038"/>
                <a:ext cx="1549985" cy="1849121"/>
              </a:xfrm>
              <a:prstGeom prst="rect">
                <a:avLst/>
              </a:prstGeom>
            </p:spPr>
          </p:pic>
        </mc:Fallback>
      </mc:AlternateContent>
      <p:pic>
        <p:nvPicPr>
          <p:cNvPr id="16" name="Объект 3">
            <a:extLst>
              <a:ext uri="{FF2B5EF4-FFF2-40B4-BE49-F238E27FC236}">
                <a16:creationId xmlns:a16="http://schemas.microsoft.com/office/drawing/2014/main" id="{4BF894E8-D1C1-4C1E-B1CF-ECA3D3009A62}"/>
              </a:ext>
            </a:extLst>
          </p:cNvPr>
          <p:cNvPicPr>
            <a:picLocks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316" b="18900"/>
          <a:stretch/>
        </p:blipFill>
        <p:spPr bwMode="auto">
          <a:xfrm>
            <a:off x="315756" y="897110"/>
            <a:ext cx="1841269" cy="253189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0DC2EFBA-B27A-436A-8EBC-1B40392B4623}"/>
              </a:ext>
            </a:extLst>
          </p:cNvPr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2" r="14702"/>
          <a:stretch/>
        </p:blipFill>
        <p:spPr bwMode="auto">
          <a:xfrm>
            <a:off x="5691548" y="2738989"/>
            <a:ext cx="2259515" cy="174248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E3BC6029-E000-41F2-BE6A-E084650D6DFB}"/>
              </a:ext>
            </a:extLst>
          </p:cNvPr>
          <p:cNvPicPr/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18" b="27780"/>
          <a:stretch/>
        </p:blipFill>
        <p:spPr bwMode="auto">
          <a:xfrm>
            <a:off x="702650" y="3933435"/>
            <a:ext cx="2160788" cy="253188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9" name="Объект 2">
            <a:extLst>
              <a:ext uri="{FF2B5EF4-FFF2-40B4-BE49-F238E27FC236}">
                <a16:creationId xmlns:a16="http://schemas.microsoft.com/office/drawing/2014/main" id="{79CBE752-FF40-4F38-BD30-6827765279F6}"/>
              </a:ext>
            </a:extLst>
          </p:cNvPr>
          <p:cNvSpPr txBox="1">
            <a:spLocks/>
          </p:cNvSpPr>
          <p:nvPr/>
        </p:nvSpPr>
        <p:spPr>
          <a:xfrm>
            <a:off x="3962525" y="1348555"/>
            <a:ext cx="3773075" cy="111212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3" charset="2"/>
              <a:buNone/>
            </a:pPr>
            <a:r>
              <a:rPr lang="ru-RU" sz="3200" b="1" dirty="0">
                <a:solidFill>
                  <a:schemeClr val="bg1"/>
                </a:solidFill>
                <a:latin typeface="Lobster" panose="00000500000000000000" pitchFamily="2" charset="-52"/>
              </a:rPr>
              <a:t>Видеоролик о МБОУ «СОШ 7»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A2A3B30-A2B3-496B-8F5C-A82D0DAD530E}"/>
              </a:ext>
            </a:extLst>
          </p:cNvPr>
          <p:cNvSpPr txBox="1"/>
          <p:nvPr/>
        </p:nvSpPr>
        <p:spPr>
          <a:xfrm>
            <a:off x="1717040" y="9542274"/>
            <a:ext cx="8757920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000" dirty="0">
                <a:solidFill>
                  <a:schemeClr val="bg1"/>
                </a:solidFill>
                <a:latin typeface="Lobster" panose="00000500000000000000" pitchFamily="2" charset="-52"/>
              </a:rPr>
              <a:t>«Использование информационно-библиотечного центра, как способ повышения качества образования в условиях ФГОС»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ABA072E-A958-4EE3-87CE-DE7D9FED6C80}"/>
              </a:ext>
            </a:extLst>
          </p:cNvPr>
          <p:cNvSpPr txBox="1"/>
          <p:nvPr/>
        </p:nvSpPr>
        <p:spPr>
          <a:xfrm>
            <a:off x="3048000" y="7477727"/>
            <a:ext cx="6096000" cy="10849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1028700" algn="l"/>
              </a:tabLst>
            </a:pPr>
            <a:r>
              <a:rPr lang="ru-RU" b="1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Муниципальное бюджетное  общеобразовательное учреждение</a:t>
            </a:r>
            <a:endParaRPr lang="ru-RU" sz="1100" dirty="0">
              <a:solidFill>
                <a:schemeClr val="bg1">
                  <a:lumMod val="8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1028700" algn="l"/>
              </a:tabLst>
            </a:pPr>
            <a:r>
              <a:rPr lang="ru-RU" b="1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«Средняя общеобразовательная школа № 7»</a:t>
            </a:r>
            <a:endParaRPr lang="ru-RU" sz="1100" dirty="0">
              <a:solidFill>
                <a:schemeClr val="bg1">
                  <a:lumMod val="8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1028700" algn="l"/>
              </a:tabLst>
            </a:pPr>
            <a:r>
              <a:rPr lang="ru-RU" sz="1050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650055, Кемерово, ул. Пролетарская, 10 тел., тел. 78-07-21 е-</a:t>
            </a:r>
            <a:r>
              <a:rPr lang="en-US" sz="1050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mail</a:t>
            </a:r>
            <a:r>
              <a:rPr lang="ru-RU" sz="1050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en-US" sz="1050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school</a:t>
            </a:r>
            <a:r>
              <a:rPr lang="ru-RU" sz="1050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7@</a:t>
            </a:r>
            <a:r>
              <a:rPr lang="en-US" sz="1050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list</a:t>
            </a:r>
            <a:r>
              <a:rPr lang="ru-RU" sz="1050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n-US" sz="1050" dirty="0" err="1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ru</a:t>
            </a:r>
            <a:endParaRPr lang="ru-RU" sz="1100" dirty="0">
              <a:solidFill>
                <a:schemeClr val="bg1">
                  <a:lumMod val="8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83130F5-6187-4938-8459-F150C4EDCE39}"/>
              </a:ext>
            </a:extLst>
          </p:cNvPr>
          <p:cNvSpPr txBox="1"/>
          <p:nvPr/>
        </p:nvSpPr>
        <p:spPr>
          <a:xfrm>
            <a:off x="221743" y="12930261"/>
            <a:ext cx="166584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Lobster" panose="00000500000000000000" pitchFamily="2" charset="-52"/>
              </a:rPr>
              <a:t>Выполнила:</a:t>
            </a:r>
            <a:br>
              <a:rPr lang="ru-RU" dirty="0">
                <a:solidFill>
                  <a:schemeClr val="bg1"/>
                </a:solidFill>
                <a:latin typeface="Lobster" panose="00000500000000000000" pitchFamily="2" charset="-52"/>
              </a:rPr>
            </a:br>
            <a:r>
              <a:rPr lang="ru-RU" dirty="0">
                <a:solidFill>
                  <a:schemeClr val="bg1"/>
                </a:solidFill>
                <a:latin typeface="Lobster" panose="00000500000000000000" pitchFamily="2" charset="-52"/>
              </a:rPr>
              <a:t>Князькова С.В.</a:t>
            </a:r>
            <a:br>
              <a:rPr lang="ru-RU" dirty="0">
                <a:solidFill>
                  <a:schemeClr val="bg1"/>
                </a:solidFill>
                <a:latin typeface="Lobster" panose="00000500000000000000" pitchFamily="2" charset="-52"/>
              </a:rPr>
            </a:br>
            <a:r>
              <a:rPr lang="ru-RU" dirty="0">
                <a:solidFill>
                  <a:schemeClr val="bg1"/>
                </a:solidFill>
                <a:latin typeface="Lobster" panose="00000500000000000000" pitchFamily="2" charset="-52"/>
              </a:rPr>
              <a:t>Зав. школьной</a:t>
            </a:r>
            <a:br>
              <a:rPr lang="ru-RU" dirty="0">
                <a:solidFill>
                  <a:schemeClr val="bg1"/>
                </a:solidFill>
                <a:latin typeface="Lobster" panose="00000500000000000000" pitchFamily="2" charset="-52"/>
              </a:rPr>
            </a:br>
            <a:r>
              <a:rPr lang="ru-RU" dirty="0">
                <a:solidFill>
                  <a:schemeClr val="bg1"/>
                </a:solidFill>
                <a:latin typeface="Lobster" panose="00000500000000000000" pitchFamily="2" charset="-52"/>
              </a:rPr>
              <a:t>библиотекой</a:t>
            </a:r>
          </a:p>
        </p:txBody>
      </p:sp>
      <p:pic>
        <p:nvPicPr>
          <p:cNvPr id="23" name="Объект 3">
            <a:extLst>
              <a:ext uri="{FF2B5EF4-FFF2-40B4-BE49-F238E27FC236}">
                <a16:creationId xmlns:a16="http://schemas.microsoft.com/office/drawing/2014/main" id="{63ACE55A-E526-4C6B-AEB8-5B10D27D65AB}"/>
              </a:ext>
            </a:extLst>
          </p:cNvPr>
          <p:cNvPicPr>
            <a:picLocks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 bwMode="auto">
          <a:xfrm>
            <a:off x="142689" y="-4891089"/>
            <a:ext cx="4998272" cy="428005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83508243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0FF066-199F-4137-B962-3E34DE823E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96C4DF76-D510-404A-B73D-955C16EC68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132" b="15683"/>
          <a:stretch/>
        </p:blipFill>
        <p:spPr>
          <a:xfrm>
            <a:off x="0" y="-88053"/>
            <a:ext cx="12192000" cy="7057813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6B2B4BE-91E5-40DF-9ECC-646E43218E15}"/>
              </a:ext>
            </a:extLst>
          </p:cNvPr>
          <p:cNvSpPr txBox="1"/>
          <p:nvPr/>
        </p:nvSpPr>
        <p:spPr>
          <a:xfrm>
            <a:off x="1717040" y="2186466"/>
            <a:ext cx="8757920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000" dirty="0">
                <a:solidFill>
                  <a:schemeClr val="bg1"/>
                </a:solidFill>
                <a:latin typeface="Lobster" panose="00000500000000000000" pitchFamily="2" charset="-52"/>
              </a:rPr>
              <a:t>«Использование информационно-библиотечного центра, как способ повышения качества образования в условиях ФГОС»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09EC830-C2E4-4273-A6D7-6A5C91F799CC}"/>
              </a:ext>
            </a:extLst>
          </p:cNvPr>
          <p:cNvSpPr txBox="1"/>
          <p:nvPr/>
        </p:nvSpPr>
        <p:spPr>
          <a:xfrm>
            <a:off x="3048000" y="121919"/>
            <a:ext cx="6096000" cy="10849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1028700" algn="l"/>
              </a:tabLst>
            </a:pPr>
            <a:r>
              <a:rPr lang="ru-RU" b="1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Муниципальное бюджетное  общеобразовательное учреждение</a:t>
            </a:r>
            <a:endParaRPr lang="ru-RU" sz="1100" dirty="0">
              <a:solidFill>
                <a:schemeClr val="bg1">
                  <a:lumMod val="8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1028700" algn="l"/>
              </a:tabLst>
            </a:pPr>
            <a:r>
              <a:rPr lang="ru-RU" b="1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«Средняя общеобразовательная школа № 7»</a:t>
            </a:r>
            <a:endParaRPr lang="ru-RU" sz="1100" dirty="0">
              <a:solidFill>
                <a:schemeClr val="bg1">
                  <a:lumMod val="8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1028700" algn="l"/>
              </a:tabLst>
            </a:pPr>
            <a:r>
              <a:rPr lang="ru-RU" sz="1050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650055, Кемерово, ул. Пролетарская, 10 тел., тел. 78-07-21 е-</a:t>
            </a:r>
            <a:r>
              <a:rPr lang="en-US" sz="1050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mail</a:t>
            </a:r>
            <a:r>
              <a:rPr lang="ru-RU" sz="1050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en-US" sz="1050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school</a:t>
            </a:r>
            <a:r>
              <a:rPr lang="ru-RU" sz="1050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7@</a:t>
            </a:r>
            <a:r>
              <a:rPr lang="en-US" sz="1050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list</a:t>
            </a:r>
            <a:r>
              <a:rPr lang="ru-RU" sz="1050" dirty="0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n-US" sz="1050" dirty="0" err="1">
                <a:solidFill>
                  <a:schemeClr val="bg1">
                    <a:lumMod val="8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ru</a:t>
            </a:r>
            <a:endParaRPr lang="ru-RU" sz="1100" dirty="0">
              <a:solidFill>
                <a:schemeClr val="bg1">
                  <a:lumMod val="85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C293D81-32DD-429E-A25B-9D2437F3B44B}"/>
              </a:ext>
            </a:extLst>
          </p:cNvPr>
          <p:cNvSpPr txBox="1"/>
          <p:nvPr/>
        </p:nvSpPr>
        <p:spPr>
          <a:xfrm>
            <a:off x="4055452" y="-6879810"/>
            <a:ext cx="441298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chemeClr val="bg1"/>
                </a:solidFill>
                <a:latin typeface="Lobster" panose="00000500000000000000" pitchFamily="2" charset="-52"/>
              </a:rPr>
              <a:t>Школьный музей</a:t>
            </a:r>
            <a:endParaRPr lang="ru-RU" sz="4400" dirty="0">
              <a:solidFill>
                <a:schemeClr val="bg1"/>
              </a:solidFill>
              <a:latin typeface="Lobster" panose="00000500000000000000" pitchFamily="2" charset="-52"/>
            </a:endParaRPr>
          </a:p>
        </p:txBody>
      </p:sp>
      <p:sp>
        <p:nvSpPr>
          <p:cNvPr id="24" name="Объект 2">
            <a:extLst>
              <a:ext uri="{FF2B5EF4-FFF2-40B4-BE49-F238E27FC236}">
                <a16:creationId xmlns:a16="http://schemas.microsoft.com/office/drawing/2014/main" id="{7D35114F-3845-4AA6-A777-63B7BD719ABA}"/>
              </a:ext>
            </a:extLst>
          </p:cNvPr>
          <p:cNvSpPr txBox="1">
            <a:spLocks/>
          </p:cNvSpPr>
          <p:nvPr/>
        </p:nvSpPr>
        <p:spPr>
          <a:xfrm>
            <a:off x="9552506" y="-3755174"/>
            <a:ext cx="2360972" cy="111212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3" charset="2"/>
              <a:buNone/>
            </a:pPr>
            <a:r>
              <a:rPr lang="ru-RU" sz="3200" b="1" dirty="0">
                <a:solidFill>
                  <a:schemeClr val="bg1"/>
                </a:solidFill>
                <a:latin typeface="Lobster" panose="00000500000000000000" pitchFamily="2" charset="-52"/>
              </a:rPr>
              <a:t>Экспозиция о пионерии</a:t>
            </a:r>
          </a:p>
        </p:txBody>
      </p:sp>
      <p:sp>
        <p:nvSpPr>
          <p:cNvPr id="25" name="Объект 2">
            <a:extLst>
              <a:ext uri="{FF2B5EF4-FFF2-40B4-BE49-F238E27FC236}">
                <a16:creationId xmlns:a16="http://schemas.microsoft.com/office/drawing/2014/main" id="{0A162C47-214A-447F-A5C4-27A443D231DC}"/>
              </a:ext>
            </a:extLst>
          </p:cNvPr>
          <p:cNvSpPr txBox="1">
            <a:spLocks/>
          </p:cNvSpPr>
          <p:nvPr/>
        </p:nvSpPr>
        <p:spPr>
          <a:xfrm>
            <a:off x="4266802" y="-1874662"/>
            <a:ext cx="4130749" cy="111212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3" charset="2"/>
              <a:buNone/>
            </a:pPr>
            <a:r>
              <a:rPr lang="ru-RU" sz="3200" b="1" dirty="0">
                <a:solidFill>
                  <a:schemeClr val="bg1"/>
                </a:solidFill>
                <a:latin typeface="Lobster" panose="00000500000000000000" pitchFamily="2" charset="-52"/>
              </a:rPr>
              <a:t>Информация о музейном экспонате</a:t>
            </a:r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26" name="Трехмерная модель 25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D4C6B9A0-0024-46F3-B598-536C19FA93F6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1199113933"/>
                  </p:ext>
                </p:extLst>
              </p:nvPr>
            </p:nvGraphicFramePr>
            <p:xfrm>
              <a:off x="2419739" y="-5965845"/>
              <a:ext cx="1549985" cy="1849121"/>
            </p:xfrm>
            <a:graphic>
              <a:graphicData uri="http://schemas.microsoft.com/office/drawing/2017/model3d">
                <am3d:model3d r:embed="rId4">
                  <am3d:spPr>
                    <a:xfrm>
                      <a:off x="0" y="0"/>
                      <a:ext cx="1549985" cy="1849121"/>
                    </a:xfrm>
                    <a:prstGeom prst="rect">
                      <a:avLst/>
                    </a:prstGeom>
                  </am3d:spPr>
                  <am3d:camera>
                    <am3d:pos x="5820106" y="136854" z="49265132"/>
                    <am3d:up dx="0" dy="36000000" dz="0"/>
                    <am3d:lookAt x="5820106" y="136854" z="0"/>
                    <am3d:perspective fov="2166075"/>
                  </am3d:camera>
                  <am3d:trans>
                    <am3d:meterPerModelUnit n="2106943" d="1000000"/>
                    <am3d:preTrans dx="-9257993" dy="-10212137" dz="-1481"/>
                    <am3d:scale>
                      <am3d:sx n="1000000" d="1000000"/>
                      <am3d:sy n="1000000" d="1000000"/>
                      <am3d:sz n="1000000" d="1000000"/>
                    </am3d:scale>
                    <am3d:rot ax="-36580" ay="399622" az="-4243"/>
                    <am3d:postTrans dx="9257993" dy="351642" dz="0"/>
                  </am3d:trans>
                  <am3d:raster rName="Office3DRenderer" rVer="16.0.8326">
                    <am3d:blip r:embed="rId5"/>
                  </am3d:raster>
                  <am3d:winViewport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6" name="Трехмерная модель 25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D4C6B9A0-0024-46F3-B598-536C19FA93F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419739" y="-5965845"/>
                <a:ext cx="1549985" cy="184912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27" name="Трехмерная модель 26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9925C921-C4D2-4ABF-9C68-6D9BEFDFCF44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1661548768"/>
                  </p:ext>
                </p:extLst>
              </p:nvPr>
            </p:nvGraphicFramePr>
            <p:xfrm>
              <a:off x="2976466" y="-2482440"/>
              <a:ext cx="1549985" cy="1849121"/>
            </p:xfrm>
            <a:graphic>
              <a:graphicData uri="http://schemas.microsoft.com/office/drawing/2017/model3d">
                <am3d:model3d r:embed="rId4">
                  <am3d:spPr>
                    <a:xfrm>
                      <a:off x="0" y="0"/>
                      <a:ext cx="1549985" cy="1849121"/>
                    </a:xfrm>
                    <a:prstGeom prst="rect">
                      <a:avLst/>
                    </a:prstGeom>
                  </am3d:spPr>
                  <am3d:camera>
                    <am3d:pos x="5820106" y="136854" z="49265132"/>
                    <am3d:up dx="0" dy="36000000" dz="0"/>
                    <am3d:lookAt x="5820106" y="136854" z="0"/>
                    <am3d:perspective fov="2166075"/>
                  </am3d:camera>
                  <am3d:trans>
                    <am3d:meterPerModelUnit n="2106943" d="1000000"/>
                    <am3d:preTrans dx="-9257993" dy="-10212137" dz="-1481"/>
                    <am3d:scale>
                      <am3d:sx n="1000000" d="1000000"/>
                      <am3d:sy n="1000000" d="1000000"/>
                      <am3d:sz n="1000000" d="1000000"/>
                    </am3d:scale>
                    <am3d:rot ax="-36580" ay="399622" az="-4243"/>
                    <am3d:postTrans dx="9257993" dy="351642" dz="0"/>
                  </am3d:trans>
                  <am3d:raster rName="Office3DRenderer" rVer="16.0.8326">
                    <am3d:blip r:embed="rId5"/>
                  </am3d:raster>
                  <am3d:winViewport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7" name="Трехмерная модель 26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9925C921-C4D2-4ABF-9C68-6D9BEFDFCF4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976466" y="-2482440"/>
                <a:ext cx="1549985" cy="184912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28" name="Трехмерная модель 27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CC45456F-6431-4C95-9142-D29AC6DF25DD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1405440697"/>
                  </p:ext>
                </p:extLst>
              </p:nvPr>
            </p:nvGraphicFramePr>
            <p:xfrm>
              <a:off x="8166844" y="-4116724"/>
              <a:ext cx="1549985" cy="1849121"/>
            </p:xfrm>
            <a:graphic>
              <a:graphicData uri="http://schemas.microsoft.com/office/drawing/2017/model3d">
                <am3d:model3d r:embed="rId4">
                  <am3d:spPr>
                    <a:xfrm>
                      <a:off x="0" y="0"/>
                      <a:ext cx="1549985" cy="1849121"/>
                    </a:xfrm>
                    <a:prstGeom prst="rect">
                      <a:avLst/>
                    </a:prstGeom>
                  </am3d:spPr>
                  <am3d:camera>
                    <am3d:pos x="5820106" y="136854" z="49265132"/>
                    <am3d:up dx="0" dy="36000000" dz="0"/>
                    <am3d:lookAt x="5820106" y="136854" z="0"/>
                    <am3d:perspective fov="2166075"/>
                  </am3d:camera>
                  <am3d:trans>
                    <am3d:meterPerModelUnit n="2106943" d="1000000"/>
                    <am3d:preTrans dx="-9257993" dy="-10212137" dz="-1481"/>
                    <am3d:scale>
                      <am3d:sx n="1000000" d="1000000"/>
                      <am3d:sy n="1000000" d="1000000"/>
                      <am3d:sz n="1000000" d="1000000"/>
                    </am3d:scale>
                    <am3d:rot ax="-36580" ay="399622" az="-4243"/>
                    <am3d:postTrans dx="9257993" dy="351642" dz="0"/>
                  </am3d:trans>
                  <am3d:raster rName="Office3DRenderer" rVer="16.0.8326">
                    <am3d:blip r:embed="rId5"/>
                  </am3d:raster>
                  <am3d:winViewport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8" name="Трехмерная модель 27" descr="Светло-серая прямая жирная стрелка">
                <a:extLst>
                  <a:ext uri="{FF2B5EF4-FFF2-40B4-BE49-F238E27FC236}">
                    <a16:creationId xmlns:a16="http://schemas.microsoft.com/office/drawing/2014/main" id="{CC45456F-6431-4C95-9142-D29AC6DF25D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8166844" y="-4116724"/>
                <a:ext cx="1549985" cy="1849121"/>
              </a:xfrm>
              <a:prstGeom prst="rect">
                <a:avLst/>
              </a:prstGeom>
            </p:spPr>
          </p:pic>
        </mc:Fallback>
      </mc:AlternateContent>
      <p:pic>
        <p:nvPicPr>
          <p:cNvPr id="29" name="Объект 3">
            <a:extLst>
              <a:ext uri="{FF2B5EF4-FFF2-40B4-BE49-F238E27FC236}">
                <a16:creationId xmlns:a16="http://schemas.microsoft.com/office/drawing/2014/main" id="{1F563209-B438-4F4D-A2E2-46B128B320A1}"/>
              </a:ext>
            </a:extLst>
          </p:cNvPr>
          <p:cNvPicPr>
            <a:picLocks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316" b="18900"/>
          <a:stretch/>
        </p:blipFill>
        <p:spPr bwMode="auto">
          <a:xfrm>
            <a:off x="315756" y="-5982652"/>
            <a:ext cx="1841269" cy="253189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0D45852D-93F3-4FFB-9113-74EBC2FA9AA7}"/>
              </a:ext>
            </a:extLst>
          </p:cNvPr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2" r="14702"/>
          <a:stretch/>
        </p:blipFill>
        <p:spPr bwMode="auto">
          <a:xfrm>
            <a:off x="5691548" y="-4140773"/>
            <a:ext cx="2259515" cy="174248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3DF57575-BAE2-4ED9-AC50-C5C5BFB52D32}"/>
              </a:ext>
            </a:extLst>
          </p:cNvPr>
          <p:cNvPicPr/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18" b="27780"/>
          <a:stretch/>
        </p:blipFill>
        <p:spPr bwMode="auto">
          <a:xfrm>
            <a:off x="702650" y="-2946327"/>
            <a:ext cx="2160788" cy="253188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2" name="Объект 2">
            <a:extLst>
              <a:ext uri="{FF2B5EF4-FFF2-40B4-BE49-F238E27FC236}">
                <a16:creationId xmlns:a16="http://schemas.microsoft.com/office/drawing/2014/main" id="{849DDD34-6182-41C7-A96A-62423CB40F0B}"/>
              </a:ext>
            </a:extLst>
          </p:cNvPr>
          <p:cNvSpPr txBox="1">
            <a:spLocks/>
          </p:cNvSpPr>
          <p:nvPr/>
        </p:nvSpPr>
        <p:spPr>
          <a:xfrm>
            <a:off x="3962525" y="-5531207"/>
            <a:ext cx="3773075" cy="111212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Wingdings 3" charset="2"/>
              <a:buNone/>
            </a:pPr>
            <a:r>
              <a:rPr lang="ru-RU" sz="3200" b="1" dirty="0">
                <a:solidFill>
                  <a:schemeClr val="bg1"/>
                </a:solidFill>
                <a:latin typeface="Lobster" panose="00000500000000000000" pitchFamily="2" charset="-52"/>
              </a:rPr>
              <a:t>Видеоролик о МБОУ «СОШ 7»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FA43DA2-F533-40A1-A52C-DE458755C988}"/>
              </a:ext>
            </a:extLst>
          </p:cNvPr>
          <p:cNvSpPr txBox="1"/>
          <p:nvPr/>
        </p:nvSpPr>
        <p:spPr>
          <a:xfrm>
            <a:off x="221743" y="5574453"/>
            <a:ext cx="166584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Lobster" panose="00000500000000000000" pitchFamily="2" charset="-52"/>
              </a:rPr>
              <a:t>Выполнила:</a:t>
            </a:r>
            <a:br>
              <a:rPr lang="ru-RU" dirty="0">
                <a:solidFill>
                  <a:schemeClr val="bg1"/>
                </a:solidFill>
                <a:latin typeface="Lobster" panose="00000500000000000000" pitchFamily="2" charset="-52"/>
              </a:rPr>
            </a:br>
            <a:r>
              <a:rPr lang="ru-RU" dirty="0">
                <a:solidFill>
                  <a:schemeClr val="bg1"/>
                </a:solidFill>
                <a:latin typeface="Lobster" panose="00000500000000000000" pitchFamily="2" charset="-52"/>
              </a:rPr>
              <a:t>Князькова С.В.</a:t>
            </a:r>
            <a:br>
              <a:rPr lang="ru-RU" dirty="0">
                <a:solidFill>
                  <a:schemeClr val="bg1"/>
                </a:solidFill>
                <a:latin typeface="Lobster" panose="00000500000000000000" pitchFamily="2" charset="-52"/>
              </a:rPr>
            </a:br>
            <a:r>
              <a:rPr lang="ru-RU" dirty="0">
                <a:solidFill>
                  <a:schemeClr val="bg1"/>
                </a:solidFill>
                <a:latin typeface="Lobster" panose="00000500000000000000" pitchFamily="2" charset="-52"/>
              </a:rPr>
              <a:t>Зав. школьной</a:t>
            </a:r>
            <a:br>
              <a:rPr lang="ru-RU" dirty="0">
                <a:solidFill>
                  <a:schemeClr val="bg1"/>
                </a:solidFill>
                <a:latin typeface="Lobster" panose="00000500000000000000" pitchFamily="2" charset="-52"/>
              </a:rPr>
            </a:br>
            <a:r>
              <a:rPr lang="ru-RU" dirty="0">
                <a:solidFill>
                  <a:schemeClr val="bg1"/>
                </a:solidFill>
                <a:latin typeface="Lobster" panose="00000500000000000000" pitchFamily="2" charset="-52"/>
              </a:rPr>
              <a:t>библиотекой</a:t>
            </a:r>
          </a:p>
        </p:txBody>
      </p:sp>
    </p:spTree>
    <p:extLst>
      <p:ext uri="{BB962C8B-B14F-4D97-AF65-F5344CB8AC3E}">
        <p14:creationId xmlns:p14="http://schemas.microsoft.com/office/powerpoint/2010/main" val="42326580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0FF066-199F-4137-B962-3E34DE823E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96C4DF76-D510-404A-B73D-955C16EC68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4496"/>
            <a:ext cx="12192000" cy="9144000"/>
          </a:xfrm>
        </p:spPr>
      </p:pic>
    </p:spTree>
    <p:extLst>
      <p:ext uri="{BB962C8B-B14F-4D97-AF65-F5344CB8AC3E}">
        <p14:creationId xmlns:p14="http://schemas.microsoft.com/office/powerpoint/2010/main" val="26674903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4004</TotalTime>
  <Words>900</Words>
  <Application>Microsoft Office PowerPoint</Application>
  <PresentationFormat>Широкоэкранный</PresentationFormat>
  <Paragraphs>216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5" baseType="lpstr">
      <vt:lpstr>Arial</vt:lpstr>
      <vt:lpstr>Times New Roman</vt:lpstr>
      <vt:lpstr>Calibri Light</vt:lpstr>
      <vt:lpstr>Wingdings 3</vt:lpstr>
      <vt:lpstr>Lobster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Tigra323 ᅠ</cp:lastModifiedBy>
  <cp:revision>65</cp:revision>
  <dcterms:created xsi:type="dcterms:W3CDTF">2021-10-21T03:24:50Z</dcterms:created>
  <dcterms:modified xsi:type="dcterms:W3CDTF">2024-03-13T10:01:05Z</dcterms:modified>
</cp:coreProperties>
</file>