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7" r:id="rId2"/>
    <p:sldId id="291" r:id="rId3"/>
    <p:sldId id="262" r:id="rId4"/>
    <p:sldId id="261" r:id="rId5"/>
    <p:sldId id="260" r:id="rId6"/>
    <p:sldId id="264" r:id="rId7"/>
    <p:sldId id="265" r:id="rId8"/>
    <p:sldId id="266" r:id="rId9"/>
    <p:sldId id="270" r:id="rId10"/>
    <p:sldId id="279" r:id="rId11"/>
    <p:sldId id="278" r:id="rId12"/>
    <p:sldId id="290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0A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2AA43F-73B5-41BA-8440-0469A9B527B0}" type="doc">
      <dgm:prSet loTypeId="urn:microsoft.com/office/officeart/2005/8/layout/venn1" loCatId="relationship" qsTypeId="urn:microsoft.com/office/officeart/2005/8/quickstyle/simple1#1" qsCatId="simple" csTypeId="urn:microsoft.com/office/officeart/2005/8/colors/accent1_2#1" csCatId="accent1" phldr="1"/>
      <dgm:spPr/>
    </dgm:pt>
    <dgm:pt modelId="{10D4D1C1-6F57-4199-BDE3-A0B5460066D7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pPr algn="ctr"/>
          <a:endParaRPr lang="ru-RU" sz="2000" b="1" dirty="0" smtClean="0">
            <a:solidFill>
              <a:schemeClr val="tx1"/>
            </a:solidFill>
          </a:endParaRPr>
        </a:p>
        <a:p>
          <a:pPr algn="ctr"/>
          <a:r>
            <a:rPr lang="ru-RU" sz="2000" b="1" dirty="0" smtClean="0">
              <a:solidFill>
                <a:schemeClr val="tx1"/>
              </a:solidFill>
            </a:rPr>
            <a:t>Неосведомлённость родителей о важности совместной двигательной деятельности с детьми; о методах диагностики физической подготовленности детей</a:t>
          </a:r>
          <a:endParaRPr lang="ru-RU" sz="2000" b="1" dirty="0">
            <a:solidFill>
              <a:schemeClr val="tx1"/>
            </a:solidFill>
          </a:endParaRPr>
        </a:p>
      </dgm:t>
    </dgm:pt>
    <dgm:pt modelId="{067FDB25-5C5F-48CA-BCDD-525CD2EC71C9}" type="parTrans" cxnId="{CBEF9F43-0733-458E-8F05-C95D4F95B780}">
      <dgm:prSet/>
      <dgm:spPr/>
      <dgm:t>
        <a:bodyPr/>
        <a:lstStyle/>
        <a:p>
          <a:endParaRPr lang="ru-RU"/>
        </a:p>
      </dgm:t>
    </dgm:pt>
    <dgm:pt modelId="{B3AC2855-1C26-4513-8E49-18B50B08566C}" type="sibTrans" cxnId="{CBEF9F43-0733-458E-8F05-C95D4F95B780}">
      <dgm:prSet/>
      <dgm:spPr/>
      <dgm:t>
        <a:bodyPr/>
        <a:lstStyle/>
        <a:p>
          <a:endParaRPr lang="ru-RU"/>
        </a:p>
      </dgm:t>
    </dgm:pt>
    <dgm:pt modelId="{CC50C1F9-991D-4AFE-95B8-49461FD96CE2}">
      <dgm:prSet phldrT="[Текст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ru-RU" sz="2000" b="1" dirty="0" smtClean="0"/>
            <a:t>Недостаточное  внимание родителей к здоровому образу жизни в семье</a:t>
          </a:r>
          <a:endParaRPr lang="ru-RU" sz="2000" b="1" dirty="0"/>
        </a:p>
      </dgm:t>
    </dgm:pt>
    <dgm:pt modelId="{0EACF80B-2834-4341-8824-197F3E19209B}" type="parTrans" cxnId="{790E9671-D37A-40BD-934A-5E04E2D68BE3}">
      <dgm:prSet/>
      <dgm:spPr/>
      <dgm:t>
        <a:bodyPr/>
        <a:lstStyle/>
        <a:p>
          <a:endParaRPr lang="ru-RU"/>
        </a:p>
      </dgm:t>
    </dgm:pt>
    <dgm:pt modelId="{F91AC565-F8CC-487B-B32D-5DE64E5F17CF}" type="sibTrans" cxnId="{790E9671-D37A-40BD-934A-5E04E2D68BE3}">
      <dgm:prSet/>
      <dgm:spPr/>
      <dgm:t>
        <a:bodyPr/>
        <a:lstStyle/>
        <a:p>
          <a:endParaRPr lang="ru-RU"/>
        </a:p>
      </dgm:t>
    </dgm:pt>
    <dgm:pt modelId="{8322049C-4422-41E0-B5DE-E2EDF3FD2FF3}">
      <dgm:prSet phldrT="[Текст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ctr"/>
          <a:r>
            <a:rPr lang="ru-RU" sz="2000" b="1" dirty="0" smtClean="0"/>
            <a:t>Недостаточность знаний родителей и педагогов о нормах ВФСК ГТО</a:t>
          </a:r>
          <a:endParaRPr lang="ru-RU" sz="2000" b="1" dirty="0"/>
        </a:p>
      </dgm:t>
    </dgm:pt>
    <dgm:pt modelId="{325CA190-88CD-4FC1-B1F6-AACC86E41D28}" type="parTrans" cxnId="{93E93B39-A303-4CE7-80E3-F766F6B71D65}">
      <dgm:prSet/>
      <dgm:spPr/>
      <dgm:t>
        <a:bodyPr/>
        <a:lstStyle/>
        <a:p>
          <a:endParaRPr lang="ru-RU"/>
        </a:p>
      </dgm:t>
    </dgm:pt>
    <dgm:pt modelId="{7E607434-AE90-4036-AB42-3E4D01821013}" type="sibTrans" cxnId="{93E93B39-A303-4CE7-80E3-F766F6B71D65}">
      <dgm:prSet/>
      <dgm:spPr/>
      <dgm:t>
        <a:bodyPr/>
        <a:lstStyle/>
        <a:p>
          <a:endParaRPr lang="ru-RU"/>
        </a:p>
      </dgm:t>
    </dgm:pt>
    <dgm:pt modelId="{F106BD19-DDCE-472C-BC51-0285C2CC494E}" type="pres">
      <dgm:prSet presAssocID="{A22AA43F-73B5-41BA-8440-0469A9B527B0}" presName="compositeShape" presStyleCnt="0">
        <dgm:presLayoutVars>
          <dgm:chMax val="7"/>
          <dgm:dir/>
          <dgm:resizeHandles val="exact"/>
        </dgm:presLayoutVars>
      </dgm:prSet>
      <dgm:spPr/>
    </dgm:pt>
    <dgm:pt modelId="{63E7DFAE-402D-4CBA-BA59-B0D02DF0C818}" type="pres">
      <dgm:prSet presAssocID="{10D4D1C1-6F57-4199-BDE3-A0B5460066D7}" presName="circ1" presStyleLbl="vennNode1" presStyleIdx="0" presStyleCnt="3" custScaleX="195737" custScaleY="96742" custLinFactNeighborX="295" custLinFactNeighborY="-4035"/>
      <dgm:spPr/>
      <dgm:t>
        <a:bodyPr/>
        <a:lstStyle/>
        <a:p>
          <a:endParaRPr lang="ru-RU"/>
        </a:p>
      </dgm:t>
    </dgm:pt>
    <dgm:pt modelId="{BE6EC328-CE21-413E-8BBA-8052D712A514}" type="pres">
      <dgm:prSet presAssocID="{10D4D1C1-6F57-4199-BDE3-A0B5460066D7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DAA989-CBBB-4CB9-99AE-959020C410B1}" type="pres">
      <dgm:prSet presAssocID="{CC50C1F9-991D-4AFE-95B8-49461FD96CE2}" presName="circ2" presStyleLbl="vennNode1" presStyleIdx="1" presStyleCnt="3" custScaleX="143812" custScaleY="97749" custLinFactNeighborX="30682" custLinFactNeighborY="6942"/>
      <dgm:spPr/>
      <dgm:t>
        <a:bodyPr/>
        <a:lstStyle/>
        <a:p>
          <a:endParaRPr lang="ru-RU"/>
        </a:p>
      </dgm:t>
    </dgm:pt>
    <dgm:pt modelId="{6A1BEB5F-7899-4307-985C-6A945360DC80}" type="pres">
      <dgm:prSet presAssocID="{CC50C1F9-991D-4AFE-95B8-49461FD96CE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32EE65-3F3E-42BC-8864-9A1E0571F39E}" type="pres">
      <dgm:prSet presAssocID="{8322049C-4422-41E0-B5DE-E2EDF3FD2FF3}" presName="circ3" presStyleLbl="vennNode1" presStyleIdx="2" presStyleCnt="3" custScaleX="134818" custScaleY="98868" custLinFactNeighborX="-37865" custLinFactNeighborY="5069"/>
      <dgm:spPr/>
      <dgm:t>
        <a:bodyPr/>
        <a:lstStyle/>
        <a:p>
          <a:endParaRPr lang="ru-RU"/>
        </a:p>
      </dgm:t>
    </dgm:pt>
    <dgm:pt modelId="{01930F3A-6D20-4A79-B314-016A398034BF}" type="pres">
      <dgm:prSet presAssocID="{8322049C-4422-41E0-B5DE-E2EDF3FD2FF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E93B39-A303-4CE7-80E3-F766F6B71D65}" srcId="{A22AA43F-73B5-41BA-8440-0469A9B527B0}" destId="{8322049C-4422-41E0-B5DE-E2EDF3FD2FF3}" srcOrd="2" destOrd="0" parTransId="{325CA190-88CD-4FC1-B1F6-AACC86E41D28}" sibTransId="{7E607434-AE90-4036-AB42-3E4D01821013}"/>
    <dgm:cxn modelId="{80C0A67A-64BD-42A6-8E0A-7B1D33B30579}" type="presOf" srcId="{10D4D1C1-6F57-4199-BDE3-A0B5460066D7}" destId="{63E7DFAE-402D-4CBA-BA59-B0D02DF0C818}" srcOrd="0" destOrd="0" presId="urn:microsoft.com/office/officeart/2005/8/layout/venn1"/>
    <dgm:cxn modelId="{971C882D-C2F4-452E-BC02-17183D8894CE}" type="presOf" srcId="{8322049C-4422-41E0-B5DE-E2EDF3FD2FF3}" destId="{01930F3A-6D20-4A79-B314-016A398034BF}" srcOrd="1" destOrd="0" presId="urn:microsoft.com/office/officeart/2005/8/layout/venn1"/>
    <dgm:cxn modelId="{790E9671-D37A-40BD-934A-5E04E2D68BE3}" srcId="{A22AA43F-73B5-41BA-8440-0469A9B527B0}" destId="{CC50C1F9-991D-4AFE-95B8-49461FD96CE2}" srcOrd="1" destOrd="0" parTransId="{0EACF80B-2834-4341-8824-197F3E19209B}" sibTransId="{F91AC565-F8CC-487B-B32D-5DE64E5F17CF}"/>
    <dgm:cxn modelId="{870C4D48-CEDB-4BA2-B7D0-85B1F776E171}" type="presOf" srcId="{CC50C1F9-991D-4AFE-95B8-49461FD96CE2}" destId="{6A1BEB5F-7899-4307-985C-6A945360DC80}" srcOrd="1" destOrd="0" presId="urn:microsoft.com/office/officeart/2005/8/layout/venn1"/>
    <dgm:cxn modelId="{2D332B03-74AA-4B3B-85C7-8C2383E8DD3E}" type="presOf" srcId="{10D4D1C1-6F57-4199-BDE3-A0B5460066D7}" destId="{BE6EC328-CE21-413E-8BBA-8052D712A514}" srcOrd="1" destOrd="0" presId="urn:microsoft.com/office/officeart/2005/8/layout/venn1"/>
    <dgm:cxn modelId="{3BA66892-0076-4EBC-8929-479AD4665283}" type="presOf" srcId="{A22AA43F-73B5-41BA-8440-0469A9B527B0}" destId="{F106BD19-DDCE-472C-BC51-0285C2CC494E}" srcOrd="0" destOrd="0" presId="urn:microsoft.com/office/officeart/2005/8/layout/venn1"/>
    <dgm:cxn modelId="{CBEF9F43-0733-458E-8F05-C95D4F95B780}" srcId="{A22AA43F-73B5-41BA-8440-0469A9B527B0}" destId="{10D4D1C1-6F57-4199-BDE3-A0B5460066D7}" srcOrd="0" destOrd="0" parTransId="{067FDB25-5C5F-48CA-BCDD-525CD2EC71C9}" sibTransId="{B3AC2855-1C26-4513-8E49-18B50B08566C}"/>
    <dgm:cxn modelId="{F244EED9-1630-4C8C-8FFD-43B550019EBC}" type="presOf" srcId="{8322049C-4422-41E0-B5DE-E2EDF3FD2FF3}" destId="{8D32EE65-3F3E-42BC-8864-9A1E0571F39E}" srcOrd="0" destOrd="0" presId="urn:microsoft.com/office/officeart/2005/8/layout/venn1"/>
    <dgm:cxn modelId="{A3CC3ADF-7AFD-4887-B311-0D0ED3230D0E}" type="presOf" srcId="{CC50C1F9-991D-4AFE-95B8-49461FD96CE2}" destId="{8FDAA989-CBBB-4CB9-99AE-959020C410B1}" srcOrd="0" destOrd="0" presId="urn:microsoft.com/office/officeart/2005/8/layout/venn1"/>
    <dgm:cxn modelId="{F2D397BD-FAA1-4028-B247-01BC933C1959}" type="presParOf" srcId="{F106BD19-DDCE-472C-BC51-0285C2CC494E}" destId="{63E7DFAE-402D-4CBA-BA59-B0D02DF0C818}" srcOrd="0" destOrd="0" presId="urn:microsoft.com/office/officeart/2005/8/layout/venn1"/>
    <dgm:cxn modelId="{B3F66E67-AE76-4A43-B89E-3332F19BF686}" type="presParOf" srcId="{F106BD19-DDCE-472C-BC51-0285C2CC494E}" destId="{BE6EC328-CE21-413E-8BBA-8052D712A514}" srcOrd="1" destOrd="0" presId="urn:microsoft.com/office/officeart/2005/8/layout/venn1"/>
    <dgm:cxn modelId="{B0A7B904-86C3-4C8B-A359-249DB61FE757}" type="presParOf" srcId="{F106BD19-DDCE-472C-BC51-0285C2CC494E}" destId="{8FDAA989-CBBB-4CB9-99AE-959020C410B1}" srcOrd="2" destOrd="0" presId="urn:microsoft.com/office/officeart/2005/8/layout/venn1"/>
    <dgm:cxn modelId="{0D5AEA2C-46E3-4570-A6F2-4FE3B1FA19F1}" type="presParOf" srcId="{F106BD19-DDCE-472C-BC51-0285C2CC494E}" destId="{6A1BEB5F-7899-4307-985C-6A945360DC80}" srcOrd="3" destOrd="0" presId="urn:microsoft.com/office/officeart/2005/8/layout/venn1"/>
    <dgm:cxn modelId="{FA5D6DBE-264B-47B8-BC14-FF08AC6C3F7F}" type="presParOf" srcId="{F106BD19-DDCE-472C-BC51-0285C2CC494E}" destId="{8D32EE65-3F3E-42BC-8864-9A1E0571F39E}" srcOrd="4" destOrd="0" presId="urn:microsoft.com/office/officeart/2005/8/layout/venn1"/>
    <dgm:cxn modelId="{8ABDBAE8-A4EA-43FB-B6BF-1CB5F2F4A59D}" type="presParOf" srcId="{F106BD19-DDCE-472C-BC51-0285C2CC494E}" destId="{01930F3A-6D20-4A79-B314-016A398034B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EC5F1C-874A-4797-B6B0-9618C96AEB77}" type="doc">
      <dgm:prSet loTypeId="urn:microsoft.com/office/officeart/2005/8/layout/vList4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AF71D462-5AF3-4BE5-9235-F95A2D0C5FB8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FF0000"/>
              </a:solidFill>
              <a:effectLst/>
            </a:rPr>
            <a:t>1 этап: подготовительный (аналитико-организационный) </a:t>
          </a:r>
          <a:endParaRPr lang="ru-RU" sz="2000" dirty="0">
            <a:solidFill>
              <a:srgbClr val="FF0000"/>
            </a:solidFill>
            <a:effectLst/>
          </a:endParaRPr>
        </a:p>
      </dgm:t>
    </dgm:pt>
    <dgm:pt modelId="{76D4D3C6-D2C6-4327-A96A-1EB3C740C991}" type="parTrans" cxnId="{AB999C3C-545A-4948-9D6B-A31E9A116FD5}">
      <dgm:prSet/>
      <dgm:spPr/>
      <dgm:t>
        <a:bodyPr/>
        <a:lstStyle/>
        <a:p>
          <a:endParaRPr lang="ru-RU"/>
        </a:p>
      </dgm:t>
    </dgm:pt>
    <dgm:pt modelId="{E5DD56E6-63B6-48E5-B61D-6CC3A163EDD6}" type="sibTrans" cxnId="{AB999C3C-545A-4948-9D6B-A31E9A116FD5}">
      <dgm:prSet/>
      <dgm:spPr/>
      <dgm:t>
        <a:bodyPr/>
        <a:lstStyle/>
        <a:p>
          <a:endParaRPr lang="ru-RU"/>
        </a:p>
      </dgm:t>
    </dgm:pt>
    <dgm:pt modelId="{179FEA65-77C0-452B-B87C-696F8B9BEB51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Задачи:</a:t>
          </a:r>
          <a:endParaRPr lang="ru-RU" sz="1600" dirty="0">
            <a:solidFill>
              <a:schemeClr val="tx1"/>
            </a:solidFill>
          </a:endParaRPr>
        </a:p>
      </dgm:t>
    </dgm:pt>
    <dgm:pt modelId="{419BEDA1-9B9F-4B3A-A86F-BEF29D25D132}" type="parTrans" cxnId="{203BF43A-75EC-4BF7-B281-EF6F5F24DC15}">
      <dgm:prSet/>
      <dgm:spPr/>
      <dgm:t>
        <a:bodyPr/>
        <a:lstStyle/>
        <a:p>
          <a:endParaRPr lang="ru-RU"/>
        </a:p>
      </dgm:t>
    </dgm:pt>
    <dgm:pt modelId="{0B656C47-0FF2-44C3-A369-BB191BE6F804}" type="sibTrans" cxnId="{203BF43A-75EC-4BF7-B281-EF6F5F24DC15}">
      <dgm:prSet/>
      <dgm:spPr/>
      <dgm:t>
        <a:bodyPr/>
        <a:lstStyle/>
        <a:p>
          <a:endParaRPr lang="ru-RU"/>
        </a:p>
      </dgm:t>
    </dgm:pt>
    <dgm:pt modelId="{6152F3A2-9497-4916-9E63-0029AF60875A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Постановка проблемы, определение цели и задачи проектной деятельности. Разработка дополнительной общеразвивающей программы «Ступеньки начальной физической подготовки». Проектирование совместно организованной деятельности в условиях реализации в ДОУ проекта «Первые шаги к ГТО».</a:t>
          </a:r>
          <a:endParaRPr lang="ru-RU" sz="1600" dirty="0">
            <a:solidFill>
              <a:schemeClr val="tx1"/>
            </a:solidFill>
          </a:endParaRPr>
        </a:p>
      </dgm:t>
    </dgm:pt>
    <dgm:pt modelId="{B5CA03B4-607C-4FA2-8A25-5FECE7DDEC83}" type="parTrans" cxnId="{9B2FF212-53A1-4A6C-B7E3-E55EB2192FBA}">
      <dgm:prSet/>
      <dgm:spPr/>
      <dgm:t>
        <a:bodyPr/>
        <a:lstStyle/>
        <a:p>
          <a:endParaRPr lang="ru-RU"/>
        </a:p>
      </dgm:t>
    </dgm:pt>
    <dgm:pt modelId="{2A6E9DA1-0E27-4BF2-AAE5-61549F1D2E7C}" type="sibTrans" cxnId="{9B2FF212-53A1-4A6C-B7E3-E55EB2192FBA}">
      <dgm:prSet/>
      <dgm:spPr/>
      <dgm:t>
        <a:bodyPr/>
        <a:lstStyle/>
        <a:p>
          <a:endParaRPr lang="ru-RU"/>
        </a:p>
      </dgm:t>
    </dgm:pt>
    <dgm:pt modelId="{14D3A0DC-2E57-49DB-8DF1-CE176D456946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2 этап: - основной (практико-ориентированный) </a:t>
          </a:r>
          <a:endParaRPr lang="ru-RU" dirty="0">
            <a:solidFill>
              <a:srgbClr val="FF0000"/>
            </a:solidFill>
          </a:endParaRPr>
        </a:p>
      </dgm:t>
    </dgm:pt>
    <dgm:pt modelId="{8ED7BB6B-0049-40DF-A927-023875FF1B83}" type="parTrans" cxnId="{CD7AC269-EBCD-4D71-BA24-F6F9A1BA4152}">
      <dgm:prSet/>
      <dgm:spPr/>
      <dgm:t>
        <a:bodyPr/>
        <a:lstStyle/>
        <a:p>
          <a:endParaRPr lang="ru-RU"/>
        </a:p>
      </dgm:t>
    </dgm:pt>
    <dgm:pt modelId="{D7C9CAB9-B371-4D5B-AF54-16F4AF79BBC3}" type="sibTrans" cxnId="{CD7AC269-EBCD-4D71-BA24-F6F9A1BA4152}">
      <dgm:prSet/>
      <dgm:spPr/>
      <dgm:t>
        <a:bodyPr/>
        <a:lstStyle/>
        <a:p>
          <a:endParaRPr lang="ru-RU"/>
        </a:p>
      </dgm:t>
    </dgm:pt>
    <dgm:pt modelId="{303E803C-B12A-4771-A240-CC4CA3228969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Задачи:</a:t>
          </a:r>
          <a:r>
            <a:rPr lang="ru-RU" dirty="0" smtClean="0">
              <a:solidFill>
                <a:schemeClr val="tx1"/>
              </a:solidFill>
            </a:rPr>
            <a:t> </a:t>
          </a:r>
          <a:endParaRPr lang="ru-RU" dirty="0">
            <a:solidFill>
              <a:schemeClr val="tx1"/>
            </a:solidFill>
          </a:endParaRPr>
        </a:p>
      </dgm:t>
    </dgm:pt>
    <dgm:pt modelId="{7178E444-4140-4E6A-AF67-2E4AE153046A}" type="parTrans" cxnId="{396F09AB-0585-48B4-8F17-59E9BABF3C1D}">
      <dgm:prSet/>
      <dgm:spPr/>
      <dgm:t>
        <a:bodyPr/>
        <a:lstStyle/>
        <a:p>
          <a:endParaRPr lang="ru-RU"/>
        </a:p>
      </dgm:t>
    </dgm:pt>
    <dgm:pt modelId="{D4F72629-3A2C-4BA6-9E97-D3A7CE134D67}" type="sibTrans" cxnId="{396F09AB-0585-48B4-8F17-59E9BABF3C1D}">
      <dgm:prSet/>
      <dgm:spPr/>
      <dgm:t>
        <a:bodyPr/>
        <a:lstStyle/>
        <a:p>
          <a:endParaRPr lang="ru-RU"/>
        </a:p>
      </dgm:t>
    </dgm:pt>
    <dgm:pt modelId="{518BF749-0982-4FD4-ABCF-8A9D072168FD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Создание системы учебно-воспитательных мероприятий с детьми и родителями. Проведение мероприятий по апробации сдаче норм ГТО детьми, родителями, педагогами ДОУ.</a:t>
          </a:r>
          <a:endParaRPr lang="ru-RU" dirty="0">
            <a:solidFill>
              <a:schemeClr val="tx1"/>
            </a:solidFill>
          </a:endParaRPr>
        </a:p>
      </dgm:t>
    </dgm:pt>
    <dgm:pt modelId="{E50938C3-FA9C-46E3-BDC2-7F1D33634E27}" type="parTrans" cxnId="{5453DE83-F0B9-4AD3-9F9A-01417FF0107E}">
      <dgm:prSet/>
      <dgm:spPr/>
      <dgm:t>
        <a:bodyPr/>
        <a:lstStyle/>
        <a:p>
          <a:endParaRPr lang="ru-RU"/>
        </a:p>
      </dgm:t>
    </dgm:pt>
    <dgm:pt modelId="{D48C68BE-32F2-4AB2-AE70-3FBB2DE3BE6B}" type="sibTrans" cxnId="{5453DE83-F0B9-4AD3-9F9A-01417FF0107E}">
      <dgm:prSet/>
      <dgm:spPr/>
      <dgm:t>
        <a:bodyPr/>
        <a:lstStyle/>
        <a:p>
          <a:endParaRPr lang="ru-RU"/>
        </a:p>
      </dgm:t>
    </dgm:pt>
    <dgm:pt modelId="{AAF1B448-7AD5-4977-AA8E-45AE462560E7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3 этап: - завершающий (систематизация и рефлексия) </a:t>
          </a:r>
          <a:endParaRPr lang="ru-RU" dirty="0">
            <a:solidFill>
              <a:srgbClr val="FF0000"/>
            </a:solidFill>
          </a:endParaRPr>
        </a:p>
      </dgm:t>
    </dgm:pt>
    <dgm:pt modelId="{C05C69C9-6BFD-4142-8CEA-99103B8830B0}" type="parTrans" cxnId="{3DC2A7C9-4CC8-4ABC-AD3E-25B057AC896A}">
      <dgm:prSet/>
      <dgm:spPr/>
      <dgm:t>
        <a:bodyPr/>
        <a:lstStyle/>
        <a:p>
          <a:endParaRPr lang="ru-RU"/>
        </a:p>
      </dgm:t>
    </dgm:pt>
    <dgm:pt modelId="{1D4E8AEE-35D9-4126-8555-8A5B682082ED}" type="sibTrans" cxnId="{3DC2A7C9-4CC8-4ABC-AD3E-25B057AC896A}">
      <dgm:prSet/>
      <dgm:spPr/>
      <dgm:t>
        <a:bodyPr/>
        <a:lstStyle/>
        <a:p>
          <a:endParaRPr lang="ru-RU"/>
        </a:p>
      </dgm:t>
    </dgm:pt>
    <dgm:pt modelId="{903DCCD9-501A-4341-9437-9AD12B3F4431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Задачи:</a:t>
          </a:r>
          <a:r>
            <a:rPr lang="ru-RU" dirty="0" smtClean="0">
              <a:solidFill>
                <a:schemeClr val="tx1"/>
              </a:solidFill>
            </a:rPr>
            <a:t> </a:t>
          </a:r>
          <a:endParaRPr lang="ru-RU" dirty="0">
            <a:solidFill>
              <a:schemeClr val="tx1"/>
            </a:solidFill>
          </a:endParaRPr>
        </a:p>
      </dgm:t>
    </dgm:pt>
    <dgm:pt modelId="{E5237C31-4837-46FA-80A8-B054D5911DCA}" type="parTrans" cxnId="{CE41F203-CFBE-4379-AD05-D1812DFAFEF9}">
      <dgm:prSet/>
      <dgm:spPr/>
      <dgm:t>
        <a:bodyPr/>
        <a:lstStyle/>
        <a:p>
          <a:endParaRPr lang="ru-RU"/>
        </a:p>
      </dgm:t>
    </dgm:pt>
    <dgm:pt modelId="{0CDC557A-D434-4589-9E80-616C9FD385D9}" type="sibTrans" cxnId="{CE41F203-CFBE-4379-AD05-D1812DFAFEF9}">
      <dgm:prSet/>
      <dgm:spPr/>
      <dgm:t>
        <a:bodyPr/>
        <a:lstStyle/>
        <a:p>
          <a:endParaRPr lang="ru-RU"/>
        </a:p>
      </dgm:t>
    </dgm:pt>
    <dgm:pt modelId="{ED3D2360-0E7F-4BBD-9C46-591930634990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Анализ эффективность реализации проекта. Проведение «Фестиваля ГТО». Презентация проекта «Первые шаги к ГТО». Размещение материалов реализации проекта в СМИ.</a:t>
          </a:r>
          <a:endParaRPr lang="ru-RU" dirty="0">
            <a:solidFill>
              <a:schemeClr val="tx1"/>
            </a:solidFill>
          </a:endParaRPr>
        </a:p>
      </dgm:t>
    </dgm:pt>
    <dgm:pt modelId="{6262C7D6-723A-4D25-978D-DD3FFB700264}" type="parTrans" cxnId="{97FD2965-3887-455B-B762-17ACFD2DCD4D}">
      <dgm:prSet/>
      <dgm:spPr/>
      <dgm:t>
        <a:bodyPr/>
        <a:lstStyle/>
        <a:p>
          <a:endParaRPr lang="ru-RU"/>
        </a:p>
      </dgm:t>
    </dgm:pt>
    <dgm:pt modelId="{12CA207F-E56A-4AEA-8673-1C5CAF4992A9}" type="sibTrans" cxnId="{97FD2965-3887-455B-B762-17ACFD2DCD4D}">
      <dgm:prSet/>
      <dgm:spPr/>
      <dgm:t>
        <a:bodyPr/>
        <a:lstStyle/>
        <a:p>
          <a:endParaRPr lang="ru-RU"/>
        </a:p>
      </dgm:t>
    </dgm:pt>
    <dgm:pt modelId="{E2F30653-FA2E-4230-8A67-82BA7940C772}" type="pres">
      <dgm:prSet presAssocID="{9FEC5F1C-874A-4797-B6B0-9618C96AEB77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091501-691A-4A56-AAA2-2D2B0BF8B6AA}" type="pres">
      <dgm:prSet presAssocID="{AF71D462-5AF3-4BE5-9235-F95A2D0C5FB8}" presName="comp" presStyleCnt="0"/>
      <dgm:spPr/>
    </dgm:pt>
    <dgm:pt modelId="{AFB4369E-8277-4190-93CE-B1750A372234}" type="pres">
      <dgm:prSet presAssocID="{AF71D462-5AF3-4BE5-9235-F95A2D0C5FB8}" presName="box" presStyleLbl="node1" presStyleIdx="0" presStyleCnt="3"/>
      <dgm:spPr/>
      <dgm:t>
        <a:bodyPr/>
        <a:lstStyle/>
        <a:p>
          <a:endParaRPr lang="ru-RU"/>
        </a:p>
      </dgm:t>
    </dgm:pt>
    <dgm:pt modelId="{2C5F6BE1-A417-499F-A451-BD10BFA6510E}" type="pres">
      <dgm:prSet presAssocID="{AF71D462-5AF3-4BE5-9235-F95A2D0C5FB8}" presName="img" presStyleLbl="fgImgPlace1" presStyleIdx="0" presStyleCnt="3" custLinFactNeighborX="-1221" custLinFactNeighborY="617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0000" r="-10000"/>
          </a:stretch>
        </a:blipFill>
      </dgm:spPr>
      <dgm:t>
        <a:bodyPr/>
        <a:lstStyle/>
        <a:p>
          <a:endParaRPr lang="ru-RU"/>
        </a:p>
      </dgm:t>
    </dgm:pt>
    <dgm:pt modelId="{BFB9E500-605A-4850-A4AD-AC7EC1D634D4}" type="pres">
      <dgm:prSet presAssocID="{AF71D462-5AF3-4BE5-9235-F95A2D0C5FB8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51667-F913-4F96-803B-947B4E233F0C}" type="pres">
      <dgm:prSet presAssocID="{E5DD56E6-63B6-48E5-B61D-6CC3A163EDD6}" presName="spacer" presStyleCnt="0"/>
      <dgm:spPr/>
    </dgm:pt>
    <dgm:pt modelId="{BD2776E4-EC1A-4DB5-927F-6170BDF7DAE6}" type="pres">
      <dgm:prSet presAssocID="{14D3A0DC-2E57-49DB-8DF1-CE176D456946}" presName="comp" presStyleCnt="0"/>
      <dgm:spPr/>
    </dgm:pt>
    <dgm:pt modelId="{22F1163F-6763-4B7A-A6DF-F8D25AC04390}" type="pres">
      <dgm:prSet presAssocID="{14D3A0DC-2E57-49DB-8DF1-CE176D456946}" presName="box" presStyleLbl="node1" presStyleIdx="1" presStyleCnt="3" custLinFactNeighborX="-7692" custLinFactNeighborY="-2112"/>
      <dgm:spPr/>
      <dgm:t>
        <a:bodyPr/>
        <a:lstStyle/>
        <a:p>
          <a:endParaRPr lang="ru-RU"/>
        </a:p>
      </dgm:t>
    </dgm:pt>
    <dgm:pt modelId="{C3753BCD-58A5-443F-89B7-97132DD12293}" type="pres">
      <dgm:prSet presAssocID="{14D3A0DC-2E57-49DB-8DF1-CE176D456946}" presName="img" presStyleLbl="fgImgPlace1" presStyleIdx="1" presStyleCnt="3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 t="-28000" b="-28000"/>
          </a:stretch>
        </a:blipFill>
      </dgm:spPr>
      <dgm:t>
        <a:bodyPr/>
        <a:lstStyle/>
        <a:p>
          <a:endParaRPr lang="ru-RU"/>
        </a:p>
      </dgm:t>
    </dgm:pt>
    <dgm:pt modelId="{22BA0A31-A38D-4EBC-B03A-1C82F7674962}" type="pres">
      <dgm:prSet presAssocID="{14D3A0DC-2E57-49DB-8DF1-CE176D456946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D36F31-6163-489D-B73E-8D63B627F40A}" type="pres">
      <dgm:prSet presAssocID="{D7C9CAB9-B371-4D5B-AF54-16F4AF79BBC3}" presName="spacer" presStyleCnt="0"/>
      <dgm:spPr/>
    </dgm:pt>
    <dgm:pt modelId="{A216AE89-2DE1-4382-9F08-155842879041}" type="pres">
      <dgm:prSet presAssocID="{AAF1B448-7AD5-4977-AA8E-45AE462560E7}" presName="comp" presStyleCnt="0"/>
      <dgm:spPr/>
    </dgm:pt>
    <dgm:pt modelId="{B36B062A-6350-40F2-BC44-7B5197FCDA3B}" type="pres">
      <dgm:prSet presAssocID="{AAF1B448-7AD5-4977-AA8E-45AE462560E7}" presName="box" presStyleLbl="node1" presStyleIdx="2" presStyleCnt="3"/>
      <dgm:spPr/>
      <dgm:t>
        <a:bodyPr/>
        <a:lstStyle/>
        <a:p>
          <a:endParaRPr lang="ru-RU"/>
        </a:p>
      </dgm:t>
    </dgm:pt>
    <dgm:pt modelId="{A7F2FCA5-18EE-4421-8A07-BB2732279149}" type="pres">
      <dgm:prSet presAssocID="{AAF1B448-7AD5-4977-AA8E-45AE462560E7}" presName="img" presStyleLbl="fgImgPlace1" presStyleIdx="2" presStyleCnt="3" custLinFactNeighborX="-1221" custLinFactNeighborY="-4382"/>
      <dgm:spPr>
        <a:blipFill>
          <a:blip xmlns:r="http://schemas.openxmlformats.org/officeDocument/2006/relationships" r:embed="rId3" cstate="print">
            <a:extLst/>
          </a:blip>
          <a:srcRect/>
          <a:stretch>
            <a:fillRect t="-28000" b="-28000"/>
          </a:stretch>
        </a:blipFill>
      </dgm:spPr>
      <dgm:t>
        <a:bodyPr/>
        <a:lstStyle/>
        <a:p>
          <a:endParaRPr lang="ru-RU"/>
        </a:p>
      </dgm:t>
    </dgm:pt>
    <dgm:pt modelId="{A43A1B16-1037-4446-816F-AC91A7F0CB88}" type="pres">
      <dgm:prSet presAssocID="{AAF1B448-7AD5-4977-AA8E-45AE462560E7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0DA1B0-7240-4C15-A26C-EFCC9A5F40E2}" type="presOf" srcId="{14D3A0DC-2E57-49DB-8DF1-CE176D456946}" destId="{22F1163F-6763-4B7A-A6DF-F8D25AC04390}" srcOrd="0" destOrd="0" presId="urn:microsoft.com/office/officeart/2005/8/layout/vList4"/>
    <dgm:cxn modelId="{2D57D9C1-825D-4464-B534-AEB16722366B}" type="presOf" srcId="{6152F3A2-9497-4916-9E63-0029AF60875A}" destId="{AFB4369E-8277-4190-93CE-B1750A372234}" srcOrd="0" destOrd="2" presId="urn:microsoft.com/office/officeart/2005/8/layout/vList4"/>
    <dgm:cxn modelId="{09C16D81-4A5A-484A-8ADB-729DA2353B41}" type="presOf" srcId="{AF71D462-5AF3-4BE5-9235-F95A2D0C5FB8}" destId="{BFB9E500-605A-4850-A4AD-AC7EC1D634D4}" srcOrd="1" destOrd="0" presId="urn:microsoft.com/office/officeart/2005/8/layout/vList4"/>
    <dgm:cxn modelId="{396F09AB-0585-48B4-8F17-59E9BABF3C1D}" srcId="{14D3A0DC-2E57-49DB-8DF1-CE176D456946}" destId="{303E803C-B12A-4771-A240-CC4CA3228969}" srcOrd="0" destOrd="0" parTransId="{7178E444-4140-4E6A-AF67-2E4AE153046A}" sibTransId="{D4F72629-3A2C-4BA6-9E97-D3A7CE134D67}"/>
    <dgm:cxn modelId="{D46AA6F2-A5E3-4183-BBAB-AE5A7BC01881}" type="presOf" srcId="{ED3D2360-0E7F-4BBD-9C46-591930634990}" destId="{B36B062A-6350-40F2-BC44-7B5197FCDA3B}" srcOrd="0" destOrd="2" presId="urn:microsoft.com/office/officeart/2005/8/layout/vList4"/>
    <dgm:cxn modelId="{6EB896F5-E7FD-493B-874F-CBFE3668CC7D}" type="presOf" srcId="{518BF749-0982-4FD4-ABCF-8A9D072168FD}" destId="{22BA0A31-A38D-4EBC-B03A-1C82F7674962}" srcOrd="1" destOrd="2" presId="urn:microsoft.com/office/officeart/2005/8/layout/vList4"/>
    <dgm:cxn modelId="{595CF5CD-A8D2-4A47-B708-3A159E9B1CBF}" type="presOf" srcId="{6152F3A2-9497-4916-9E63-0029AF60875A}" destId="{BFB9E500-605A-4850-A4AD-AC7EC1D634D4}" srcOrd="1" destOrd="2" presId="urn:microsoft.com/office/officeart/2005/8/layout/vList4"/>
    <dgm:cxn modelId="{7086B22D-36D7-4092-8683-7858DB37C733}" type="presOf" srcId="{AF71D462-5AF3-4BE5-9235-F95A2D0C5FB8}" destId="{AFB4369E-8277-4190-93CE-B1750A372234}" srcOrd="0" destOrd="0" presId="urn:microsoft.com/office/officeart/2005/8/layout/vList4"/>
    <dgm:cxn modelId="{EC476CFC-8624-4857-BF82-BE2601C77076}" type="presOf" srcId="{303E803C-B12A-4771-A240-CC4CA3228969}" destId="{22F1163F-6763-4B7A-A6DF-F8D25AC04390}" srcOrd="0" destOrd="1" presId="urn:microsoft.com/office/officeart/2005/8/layout/vList4"/>
    <dgm:cxn modelId="{0D46C3ED-DBA7-46DD-A1F7-CB9D7ABBAD54}" type="presOf" srcId="{AAF1B448-7AD5-4977-AA8E-45AE462560E7}" destId="{B36B062A-6350-40F2-BC44-7B5197FCDA3B}" srcOrd="0" destOrd="0" presId="urn:microsoft.com/office/officeart/2005/8/layout/vList4"/>
    <dgm:cxn modelId="{203BF43A-75EC-4BF7-B281-EF6F5F24DC15}" srcId="{AF71D462-5AF3-4BE5-9235-F95A2D0C5FB8}" destId="{179FEA65-77C0-452B-B87C-696F8B9BEB51}" srcOrd="0" destOrd="0" parTransId="{419BEDA1-9B9F-4B3A-A86F-BEF29D25D132}" sibTransId="{0B656C47-0FF2-44C3-A369-BB191BE6F804}"/>
    <dgm:cxn modelId="{CE41F203-CFBE-4379-AD05-D1812DFAFEF9}" srcId="{AAF1B448-7AD5-4977-AA8E-45AE462560E7}" destId="{903DCCD9-501A-4341-9437-9AD12B3F4431}" srcOrd="0" destOrd="0" parTransId="{E5237C31-4837-46FA-80A8-B054D5911DCA}" sibTransId="{0CDC557A-D434-4589-9E80-616C9FD385D9}"/>
    <dgm:cxn modelId="{AB999C3C-545A-4948-9D6B-A31E9A116FD5}" srcId="{9FEC5F1C-874A-4797-B6B0-9618C96AEB77}" destId="{AF71D462-5AF3-4BE5-9235-F95A2D0C5FB8}" srcOrd="0" destOrd="0" parTransId="{76D4D3C6-D2C6-4327-A96A-1EB3C740C991}" sibTransId="{E5DD56E6-63B6-48E5-B61D-6CC3A163EDD6}"/>
    <dgm:cxn modelId="{D9A0700C-D822-430D-A5C8-EC8662FCBA7B}" type="presOf" srcId="{14D3A0DC-2E57-49DB-8DF1-CE176D456946}" destId="{22BA0A31-A38D-4EBC-B03A-1C82F7674962}" srcOrd="1" destOrd="0" presId="urn:microsoft.com/office/officeart/2005/8/layout/vList4"/>
    <dgm:cxn modelId="{3DC2A7C9-4CC8-4ABC-AD3E-25B057AC896A}" srcId="{9FEC5F1C-874A-4797-B6B0-9618C96AEB77}" destId="{AAF1B448-7AD5-4977-AA8E-45AE462560E7}" srcOrd="2" destOrd="0" parTransId="{C05C69C9-6BFD-4142-8CEA-99103B8830B0}" sibTransId="{1D4E8AEE-35D9-4126-8555-8A5B682082ED}"/>
    <dgm:cxn modelId="{CD7AC269-EBCD-4D71-BA24-F6F9A1BA4152}" srcId="{9FEC5F1C-874A-4797-B6B0-9618C96AEB77}" destId="{14D3A0DC-2E57-49DB-8DF1-CE176D456946}" srcOrd="1" destOrd="0" parTransId="{8ED7BB6B-0049-40DF-A927-023875FF1B83}" sibTransId="{D7C9CAB9-B371-4D5B-AF54-16F4AF79BBC3}"/>
    <dgm:cxn modelId="{21F284E9-E4F1-4DE4-A5EC-57D8B83E70A2}" type="presOf" srcId="{303E803C-B12A-4771-A240-CC4CA3228969}" destId="{22BA0A31-A38D-4EBC-B03A-1C82F7674962}" srcOrd="1" destOrd="1" presId="urn:microsoft.com/office/officeart/2005/8/layout/vList4"/>
    <dgm:cxn modelId="{39364E25-F3CC-4B81-838D-4C3990E31501}" type="presOf" srcId="{9FEC5F1C-874A-4797-B6B0-9618C96AEB77}" destId="{E2F30653-FA2E-4230-8A67-82BA7940C772}" srcOrd="0" destOrd="0" presId="urn:microsoft.com/office/officeart/2005/8/layout/vList4"/>
    <dgm:cxn modelId="{AC7CA31F-D121-4E3F-A01B-16AB402769F8}" type="presOf" srcId="{518BF749-0982-4FD4-ABCF-8A9D072168FD}" destId="{22F1163F-6763-4B7A-A6DF-F8D25AC04390}" srcOrd="0" destOrd="2" presId="urn:microsoft.com/office/officeart/2005/8/layout/vList4"/>
    <dgm:cxn modelId="{B899CB05-C61C-4AF8-B136-081C7428F29B}" type="presOf" srcId="{903DCCD9-501A-4341-9437-9AD12B3F4431}" destId="{B36B062A-6350-40F2-BC44-7B5197FCDA3B}" srcOrd="0" destOrd="1" presId="urn:microsoft.com/office/officeart/2005/8/layout/vList4"/>
    <dgm:cxn modelId="{9B2FF212-53A1-4A6C-B7E3-E55EB2192FBA}" srcId="{AF71D462-5AF3-4BE5-9235-F95A2D0C5FB8}" destId="{6152F3A2-9497-4916-9E63-0029AF60875A}" srcOrd="1" destOrd="0" parTransId="{B5CA03B4-607C-4FA2-8A25-5FECE7DDEC83}" sibTransId="{2A6E9DA1-0E27-4BF2-AAE5-61549F1D2E7C}"/>
    <dgm:cxn modelId="{B011F940-7256-4F87-BC89-450A17E10B2B}" type="presOf" srcId="{ED3D2360-0E7F-4BBD-9C46-591930634990}" destId="{A43A1B16-1037-4446-816F-AC91A7F0CB88}" srcOrd="1" destOrd="2" presId="urn:microsoft.com/office/officeart/2005/8/layout/vList4"/>
    <dgm:cxn modelId="{3786CD2E-D9FF-465E-BE0B-019A0BE40E9B}" type="presOf" srcId="{903DCCD9-501A-4341-9437-9AD12B3F4431}" destId="{A43A1B16-1037-4446-816F-AC91A7F0CB88}" srcOrd="1" destOrd="1" presId="urn:microsoft.com/office/officeart/2005/8/layout/vList4"/>
    <dgm:cxn modelId="{56CA6D2D-662F-4916-941B-4A884F18F231}" type="presOf" srcId="{AAF1B448-7AD5-4977-AA8E-45AE462560E7}" destId="{A43A1B16-1037-4446-816F-AC91A7F0CB88}" srcOrd="1" destOrd="0" presId="urn:microsoft.com/office/officeart/2005/8/layout/vList4"/>
    <dgm:cxn modelId="{55AA1FB5-B36F-4750-A07C-D87259C4E2E9}" type="presOf" srcId="{179FEA65-77C0-452B-B87C-696F8B9BEB51}" destId="{AFB4369E-8277-4190-93CE-B1750A372234}" srcOrd="0" destOrd="1" presId="urn:microsoft.com/office/officeart/2005/8/layout/vList4"/>
    <dgm:cxn modelId="{5453DE83-F0B9-4AD3-9F9A-01417FF0107E}" srcId="{14D3A0DC-2E57-49DB-8DF1-CE176D456946}" destId="{518BF749-0982-4FD4-ABCF-8A9D072168FD}" srcOrd="1" destOrd="0" parTransId="{E50938C3-FA9C-46E3-BDC2-7F1D33634E27}" sibTransId="{D48C68BE-32F2-4AB2-AE70-3FBB2DE3BE6B}"/>
    <dgm:cxn modelId="{EC970AB5-1719-40B1-A342-E060D8DB1E2A}" type="presOf" srcId="{179FEA65-77C0-452B-B87C-696F8B9BEB51}" destId="{BFB9E500-605A-4850-A4AD-AC7EC1D634D4}" srcOrd="1" destOrd="1" presId="urn:microsoft.com/office/officeart/2005/8/layout/vList4"/>
    <dgm:cxn modelId="{97FD2965-3887-455B-B762-17ACFD2DCD4D}" srcId="{AAF1B448-7AD5-4977-AA8E-45AE462560E7}" destId="{ED3D2360-0E7F-4BBD-9C46-591930634990}" srcOrd="1" destOrd="0" parTransId="{6262C7D6-723A-4D25-978D-DD3FFB700264}" sibTransId="{12CA207F-E56A-4AEA-8673-1C5CAF4992A9}"/>
    <dgm:cxn modelId="{C4730E53-02E3-4F5F-867A-70C8A20EAC83}" type="presParOf" srcId="{E2F30653-FA2E-4230-8A67-82BA7940C772}" destId="{63091501-691A-4A56-AAA2-2D2B0BF8B6AA}" srcOrd="0" destOrd="0" presId="urn:microsoft.com/office/officeart/2005/8/layout/vList4"/>
    <dgm:cxn modelId="{2971AC63-48AB-4803-B3A7-C7957276C013}" type="presParOf" srcId="{63091501-691A-4A56-AAA2-2D2B0BF8B6AA}" destId="{AFB4369E-8277-4190-93CE-B1750A372234}" srcOrd="0" destOrd="0" presId="urn:microsoft.com/office/officeart/2005/8/layout/vList4"/>
    <dgm:cxn modelId="{78CF2FD7-62A1-4107-9F95-134012224D00}" type="presParOf" srcId="{63091501-691A-4A56-AAA2-2D2B0BF8B6AA}" destId="{2C5F6BE1-A417-499F-A451-BD10BFA6510E}" srcOrd="1" destOrd="0" presId="urn:microsoft.com/office/officeart/2005/8/layout/vList4"/>
    <dgm:cxn modelId="{8D31300B-3D14-4DD8-AC27-8B41D2709FC2}" type="presParOf" srcId="{63091501-691A-4A56-AAA2-2D2B0BF8B6AA}" destId="{BFB9E500-605A-4850-A4AD-AC7EC1D634D4}" srcOrd="2" destOrd="0" presId="urn:microsoft.com/office/officeart/2005/8/layout/vList4"/>
    <dgm:cxn modelId="{1BA2D9D9-3269-4722-B4ED-E6AB9E1EB8F4}" type="presParOf" srcId="{E2F30653-FA2E-4230-8A67-82BA7940C772}" destId="{8ED51667-F913-4F96-803B-947B4E233F0C}" srcOrd="1" destOrd="0" presId="urn:microsoft.com/office/officeart/2005/8/layout/vList4"/>
    <dgm:cxn modelId="{12B3A22E-9F9E-42F9-ACA7-A51B11B79578}" type="presParOf" srcId="{E2F30653-FA2E-4230-8A67-82BA7940C772}" destId="{BD2776E4-EC1A-4DB5-927F-6170BDF7DAE6}" srcOrd="2" destOrd="0" presId="urn:microsoft.com/office/officeart/2005/8/layout/vList4"/>
    <dgm:cxn modelId="{ED182AD1-DDBA-4F79-BC06-2D9DF686B4B0}" type="presParOf" srcId="{BD2776E4-EC1A-4DB5-927F-6170BDF7DAE6}" destId="{22F1163F-6763-4B7A-A6DF-F8D25AC04390}" srcOrd="0" destOrd="0" presId="urn:microsoft.com/office/officeart/2005/8/layout/vList4"/>
    <dgm:cxn modelId="{40A2F387-E3BA-4E3A-87EF-ECF4F68801A6}" type="presParOf" srcId="{BD2776E4-EC1A-4DB5-927F-6170BDF7DAE6}" destId="{C3753BCD-58A5-443F-89B7-97132DD12293}" srcOrd="1" destOrd="0" presId="urn:microsoft.com/office/officeart/2005/8/layout/vList4"/>
    <dgm:cxn modelId="{C3DB00AF-6A13-4A5C-8F0D-4158DBC5D54E}" type="presParOf" srcId="{BD2776E4-EC1A-4DB5-927F-6170BDF7DAE6}" destId="{22BA0A31-A38D-4EBC-B03A-1C82F7674962}" srcOrd="2" destOrd="0" presId="urn:microsoft.com/office/officeart/2005/8/layout/vList4"/>
    <dgm:cxn modelId="{4A360F30-5E37-4F62-861E-4616492A98CF}" type="presParOf" srcId="{E2F30653-FA2E-4230-8A67-82BA7940C772}" destId="{D6D36F31-6163-489D-B73E-8D63B627F40A}" srcOrd="3" destOrd="0" presId="urn:microsoft.com/office/officeart/2005/8/layout/vList4"/>
    <dgm:cxn modelId="{74264A54-0735-4498-80BA-B2DA784AFD9C}" type="presParOf" srcId="{E2F30653-FA2E-4230-8A67-82BA7940C772}" destId="{A216AE89-2DE1-4382-9F08-155842879041}" srcOrd="4" destOrd="0" presId="urn:microsoft.com/office/officeart/2005/8/layout/vList4"/>
    <dgm:cxn modelId="{CF79B779-7D78-487D-970D-D1B24A582919}" type="presParOf" srcId="{A216AE89-2DE1-4382-9F08-155842879041}" destId="{B36B062A-6350-40F2-BC44-7B5197FCDA3B}" srcOrd="0" destOrd="0" presId="urn:microsoft.com/office/officeart/2005/8/layout/vList4"/>
    <dgm:cxn modelId="{910CB128-3502-401F-9222-21725BECCE7D}" type="presParOf" srcId="{A216AE89-2DE1-4382-9F08-155842879041}" destId="{A7F2FCA5-18EE-4421-8A07-BB2732279149}" srcOrd="1" destOrd="0" presId="urn:microsoft.com/office/officeart/2005/8/layout/vList4"/>
    <dgm:cxn modelId="{021F774C-E869-400B-951B-ADDEFFA26EAA}" type="presParOf" srcId="{A216AE89-2DE1-4382-9F08-155842879041}" destId="{A43A1B16-1037-4446-816F-AC91A7F0CB8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7DFAE-402D-4CBA-BA59-B0D02DF0C818}">
      <dsp:nvSpPr>
        <dsp:cNvPr id="0" name=""/>
        <dsp:cNvSpPr/>
      </dsp:nvSpPr>
      <dsp:spPr>
        <a:xfrm>
          <a:off x="1152129" y="56122"/>
          <a:ext cx="5794451" cy="2863877"/>
        </a:xfrm>
        <a:prstGeom prst="ellipse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Неосведомлённость родителей о важности совместной двигательной деятельности с детьми; о методах диагностики физической подготовленности детей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924722" y="557301"/>
        <a:ext cx="4249264" cy="1288744"/>
      </dsp:txXfrm>
    </dsp:sp>
    <dsp:sp modelId="{8FDAA989-CBBB-4CB9-99AE-959020C410B1}">
      <dsp:nvSpPr>
        <dsp:cNvPr id="0" name=""/>
        <dsp:cNvSpPr/>
      </dsp:nvSpPr>
      <dsp:spPr>
        <a:xfrm>
          <a:off x="3888441" y="2203004"/>
          <a:ext cx="4257302" cy="2893688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Недостаточное  внимание родителей к здоровому образу жизни в семье</a:t>
          </a:r>
          <a:endParaRPr lang="ru-RU" sz="2000" b="1" kern="1200" dirty="0"/>
        </a:p>
      </dsp:txBody>
      <dsp:txXfrm>
        <a:off x="5190466" y="2950540"/>
        <a:ext cx="2554381" cy="1591528"/>
      </dsp:txXfrm>
    </dsp:sp>
    <dsp:sp modelId="{8D32EE65-3F3E-42BC-8864-9A1E0571F39E}">
      <dsp:nvSpPr>
        <dsp:cNvPr id="0" name=""/>
        <dsp:cNvSpPr/>
      </dsp:nvSpPr>
      <dsp:spPr>
        <a:xfrm>
          <a:off x="0" y="2144365"/>
          <a:ext cx="3991051" cy="2926814"/>
        </a:xfrm>
        <a:prstGeom prst="ellipse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Недостаточность знаний родителей и педагогов о нормах ВФСК ГТО</a:t>
          </a:r>
          <a:endParaRPr lang="ru-RU" sz="2000" b="1" kern="1200" dirty="0"/>
        </a:p>
      </dsp:txBody>
      <dsp:txXfrm>
        <a:off x="375823" y="2900459"/>
        <a:ext cx="2394630" cy="16097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B4369E-8277-4190-93CE-B1750A372234}">
      <dsp:nvSpPr>
        <dsp:cNvPr id="0" name=""/>
        <dsp:cNvSpPr/>
      </dsp:nvSpPr>
      <dsp:spPr>
        <a:xfrm>
          <a:off x="0" y="0"/>
          <a:ext cx="8712968" cy="18001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FF0000"/>
              </a:solidFill>
              <a:effectLst/>
            </a:rPr>
            <a:t>1 этап: подготовительный (аналитико-организационный) </a:t>
          </a:r>
          <a:endParaRPr lang="ru-RU" sz="2000" kern="1200" dirty="0">
            <a:solidFill>
              <a:srgbClr val="FF0000"/>
            </a:solidFill>
            <a:effectLst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</a:rPr>
            <a:t>Задачи:</a:t>
          </a:r>
          <a:endParaRPr lang="ru-RU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solidFill>
                <a:schemeClr val="tx1"/>
              </a:solidFill>
            </a:rPr>
            <a:t>Постановка проблемы, определение цели и задачи проектной деятельности. Разработка дополнительной общеразвивающей программы «Ступеньки начальной физической подготовки». Проектирование совместно организованной деятельности в условиях реализации в ДОУ проекта «Первые шаги к ГТО».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922613" y="0"/>
        <a:ext cx="6790354" cy="1800199"/>
      </dsp:txXfrm>
    </dsp:sp>
    <dsp:sp modelId="{2C5F6BE1-A417-499F-A451-BD10BFA6510E}">
      <dsp:nvSpPr>
        <dsp:cNvPr id="0" name=""/>
        <dsp:cNvSpPr/>
      </dsp:nvSpPr>
      <dsp:spPr>
        <a:xfrm>
          <a:off x="158742" y="188905"/>
          <a:ext cx="1742593" cy="144015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l="-10000" r="-1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F1163F-6763-4B7A-A6DF-F8D25AC04390}">
      <dsp:nvSpPr>
        <dsp:cNvPr id="0" name=""/>
        <dsp:cNvSpPr/>
      </dsp:nvSpPr>
      <dsp:spPr>
        <a:xfrm>
          <a:off x="0" y="1942199"/>
          <a:ext cx="8712968" cy="18001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FF0000"/>
              </a:solidFill>
            </a:rPr>
            <a:t>2 этап: - основной (практико-ориентированный) </a:t>
          </a:r>
          <a:endParaRPr lang="ru-RU" sz="2100" kern="1200" dirty="0">
            <a:solidFill>
              <a:srgbClr val="FF000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</a:rPr>
            <a:t>Задачи:</a:t>
          </a:r>
          <a:r>
            <a:rPr lang="ru-RU" sz="1600" kern="1200" dirty="0" smtClean="0">
              <a:solidFill>
                <a:schemeClr val="tx1"/>
              </a:solidFill>
            </a:rPr>
            <a:t> </a:t>
          </a:r>
          <a:endParaRPr lang="ru-RU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solidFill>
                <a:schemeClr val="tx1"/>
              </a:solidFill>
            </a:rPr>
            <a:t>Создание системы учебно-воспитательных мероприятий с детьми и родителями. Проведение мероприятий по апробации сдаче норм ГТО детьми, родителями, педагогами ДОУ.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922613" y="1942199"/>
        <a:ext cx="6790354" cy="1800199"/>
      </dsp:txXfrm>
    </dsp:sp>
    <dsp:sp modelId="{C3753BCD-58A5-443F-89B7-97132DD12293}">
      <dsp:nvSpPr>
        <dsp:cNvPr id="0" name=""/>
        <dsp:cNvSpPr/>
      </dsp:nvSpPr>
      <dsp:spPr>
        <a:xfrm>
          <a:off x="180019" y="2160239"/>
          <a:ext cx="1742593" cy="144015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 t="-28000" b="-2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6B062A-6350-40F2-BC44-7B5197FCDA3B}">
      <dsp:nvSpPr>
        <dsp:cNvPr id="0" name=""/>
        <dsp:cNvSpPr/>
      </dsp:nvSpPr>
      <dsp:spPr>
        <a:xfrm>
          <a:off x="0" y="3960439"/>
          <a:ext cx="8712968" cy="18001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FF0000"/>
              </a:solidFill>
            </a:rPr>
            <a:t>3 этап: - завершающий (систематизация и рефлексия) </a:t>
          </a:r>
          <a:endParaRPr lang="ru-RU" sz="2100" kern="1200" dirty="0">
            <a:solidFill>
              <a:srgbClr val="FF000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1"/>
              </a:solidFill>
            </a:rPr>
            <a:t>Задачи:</a:t>
          </a:r>
          <a:r>
            <a:rPr lang="ru-RU" sz="1600" kern="1200" dirty="0" smtClean="0">
              <a:solidFill>
                <a:schemeClr val="tx1"/>
              </a:solidFill>
            </a:rPr>
            <a:t> </a:t>
          </a:r>
          <a:endParaRPr lang="ru-RU" sz="1600" kern="1200" dirty="0">
            <a:solidFill>
              <a:schemeClr val="tx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solidFill>
                <a:schemeClr val="tx1"/>
              </a:solidFill>
            </a:rPr>
            <a:t>Анализ эффективность реализации проекта. Проведение «Фестиваля ГТО». Презентация проекта «Первые шаги к ГТО». Размещение материалов реализации проекта в СМИ.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922613" y="3960439"/>
        <a:ext cx="6790354" cy="1800199"/>
      </dsp:txXfrm>
    </dsp:sp>
    <dsp:sp modelId="{A7F2FCA5-18EE-4421-8A07-BB2732279149}">
      <dsp:nvSpPr>
        <dsp:cNvPr id="0" name=""/>
        <dsp:cNvSpPr/>
      </dsp:nvSpPr>
      <dsp:spPr>
        <a:xfrm>
          <a:off x="158742" y="4077351"/>
          <a:ext cx="1742593" cy="144015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/>
          </a:blip>
          <a:srcRect/>
          <a:stretch>
            <a:fillRect t="-28000" b="-2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B780E-3677-45D5-8991-B9FE9401793A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49901-8700-4054-B434-80FDD3CADF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F2EC7-D680-4E6D-B0A6-A2A815785767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60160-6441-4C96-94DC-A11B31B76C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3F4F0-640D-485E-A83B-42F80425B0A3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07689-5B81-4C5D-B291-8720403546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EE779-76A9-4EE1-A201-F580FFE13937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0B031-B049-4F7B-A3F7-8D2442EC0D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59537-8F4E-4E3D-B1BA-2682CE903FB8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D4E47-111D-4460-86D6-70C33DBAD9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F945E-3B47-4A8C-9C12-5B89A2C9AD69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F7A40-400B-4EB5-9444-7C19CC1D9B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C142B-8367-423E-B46C-9E68F78E0634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8770E-5189-43ED-854D-D21D0E0E35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B0A2A-BB36-4BE7-9E43-70C8FA32C896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CB3B7-D563-4F61-9CEF-4605FFF9EE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2AE98-3644-4F40-A812-9494E48D7989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7735D-F9FB-44A6-89E1-5FA13B7948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669FE-7A53-44EA-8CFC-A335E39A13C1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72BD7-01D7-4BD9-B2CC-3124B73DC5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514F9-B656-4501-A766-23C836E9E435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311B9-E9EF-4379-85B6-6651261EB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5491F2B9-6098-463A-B60F-422EA4583AF8}" type="datetimeFigureOut">
              <a:rPr lang="ru-RU"/>
              <a:pPr>
                <a:defRPr/>
              </a:pPr>
              <a:t>14.03.2026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FFBCB61-444B-4F43-B1CD-507FCF9357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3" r:id="rId2"/>
    <p:sldLayoutId id="2147483985" r:id="rId3"/>
    <p:sldLayoutId id="2147483982" r:id="rId4"/>
    <p:sldLayoutId id="2147483981" r:id="rId5"/>
    <p:sldLayoutId id="2147483980" r:id="rId6"/>
    <p:sldLayoutId id="2147483986" r:id="rId7"/>
    <p:sldLayoutId id="2147483987" r:id="rId8"/>
    <p:sldLayoutId id="2147483988" r:id="rId9"/>
    <p:sldLayoutId id="2147483979" r:id="rId10"/>
    <p:sldLayoutId id="214748398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jpeg"/><Relationship Id="rId4" Type="http://schemas.openxmlformats.org/officeDocument/2006/relationships/image" Target="../media/image5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23850" y="338138"/>
            <a:ext cx="8569325" cy="309086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дошкольное образовательное учреждение </a:t>
            </a:r>
            <a:b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детский сад №66 «</a:t>
            </a:r>
            <a:r>
              <a:rPr lang="ru-RU" sz="2000" b="1" dirty="0" err="1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Журавушка</a:t>
            </a: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ru-RU" sz="2000" b="1" dirty="0" err="1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Старооскольского</a:t>
            </a: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городского округа</a:t>
            </a:r>
            <a:b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 «Первые шаги к ГТО»</a:t>
            </a:r>
            <a:endParaRPr lang="ru-RU" sz="4900" b="1" dirty="0">
              <a:solidFill>
                <a:srgbClr val="3B0AC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type="body" sz="half" idx="2"/>
          </p:nvPr>
        </p:nvSpPr>
        <p:spPr>
          <a:xfrm>
            <a:off x="827088" y="5229225"/>
            <a:ext cx="7859712" cy="1079500"/>
          </a:xfrm>
        </p:spPr>
        <p:txBody>
          <a:bodyPr rtlCol="0">
            <a:normAutofit lnSpcReduction="1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 проекта: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000" b="1" dirty="0" err="1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Домаева</a:t>
            </a: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Татьяна Петровна,  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инструктор </a:t>
            </a:r>
            <a:r>
              <a:rPr lang="ru-RU" sz="20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физической </a:t>
            </a:r>
            <a:r>
              <a:rPr lang="ru-RU" sz="20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культуре</a:t>
            </a:r>
          </a:p>
        </p:txBody>
      </p:sp>
      <p:pic>
        <p:nvPicPr>
          <p:cNvPr id="1029" name="Picture 5" descr="C:\Users\ewq\Desktop\ФОН ГТО\gt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23528" y="1340768"/>
            <a:ext cx="1559471" cy="1213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345306" y="4773339"/>
            <a:ext cx="1815630" cy="1728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772400" cy="936104"/>
          </a:xfrm>
        </p:spPr>
        <p:txBody>
          <a:bodyPr/>
          <a:lstStyle/>
          <a:p>
            <a:r>
              <a:rPr lang="ru-RU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899592" y="1772816"/>
            <a:ext cx="7560840" cy="4320480"/>
          </a:xfrm>
        </p:spPr>
        <p:txBody>
          <a:bodyPr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Интеграция ВФСК «ГТО» в систему дошкольного образования связана с выделением в комплексе 1-й ступени (от 6 до 8 лет).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ru-RU" b="1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Дети подготовительных групп (6 лет) уже могут сдавать нормативы ВФСК «ГТО». 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ru-RU" b="1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У детей необходимо не только развивать физические способности, но и формировать представление о ВФСК  «ГТО». 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76691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8" name="Picture 5" descr="C:\Users\ewq\Desktop\ФОН ГТО\gt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23528" y="332656"/>
            <a:ext cx="1559471" cy="1213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288430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90563" y="333375"/>
            <a:ext cx="7772400" cy="365442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Обоснование проблемы</a:t>
            </a:r>
            <a:endParaRPr lang="ru-RU" b="1" dirty="0">
              <a:solidFill>
                <a:srgbClr val="3B0AC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6" name="Текст 4"/>
          <p:cNvSpPr>
            <a:spLocks noGrp="1"/>
          </p:cNvSpPr>
          <p:nvPr>
            <p:ph type="body" idx="1"/>
          </p:nvPr>
        </p:nvSpPr>
        <p:spPr>
          <a:xfrm>
            <a:off x="1835150" y="1436688"/>
            <a:ext cx="5473700" cy="2713037"/>
          </a:xfrm>
        </p:spPr>
        <p:txBody>
          <a:bodyPr/>
          <a:lstStyle/>
          <a:p>
            <a:pPr eaLnBrk="1" hangingPunct="1"/>
            <a:endParaRPr lang="ru-RU" dirty="0" smtClean="0"/>
          </a:p>
        </p:txBody>
      </p:sp>
      <p:pic>
        <p:nvPicPr>
          <p:cNvPr id="16387" name="Picture 5" descr="C:\Users\ewq\Desktop\ФОН ГТО\gto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7504" y="188641"/>
            <a:ext cx="1387705" cy="10801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94854244"/>
              </p:ext>
            </p:extLst>
          </p:nvPr>
        </p:nvGraphicFramePr>
        <p:xfrm>
          <a:off x="683568" y="1500658"/>
          <a:ext cx="8214370" cy="5096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9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726797"/>
              </p:ext>
            </p:extLst>
          </p:nvPr>
        </p:nvGraphicFramePr>
        <p:xfrm>
          <a:off x="323850" y="1773239"/>
          <a:ext cx="4320158" cy="35999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7" r:id="rId3" imgW="4200508" imgH="3834716" progId="Excel.Chart.8">
                  <p:embed/>
                </p:oleObj>
              </mc:Choice>
              <mc:Fallback>
                <p:oleObj r:id="rId3" imgW="4200508" imgH="3834716" progId="Excel.Chart.8">
                  <p:embed/>
                  <p:pic>
                    <p:nvPicPr>
                      <p:cNvPr id="0" name="Объект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773239"/>
                        <a:ext cx="4320158" cy="35999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Мониторинг</a:t>
            </a:r>
            <a:endParaRPr lang="ru-RU" b="1" dirty="0">
              <a:solidFill>
                <a:srgbClr val="3B0AC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C:\Users\ewq\Desktop\ФОН ГТО\gto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323528" y="332656"/>
            <a:ext cx="1559471" cy="12136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graphicFrame>
        <p:nvGraphicFramePr>
          <p:cNvPr id="17412" name="Диаграмма 4"/>
          <p:cNvGraphicFramePr>
            <a:graphicFrameLocks/>
          </p:cNvGraphicFramePr>
          <p:nvPr/>
        </p:nvGraphicFramePr>
        <p:xfrm>
          <a:off x="4117975" y="2543175"/>
          <a:ext cx="4651375" cy="277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8" r:id="rId6" imgW="4651651" imgH="2780017" progId="Excel.Chart.8">
                  <p:embed/>
                </p:oleObj>
              </mc:Choice>
              <mc:Fallback>
                <p:oleObj r:id="rId6" imgW="4651651" imgH="2780017" progId="Excel.Char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7975" y="2543175"/>
                        <a:ext cx="4651375" cy="2779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3546599"/>
              </p:ext>
            </p:extLst>
          </p:nvPr>
        </p:nvGraphicFramePr>
        <p:xfrm>
          <a:off x="4283968" y="1773238"/>
          <a:ext cx="4392488" cy="37439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9" r:id="rId8" imgW="4115157" imgH="4029805" progId="Excel.Chart.8">
                  <p:embed/>
                </p:oleObj>
              </mc:Choice>
              <mc:Fallback>
                <p:oleObj r:id="rId8" imgW="4115157" imgH="4029805" progId="Excel.Chart.8">
                  <p:embed/>
                  <p:pic>
                    <p:nvPicPr>
                      <p:cNvPr id="0" name="Диаграмма 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1773238"/>
                        <a:ext cx="4392488" cy="37439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288" y="692150"/>
            <a:ext cx="8424862" cy="4537075"/>
          </a:xfrm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проекта</a:t>
            </a:r>
            <a:r>
              <a:rPr lang="ru-RU" sz="28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b="1" dirty="0" smtClean="0">
                <a:solidFill>
                  <a:schemeClr val="tx1"/>
                </a:solidFill>
              </a:rPr>
              <a:t>приобщение к здоровому активному образу жизни, создание положительной  мотивации у дошкольников для занятий физкультурой и спортом, в условиях внедрения Всероссийского физкультурно-спортивного комплекса «ГТО». Апробация  норм ВФСК «ГТО» </a:t>
            </a:r>
            <a:r>
              <a:rPr lang="en-US" sz="2200" b="1" dirty="0" smtClean="0">
                <a:solidFill>
                  <a:schemeClr val="tx1"/>
                </a:solidFill>
              </a:rPr>
              <a:t>I</a:t>
            </a:r>
            <a:r>
              <a:rPr lang="ru-RU" sz="2200" b="1" dirty="0" smtClean="0">
                <a:solidFill>
                  <a:schemeClr val="tx1"/>
                </a:solidFill>
              </a:rPr>
              <a:t> ступени.</a:t>
            </a:r>
            <a:br>
              <a:rPr lang="ru-RU" sz="2200" b="1" dirty="0" smtClean="0">
                <a:solidFill>
                  <a:schemeClr val="tx1"/>
                </a:solidFill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sp>
        <p:nvSpPr>
          <p:cNvPr id="20482" name="Текст 4"/>
          <p:cNvSpPr>
            <a:spLocks noGrp="1"/>
          </p:cNvSpPr>
          <p:nvPr>
            <p:ph type="body" idx="1"/>
          </p:nvPr>
        </p:nvSpPr>
        <p:spPr>
          <a:xfrm>
            <a:off x="684213" y="1125538"/>
            <a:ext cx="7920037" cy="2303462"/>
          </a:xfrm>
        </p:spPr>
        <p:txBody>
          <a:bodyPr/>
          <a:lstStyle/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</p:txBody>
      </p:sp>
      <p:pic>
        <p:nvPicPr>
          <p:cNvPr id="20483" name="Picture 5" descr="C:\Users\ewq\Desktop\ФОН ГТО\gto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4437063"/>
            <a:ext cx="2127250" cy="16557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90563" y="333375"/>
            <a:ext cx="7772400" cy="365442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Ожидаемые результаты</a:t>
            </a:r>
            <a:endParaRPr lang="ru-RU" b="1" dirty="0">
              <a:solidFill>
                <a:srgbClr val="3B0AC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0" name="Текст 4"/>
          <p:cNvSpPr>
            <a:spLocks noGrp="1"/>
          </p:cNvSpPr>
          <p:nvPr>
            <p:ph type="body" idx="1"/>
          </p:nvPr>
        </p:nvSpPr>
        <p:spPr>
          <a:xfrm>
            <a:off x="827088" y="1700213"/>
            <a:ext cx="7850187" cy="4249737"/>
          </a:xfrm>
        </p:spPr>
        <p:txBody>
          <a:bodyPr/>
          <a:lstStyle/>
          <a:p>
            <a:pPr algn="l" eaLnBrk="1" hangingPunct="1"/>
            <a:r>
              <a:rPr lang="ru-RU" b="1" smtClean="0">
                <a:solidFill>
                  <a:schemeClr val="tx1"/>
                </a:solidFill>
              </a:rPr>
              <a:t>- стремление к формированию  здорового образа жизни у детей, родителей и педагогов;</a:t>
            </a:r>
          </a:p>
          <a:p>
            <a:pPr algn="l" eaLnBrk="1" hangingPunct="1"/>
            <a:r>
              <a:rPr lang="ru-RU" b="1" smtClean="0">
                <a:solidFill>
                  <a:schemeClr val="tx1"/>
                </a:solidFill>
              </a:rPr>
              <a:t>- повышение интереса детей к физическим упражнениям и спорту;</a:t>
            </a:r>
          </a:p>
          <a:p>
            <a:pPr algn="l" eaLnBrk="1" hangingPunct="1"/>
            <a:r>
              <a:rPr lang="ru-RU" b="1" smtClean="0">
                <a:solidFill>
                  <a:schemeClr val="tx1"/>
                </a:solidFill>
              </a:rPr>
              <a:t>- выполнение норм ГТО всеми желающими участниками образовательного процесса;</a:t>
            </a:r>
          </a:p>
          <a:p>
            <a:pPr algn="l" eaLnBrk="1" hangingPunct="1"/>
            <a:r>
              <a:rPr lang="ru-RU" b="1" smtClean="0">
                <a:solidFill>
                  <a:schemeClr val="tx1"/>
                </a:solidFill>
              </a:rPr>
              <a:t>- повышение профессионального мастерства педагогов дошкольного учреждения в здоровьесбережении;</a:t>
            </a:r>
          </a:p>
          <a:p>
            <a:pPr algn="l" eaLnBrk="1" hangingPunct="1"/>
            <a:r>
              <a:rPr lang="ru-RU" b="1" smtClean="0">
                <a:solidFill>
                  <a:schemeClr val="tx1"/>
                </a:solidFill>
              </a:rPr>
              <a:t>- участие социума в спортивной жизни ДОУ;</a:t>
            </a:r>
          </a:p>
          <a:p>
            <a:pPr algn="l" eaLnBrk="1" hangingPunct="1"/>
            <a:r>
              <a:rPr lang="ru-RU" b="1" smtClean="0">
                <a:solidFill>
                  <a:schemeClr val="tx1"/>
                </a:solidFill>
              </a:rPr>
              <a:t>- проведение  Фестиваля ГТО для детей, для родителей и педагогов ДОУ;</a:t>
            </a:r>
          </a:p>
          <a:p>
            <a:pPr algn="l" eaLnBrk="1" hangingPunct="1"/>
            <a:r>
              <a:rPr lang="ru-RU" b="1" smtClean="0">
                <a:solidFill>
                  <a:schemeClr val="tx1"/>
                </a:solidFill>
              </a:rPr>
              <a:t>- выявление физической и психологической предрасположенности дошкольника к какому-либо виду спорта. </a:t>
            </a:r>
          </a:p>
          <a:p>
            <a:pPr eaLnBrk="1" hangingPunct="1"/>
            <a:endParaRPr lang="ru-RU" smtClean="0"/>
          </a:p>
        </p:txBody>
      </p:sp>
      <p:pic>
        <p:nvPicPr>
          <p:cNvPr id="4" name="Picture 5" descr="C:\Users\ewq\Desktop\ФОН ГТО\gto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79513" y="332656"/>
            <a:ext cx="1296144" cy="10088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90563" y="333375"/>
            <a:ext cx="7772400" cy="365442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Пути реализации проекта</a:t>
            </a:r>
            <a:endParaRPr lang="ru-RU" b="1" dirty="0">
              <a:solidFill>
                <a:srgbClr val="3B0AC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4" name="Текст 4"/>
          <p:cNvSpPr>
            <a:spLocks noGrp="1"/>
          </p:cNvSpPr>
          <p:nvPr>
            <p:ph type="body" idx="1"/>
          </p:nvPr>
        </p:nvSpPr>
        <p:spPr>
          <a:xfrm>
            <a:off x="827088" y="1436688"/>
            <a:ext cx="7632700" cy="33607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" name="Picture 5" descr="C:\Users\ewq\Desktop\ФОН ГТО\gto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79512" y="260648"/>
            <a:ext cx="1357389" cy="10565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graphicFrame>
        <p:nvGraphicFramePr>
          <p:cNvPr id="7" name="Схема 6"/>
          <p:cNvGraphicFramePr/>
          <p:nvPr/>
        </p:nvGraphicFramePr>
        <p:xfrm>
          <a:off x="20762" y="1079848"/>
          <a:ext cx="8712968" cy="5760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39750" y="338138"/>
            <a:ext cx="8208963" cy="12192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Оптимизация режима</a:t>
            </a:r>
            <a:r>
              <a:rPr lang="ru-RU" sz="3600" dirty="0" smtClean="0">
                <a:solidFill>
                  <a:srgbClr val="3B0AC6"/>
                </a:solidFill>
              </a:rPr>
              <a:t/>
            </a:r>
            <a:br>
              <a:rPr lang="ru-RU" sz="3600" dirty="0" smtClean="0">
                <a:solidFill>
                  <a:srgbClr val="3B0AC6"/>
                </a:solidFill>
              </a:rPr>
            </a:br>
            <a:endParaRPr lang="ru-RU" sz="3600" b="1" dirty="0">
              <a:solidFill>
                <a:srgbClr val="3B0AC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578" name="Объект 8"/>
          <p:cNvSpPr>
            <a:spLocks noGrp="1"/>
          </p:cNvSpPr>
          <p:nvPr>
            <p:ph type="body" sz="half" idx="2"/>
          </p:nvPr>
        </p:nvSpPr>
        <p:spPr>
          <a:xfrm>
            <a:off x="827088" y="1628775"/>
            <a:ext cx="7859712" cy="3578225"/>
          </a:xfrm>
        </p:spPr>
        <p:txBody>
          <a:bodyPr/>
          <a:lstStyle/>
          <a:p>
            <a:pPr algn="just" eaLnBrk="1" hangingPunct="1"/>
            <a:endParaRPr lang="ru-RU" b="1" smtClean="0">
              <a:solidFill>
                <a:schemeClr val="tx1"/>
              </a:solidFill>
            </a:endParaRPr>
          </a:p>
          <a:p>
            <a:pPr eaLnBrk="1" hangingPunct="1"/>
            <a:endParaRPr lang="ru-RU" smtClean="0">
              <a:solidFill>
                <a:srgbClr val="FFFF00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28638" y="1341438"/>
            <a:ext cx="2603500" cy="2311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Правильное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питание</a:t>
            </a:r>
          </a:p>
        </p:txBody>
      </p:sp>
      <p:sp>
        <p:nvSpPr>
          <p:cNvPr id="8" name="Овал 7"/>
          <p:cNvSpPr/>
          <p:nvPr/>
        </p:nvSpPr>
        <p:spPr>
          <a:xfrm>
            <a:off x="3132138" y="1189038"/>
            <a:ext cx="2735262" cy="2600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Двигательная деятельность</a:t>
            </a:r>
          </a:p>
        </p:txBody>
      </p:sp>
      <p:pic>
        <p:nvPicPr>
          <p:cNvPr id="1029" name="Picture 5" descr="C:\Users\ewq\Desktop\ФОН ГТО\gt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251868" y="260648"/>
            <a:ext cx="1295324" cy="10081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10" name="Овал 9"/>
          <p:cNvSpPr/>
          <p:nvPr/>
        </p:nvSpPr>
        <p:spPr>
          <a:xfrm>
            <a:off x="5849938" y="1189038"/>
            <a:ext cx="2951162" cy="26003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Праздники,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досуги, дни здоровья, оздоровительные забеги</a:t>
            </a:r>
          </a:p>
        </p:txBody>
      </p:sp>
      <p:sp>
        <p:nvSpPr>
          <p:cNvPr id="11" name="Овал 10"/>
          <p:cNvSpPr/>
          <p:nvPr/>
        </p:nvSpPr>
        <p:spPr>
          <a:xfrm>
            <a:off x="395288" y="3284538"/>
            <a:ext cx="2717800" cy="266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Индивидуальная работа с детьми</a:t>
            </a:r>
          </a:p>
        </p:txBody>
      </p:sp>
      <p:sp>
        <p:nvSpPr>
          <p:cNvPr id="12" name="Овал 11"/>
          <p:cNvSpPr/>
          <p:nvPr/>
        </p:nvSpPr>
        <p:spPr>
          <a:xfrm>
            <a:off x="3132138" y="3284538"/>
            <a:ext cx="2663825" cy="2665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закаливания</a:t>
            </a:r>
          </a:p>
        </p:txBody>
      </p:sp>
      <p:sp>
        <p:nvSpPr>
          <p:cNvPr id="13" name="Овал 12"/>
          <p:cNvSpPr/>
          <p:nvPr/>
        </p:nvSpPr>
        <p:spPr>
          <a:xfrm>
            <a:off x="5849938" y="3357563"/>
            <a:ext cx="2754312" cy="2592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Детский фитнес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63713" y="338138"/>
            <a:ext cx="6923087" cy="1219200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4400" b="1" dirty="0" smtClean="0">
                <a:solidFill>
                  <a:srgbClr val="3B0AC6"/>
                </a:solidFill>
              </a:rPr>
              <a:t/>
            </a:r>
            <a:br>
              <a:rPr lang="ru-RU" sz="4400" b="1" dirty="0" smtClean="0">
                <a:solidFill>
                  <a:srgbClr val="3B0AC6"/>
                </a:solidFill>
              </a:rPr>
            </a:br>
            <a:r>
              <a:rPr lang="ru-RU" sz="4400" b="1" dirty="0">
                <a:solidFill>
                  <a:srgbClr val="3B0AC6"/>
                </a:solidFill>
              </a:rPr>
              <a:t/>
            </a:r>
            <a:br>
              <a:rPr lang="ru-RU" sz="4400" b="1" dirty="0">
                <a:solidFill>
                  <a:srgbClr val="3B0AC6"/>
                </a:solidFill>
              </a:rPr>
            </a:br>
            <a:r>
              <a:rPr lang="ru-RU" sz="44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этап проекта</a:t>
            </a:r>
            <a:br>
              <a:rPr lang="ru-RU" sz="44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44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одготовительный</a:t>
            </a:r>
            <a:endParaRPr lang="ru-RU" sz="4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02" name="Объект 8"/>
          <p:cNvSpPr>
            <a:spLocks noGrp="1"/>
          </p:cNvSpPr>
          <p:nvPr>
            <p:ph type="body" sz="half" idx="2"/>
          </p:nvPr>
        </p:nvSpPr>
        <p:spPr>
          <a:xfrm>
            <a:off x="5148263" y="1690688"/>
            <a:ext cx="3887787" cy="467995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результатам анкеты было выявлено следующее:</a:t>
            </a:r>
          </a:p>
          <a:p>
            <a:pPr eaLnBrk="1" hangingPunct="1">
              <a:defRPr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Родители: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chemeClr val="tx1"/>
                </a:solidFill>
              </a:rPr>
              <a:t>1. Владеют знаниями - 10%;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chemeClr val="tx1"/>
                </a:solidFill>
              </a:rPr>
              <a:t>2. Частично владеют – 7%;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chemeClr val="tx1"/>
                </a:solidFill>
              </a:rPr>
              <a:t>3. Не владеют знаниями – 83%.</a:t>
            </a:r>
          </a:p>
          <a:p>
            <a:pPr eaLnBrk="1" hangingPunct="1">
              <a:defRPr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Педагоги:</a:t>
            </a:r>
          </a:p>
          <a:p>
            <a:pPr eaLnBrk="1" hangingPunct="1">
              <a:defRPr/>
            </a:pPr>
            <a:r>
              <a:rPr lang="ru-RU" b="1" dirty="0">
                <a:solidFill>
                  <a:schemeClr val="tx1"/>
                </a:solidFill>
              </a:rPr>
              <a:t>1. Владеют знаниями - </a:t>
            </a:r>
            <a:r>
              <a:rPr lang="ru-RU" b="1" dirty="0" smtClean="0">
                <a:solidFill>
                  <a:schemeClr val="tx1"/>
                </a:solidFill>
              </a:rPr>
              <a:t>54%;</a:t>
            </a:r>
            <a:endParaRPr lang="ru-RU" b="1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ru-RU" b="1" dirty="0">
                <a:solidFill>
                  <a:schemeClr val="tx1"/>
                </a:solidFill>
              </a:rPr>
              <a:t>2. Частично владеют – </a:t>
            </a:r>
            <a:r>
              <a:rPr lang="ru-RU" b="1" dirty="0" smtClean="0">
                <a:solidFill>
                  <a:schemeClr val="tx1"/>
                </a:solidFill>
              </a:rPr>
              <a:t>19%;</a:t>
            </a:r>
            <a:endParaRPr lang="ru-RU" b="1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ru-RU" b="1" dirty="0">
                <a:solidFill>
                  <a:schemeClr val="tx1"/>
                </a:solidFill>
              </a:rPr>
              <a:t>3. Не владеют знаниями – </a:t>
            </a:r>
            <a:r>
              <a:rPr lang="ru-RU" b="1" dirty="0" smtClean="0">
                <a:solidFill>
                  <a:schemeClr val="tx1"/>
                </a:solidFill>
              </a:rPr>
              <a:t>27%.</a:t>
            </a:r>
            <a:endParaRPr lang="ru-RU" b="1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C:\Users\ewq\Desktop\ФОН ГТО\gt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16632" y="260648"/>
            <a:ext cx="1559471" cy="14297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2050" name="Picture 2" descr="C:\Users\ewq\Desktop\111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395536" y="1916832"/>
            <a:ext cx="3799141" cy="22322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2051" name="Picture 3" descr="C:\Users\ewq\Desktop\2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1096365" y="4339074"/>
            <a:ext cx="3979689" cy="2238575"/>
          </a:xfrm>
          <a:prstGeom prst="round2DiagRect">
            <a:avLst>
              <a:gd name="adj1" fmla="val 16667"/>
              <a:gd name="adj2" fmla="val 6652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475656" y="620713"/>
            <a:ext cx="7560840" cy="18001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49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этап проекта </a:t>
            </a:r>
            <a:br>
              <a:rPr lang="ru-RU" sz="49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практико-ориентированный</a:t>
            </a:r>
            <a:br>
              <a:rPr lang="ru-RU" sz="49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type="body" sz="half" idx="2"/>
          </p:nvPr>
        </p:nvSpPr>
        <p:spPr>
          <a:xfrm>
            <a:off x="1187450" y="1052513"/>
            <a:ext cx="7705725" cy="3529012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</a:rPr>
              <a:t>      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029" name="Picture 5" descr="C:\Users\ewq\Desktop\ФОН ГТО\gt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32622" y="332656"/>
            <a:ext cx="1295324" cy="10081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737699" y="1758545"/>
            <a:ext cx="2638579" cy="25922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7171" name="Picture 3" descr="C:\Users\ewq\Desktop\ФОТО ГТО\ФОТО  ГТО ДЕТИ 20\Коллаж 2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067944" y="1628800"/>
            <a:ext cx="4733156" cy="47331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>
            <a:extLst/>
          </a:blip>
          <a:srcRect/>
          <a:stretch>
            <a:fillRect/>
          </a:stretch>
        </p:blipFill>
        <p:spPr bwMode="auto">
          <a:xfrm>
            <a:off x="411162" y="4581128"/>
            <a:ext cx="2932689" cy="19442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900113" y="666987"/>
            <a:ext cx="7920037" cy="1731639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sz="49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9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 проекта заключительный</a:t>
            </a: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sz="3200" b="1" dirty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type="body" sz="half" idx="2"/>
          </p:nvPr>
        </p:nvSpPr>
        <p:spPr>
          <a:xfrm>
            <a:off x="827088" y="1125538"/>
            <a:ext cx="7859712" cy="40814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029" name="Picture 5" descr="C:\Users\ewq\Desktop\ФОН ГТО\gt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179512" y="270943"/>
            <a:ext cx="1017754" cy="792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431145" y="1556792"/>
            <a:ext cx="2942397" cy="22067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6248898" y="1556793"/>
            <a:ext cx="2558356" cy="22067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/>
          </a:blip>
          <a:srcRect/>
          <a:stretch>
            <a:fillRect/>
          </a:stretch>
        </p:blipFill>
        <p:spPr bwMode="auto">
          <a:xfrm>
            <a:off x="6012160" y="4059140"/>
            <a:ext cx="2943600" cy="22077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3599919" y="1556792"/>
            <a:ext cx="2539674" cy="16836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3290050" y="4028822"/>
            <a:ext cx="2592288" cy="16682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12" name="Picture 8" descr="C:\Users\ewq\Desktop\ФОТО ГТО\ооооо.jpg"/>
          <p:cNvPicPr>
            <a:picLocks noChangeAspect="1" noChangeArrowheads="1"/>
          </p:cNvPicPr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521850" y="3961381"/>
            <a:ext cx="2760985" cy="27609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803400" y="404813"/>
            <a:ext cx="6659563" cy="6477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b="1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выводы </a:t>
            </a:r>
            <a: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3B0AC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type="body" idx="1"/>
          </p:nvPr>
        </p:nvSpPr>
        <p:spPr>
          <a:xfrm>
            <a:off x="1366838" y="1052513"/>
            <a:ext cx="6418262" cy="431800"/>
          </a:xfrm>
        </p:spPr>
        <p:txBody>
          <a:bodyPr/>
          <a:lstStyle/>
          <a:p>
            <a:pPr>
              <a:defRPr/>
            </a:pPr>
            <a:r>
              <a:rPr lang="ru-RU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Регистрация на сайте ГТО </a:t>
            </a:r>
          </a:p>
        </p:txBody>
      </p:sp>
      <p:pic>
        <p:nvPicPr>
          <p:cNvPr id="1029" name="Picture 5" descr="C:\Users\ewq\Desktop\ФОН ГТО\gt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44679" y="363538"/>
            <a:ext cx="1480370" cy="1152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1027" name="Picture 3" descr="C:\Users\ewq\Desktop\ппп\IMG_20200213_103605.jpg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6306342" y="1052736"/>
            <a:ext cx="2451559" cy="23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684213" y="2828925"/>
            <a:ext cx="3240087" cy="11906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Было зарегистрировано:</a:t>
            </a:r>
          </a:p>
          <a:p>
            <a:pPr>
              <a:defRPr/>
            </a:pPr>
            <a:r>
              <a:rPr lang="ru-RU" b="1" dirty="0"/>
              <a:t>51 -  ребёнок;</a:t>
            </a:r>
          </a:p>
          <a:p>
            <a:pPr>
              <a:defRPr/>
            </a:pPr>
            <a:r>
              <a:rPr lang="ru-RU" b="1" dirty="0"/>
              <a:t>6 - сотрудников;</a:t>
            </a:r>
          </a:p>
          <a:p>
            <a:pPr>
              <a:defRPr/>
            </a:pPr>
            <a:r>
              <a:rPr lang="ru-RU" b="1" dirty="0"/>
              <a:t>3 </a:t>
            </a:r>
            <a:r>
              <a:rPr lang="ru-RU" b="1" dirty="0" smtClean="0"/>
              <a:t>- родителя</a:t>
            </a:r>
            <a:r>
              <a:rPr lang="ru-RU" b="1" dirty="0"/>
              <a:t>.</a:t>
            </a: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323528" y="4083073"/>
            <a:ext cx="2632982" cy="23718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3203848" y="3933056"/>
            <a:ext cx="1638627" cy="25054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5148064" y="3847781"/>
            <a:ext cx="1584176" cy="25435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7">
            <a:extLst/>
          </a:blip>
          <a:srcRect/>
          <a:stretch>
            <a:fillRect/>
          </a:stretch>
        </p:blipFill>
        <p:spPr bwMode="auto">
          <a:xfrm>
            <a:off x="7236296" y="3835424"/>
            <a:ext cx="1521605" cy="24495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980</TotalTime>
  <Words>410</Words>
  <Application>Microsoft Office PowerPoint</Application>
  <PresentationFormat>Экран (4:3)</PresentationFormat>
  <Paragraphs>64</Paragraphs>
  <Slides>12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Волна</vt:lpstr>
      <vt:lpstr>Microsoft Excel Chart</vt:lpstr>
      <vt:lpstr>Муниципальное бюджетное дошкольное образовательное учреждение  детский сад №66 «Журавушка» Старооскольского городского округа        Проект «Первые шаги к ГТО»</vt:lpstr>
      <vt:lpstr>Актуальность</vt:lpstr>
      <vt:lpstr>Обоснование проблемы</vt:lpstr>
      <vt:lpstr>Мониторинг</vt:lpstr>
      <vt:lpstr>Цель проекта приобщение к здоровому активному образу жизни, создание положительной  мотивации у дошкольников для занятий физкультурой и спортом, в условиях внедрения Всероссийского физкультурно-спортивного комплекса «ГТО». Апробация  норм ВФСК «ГТО» I ступени. </vt:lpstr>
      <vt:lpstr>   Ожидаемые результаты</vt:lpstr>
      <vt:lpstr>     Пути реализации проекта</vt:lpstr>
      <vt:lpstr>  Оптимизация режима </vt:lpstr>
      <vt:lpstr>  1 этап проекта подготовительный</vt:lpstr>
      <vt:lpstr>  2 этап проекта  практико-ориентированный   </vt:lpstr>
      <vt:lpstr>           3 этап проекта заключительный   </vt:lpstr>
      <vt:lpstr>выводы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ewq</dc:creator>
  <cp:lastModifiedBy>Павел</cp:lastModifiedBy>
  <cp:revision>65</cp:revision>
  <dcterms:created xsi:type="dcterms:W3CDTF">2020-02-11T17:03:20Z</dcterms:created>
  <dcterms:modified xsi:type="dcterms:W3CDTF">2026-03-14T12:47:08Z</dcterms:modified>
</cp:coreProperties>
</file>