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5"/>
  </p:notesMasterIdLst>
  <p:handoutMasterIdLst>
    <p:handoutMasterId r:id="rId66"/>
  </p:handoutMasterIdLst>
  <p:sldIdLst>
    <p:sldId id="261" r:id="rId2"/>
    <p:sldId id="263" r:id="rId3"/>
    <p:sldId id="262" r:id="rId4"/>
    <p:sldId id="332" r:id="rId5"/>
    <p:sldId id="260" r:id="rId6"/>
    <p:sldId id="267" r:id="rId7"/>
    <p:sldId id="268" r:id="rId8"/>
    <p:sldId id="269" r:id="rId9"/>
    <p:sldId id="333" r:id="rId10"/>
    <p:sldId id="270" r:id="rId11"/>
    <p:sldId id="271" r:id="rId12"/>
    <p:sldId id="297" r:id="rId13"/>
    <p:sldId id="298" r:id="rId14"/>
    <p:sldId id="343" r:id="rId15"/>
    <p:sldId id="334" r:id="rId16"/>
    <p:sldId id="335" r:id="rId17"/>
    <p:sldId id="336" r:id="rId18"/>
    <p:sldId id="337" r:id="rId19"/>
    <p:sldId id="345" r:id="rId20"/>
    <p:sldId id="346" r:id="rId21"/>
    <p:sldId id="347" r:id="rId22"/>
    <p:sldId id="339" r:id="rId23"/>
    <p:sldId id="340" r:id="rId24"/>
    <p:sldId id="341" r:id="rId25"/>
    <p:sldId id="348" r:id="rId26"/>
    <p:sldId id="349" r:id="rId27"/>
    <p:sldId id="350" r:id="rId28"/>
    <p:sldId id="354" r:id="rId29"/>
    <p:sldId id="352" r:id="rId30"/>
    <p:sldId id="353" r:id="rId31"/>
    <p:sldId id="289" r:id="rId32"/>
    <p:sldId id="299" r:id="rId33"/>
    <p:sldId id="266" r:id="rId34"/>
    <p:sldId id="273" r:id="rId35"/>
    <p:sldId id="355" r:id="rId36"/>
    <p:sldId id="300" r:id="rId37"/>
    <p:sldId id="307" r:id="rId38"/>
    <p:sldId id="302" r:id="rId39"/>
    <p:sldId id="308" r:id="rId40"/>
    <p:sldId id="303" r:id="rId41"/>
    <p:sldId id="311" r:id="rId42"/>
    <p:sldId id="305" r:id="rId43"/>
    <p:sldId id="310" r:id="rId44"/>
    <p:sldId id="306" r:id="rId45"/>
    <p:sldId id="309" r:id="rId46"/>
    <p:sldId id="313" r:id="rId47"/>
    <p:sldId id="312" r:id="rId48"/>
    <p:sldId id="356" r:id="rId49"/>
    <p:sldId id="357" r:id="rId50"/>
    <p:sldId id="358" r:id="rId51"/>
    <p:sldId id="359" r:id="rId52"/>
    <p:sldId id="323" r:id="rId53"/>
    <p:sldId id="324" r:id="rId54"/>
    <p:sldId id="360" r:id="rId55"/>
    <p:sldId id="361" r:id="rId56"/>
    <p:sldId id="362" r:id="rId57"/>
    <p:sldId id="363" r:id="rId58"/>
    <p:sldId id="364" r:id="rId59"/>
    <p:sldId id="365" r:id="rId60"/>
    <p:sldId id="366" r:id="rId61"/>
    <p:sldId id="325" r:id="rId62"/>
    <p:sldId id="367" r:id="rId63"/>
    <p:sldId id="330" r:id="rId6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6600"/>
    <a:srgbClr val="FF9900"/>
    <a:srgbClr val="FF3300"/>
    <a:srgbClr val="FFFFFF"/>
    <a:srgbClr val="FFFF00"/>
    <a:srgbClr val="DBEFF9"/>
    <a:srgbClr val="808080"/>
    <a:srgbClr val="5F5F5F"/>
  </p:clrMru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85817" autoAdjust="0"/>
  </p:normalViewPr>
  <p:slideViewPr>
    <p:cSldViewPr>
      <p:cViewPr>
        <p:scale>
          <a:sx n="69" d="100"/>
          <a:sy n="69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C564DF03-4CBA-43D1-AECA-A0E3DEDBE9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3435E56-32A3-4360-A414-3D30BC166D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3435E56-32A3-4360-A414-3D30BC166D11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9"/>
          <p:cNvSpPr>
            <a:spLocks noChangeArrowheads="1"/>
          </p:cNvSpPr>
          <p:nvPr/>
        </p:nvSpPr>
        <p:spPr bwMode="hidden">
          <a:xfrm>
            <a:off x="0" y="4830763"/>
            <a:ext cx="9170988" cy="1809750"/>
          </a:xfrm>
          <a:prstGeom prst="rect">
            <a:avLst/>
          </a:prstGeom>
          <a:gradFill rotWithShape="1">
            <a:gsLst>
              <a:gs pos="0">
                <a:srgbClr val="000066">
                  <a:gamma/>
                  <a:tint val="0"/>
                  <a:invGamma/>
                  <a:alpha val="0"/>
                </a:srgbClr>
              </a:gs>
              <a:gs pos="50000">
                <a:srgbClr val="000066">
                  <a:alpha val="50000"/>
                </a:srgbClr>
              </a:gs>
              <a:gs pos="100000">
                <a:srgbClr val="000066">
                  <a:gamma/>
                  <a:tint val="0"/>
                  <a:invGamma/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5" name="Rectangle 30"/>
          <p:cNvSpPr>
            <a:spLocks noChangeArrowheads="1"/>
          </p:cNvSpPr>
          <p:nvPr/>
        </p:nvSpPr>
        <p:spPr bwMode="gray">
          <a:xfrm>
            <a:off x="0" y="5291138"/>
            <a:ext cx="9144000" cy="876300"/>
          </a:xfrm>
          <a:prstGeom prst="rect">
            <a:avLst/>
          </a:prstGeom>
          <a:gradFill rotWithShape="1">
            <a:gsLst>
              <a:gs pos="0">
                <a:schemeClr val="tx1">
                  <a:alpha val="27000"/>
                </a:schemeClr>
              </a:gs>
              <a:gs pos="100000">
                <a:schemeClr val="tx1">
                  <a:gamma/>
                  <a:shade val="72941"/>
                  <a:invGamma/>
                  <a:alpha val="89999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6" name="Oval 32"/>
          <p:cNvSpPr>
            <a:spLocks noChangeArrowheads="1"/>
          </p:cNvSpPr>
          <p:nvPr/>
        </p:nvSpPr>
        <p:spPr bwMode="gray">
          <a:xfrm>
            <a:off x="201613" y="4481513"/>
            <a:ext cx="1133475" cy="115728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7" name="Oval 33"/>
          <p:cNvSpPr>
            <a:spLocks noChangeArrowheads="1"/>
          </p:cNvSpPr>
          <p:nvPr/>
        </p:nvSpPr>
        <p:spPr bwMode="gray">
          <a:xfrm>
            <a:off x="1562100" y="4481513"/>
            <a:ext cx="1133475" cy="1157287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71842" dir="27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pic>
        <p:nvPicPr>
          <p:cNvPr id="8" name="Picture 34" descr="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gray">
          <a:xfrm>
            <a:off x="-2184400" y="2366963"/>
            <a:ext cx="113125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5" descr="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gray">
          <a:xfrm>
            <a:off x="-1909763" y="2227263"/>
            <a:ext cx="12458701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6" descr="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gray">
          <a:xfrm>
            <a:off x="-1981200" y="2257425"/>
            <a:ext cx="13104813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8" descr="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gray">
          <a:xfrm>
            <a:off x="1371600" y="381000"/>
            <a:ext cx="6019800" cy="456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41"/>
          <p:cNvSpPr txBox="1">
            <a:spLocks noChangeArrowheads="1"/>
          </p:cNvSpPr>
          <p:nvPr/>
        </p:nvSpPr>
        <p:spPr bwMode="black">
          <a:xfrm>
            <a:off x="76200" y="95250"/>
            <a:ext cx="130333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200">
                <a:solidFill>
                  <a:srgbClr val="FFFFFF"/>
                </a:solidFill>
                <a:latin typeface="Arial Black" pitchFamily="34" charset="0"/>
              </a:rPr>
              <a:t>L/O/G/O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201613" y="5181600"/>
            <a:ext cx="8688387" cy="1066800"/>
          </a:xfrm>
        </p:spPr>
        <p:txBody>
          <a:bodyPr/>
          <a:lstStyle>
            <a:lvl1pPr algn="r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86200" y="6210300"/>
            <a:ext cx="5003800" cy="533400"/>
          </a:xfrm>
        </p:spPr>
        <p:txBody>
          <a:bodyPr/>
          <a:lstStyle>
            <a:lvl1pPr marL="0" indent="0" algn="r">
              <a:buFontTx/>
              <a:buNone/>
              <a:defRPr sz="1600" i="1">
                <a:latin typeface="Times New Roman" pitchFamily="18" charset="0"/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389688"/>
            <a:ext cx="1600200" cy="331787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262188" y="6389688"/>
            <a:ext cx="1828800" cy="331787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4343400" y="6389688"/>
            <a:ext cx="1447800" cy="331787"/>
          </a:xfrm>
        </p:spPr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A73A877-6E26-4582-A0F1-49BF685A43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path" presetSubtype="0" repeatCount="indefinite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5E-6 -0.01389 C 0.00209 -0.01713 0.01198 -0.05301 0.03698 -0.05069 C 0.07501 -0.04722 0.08994 -0.02176 0.12501 -0.04722 C 0.14705 -0.06204 0.17292 -0.1 0.19202 -0.09907 C 0.23507 -0.09792 0.24393 -0.0588 0.24393 -0.02292 C 0.24497 0.02778 0.18907 0.07037 0.12101 0.075 C 0.05209 0.07847 -0.00503 0.02431 5E-6 -0.01389 Z " pathEditMode="relative" rAng="0" ptsTypes="fffffff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3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path" presetSubtype="0" repeatCount="indefinite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3.61111E-6 -4.81481E-6 C -0.01198 0.01413 -0.03299 0.03426 -0.05799 0.03426 C -0.09497 0.03426 -0.125 0.01343 -0.125 -0.01319 C -0.125 -0.02199 -0.12205 -0.02986 -0.11598 -0.0368 C -0.11702 -0.0368 3.61111E-6 -0.14259 3.61111E-6 -0.14375 C 3.61111E-6 -0.14259 0.11701 -0.0368 0.11597 -0.0368 C 0.12205 -0.02986 0.125 -0.02199 0.125 -0.01319 C 0.125 0.01343 0.09496 0.03426 0.05694 0.03426 C 0.03298 0.03426 0.01198 0.01413 3.61111E-6 -4.81481E-6 Z " pathEditMode="relative" rAng="10800000" ptsTypes="fffffffff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2" presetClass="path" presetSubtype="0" repeatCount="indefinite" accel="50000" decel="50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0.18923 -0.00463 C 0.16666 0.04329 0.13246 0.07338 0.09461 0.07338 C 0.05677 0.07338 0.02274 0.04329 3.61111E-6 -0.00463 C 0.02274 -0.05254 0.05677 -0.08287 0.09461 -0.08287 C 0.13246 -0.08287 0.16666 -0.05254 0.18923 -0.00463 Z " pathEditMode="relative" rAng="10800000" ptsTypes="fffff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8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8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19448-77F2-4DF1-AC8B-144FD44FA4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CE882-8952-41C4-BA60-937BA053C6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E59C96-0C5E-4EF6-8FE7-5EF9826B55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296EF-24E4-4D70-992F-334CA57DA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F63F95-64CA-4FA5-BC81-CD5F10A753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7C5E6-D3E3-4ECA-9375-004D1CD70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A79262-BC43-45AF-A7D8-CC1F9BA5A0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9CAF2-D0EB-488E-9AFA-43D946A639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FEF41-9AB6-4AFD-B5A8-33CB5AB6B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47650"/>
            <a:ext cx="2057400" cy="587851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7650"/>
            <a:ext cx="6019800" cy="587851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B2B78-9049-4054-9B23-E900549DBF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5943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D9577-5558-4E75-A59F-38BDD0E4A1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5943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DABD18-77B1-4566-8931-44A1FAE528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5943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909E9B-35EB-40A0-A6C1-315CE341CA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1" name="Rectangle 17"/>
          <p:cNvSpPr>
            <a:spLocks noChangeArrowheads="1"/>
          </p:cNvSpPr>
          <p:nvPr/>
        </p:nvSpPr>
        <p:spPr bwMode="ltGray">
          <a:xfrm>
            <a:off x="0" y="487363"/>
            <a:ext cx="9144000" cy="727075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shade val="72941"/>
                  <a:invGamma/>
                  <a:alpha val="67999"/>
                </a:schemeClr>
              </a:gs>
              <a:gs pos="100000">
                <a:schemeClr val="tx1">
                  <a:alpha val="27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43" name="Oval 19"/>
          <p:cNvSpPr>
            <a:spLocks noChangeArrowheads="1"/>
          </p:cNvSpPr>
          <p:nvPr/>
        </p:nvSpPr>
        <p:spPr bwMode="gray">
          <a:xfrm>
            <a:off x="6457950" y="211138"/>
            <a:ext cx="1133475" cy="1157287"/>
          </a:xfrm>
          <a:prstGeom prst="ellipse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81320" dir="3080412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44" name="Oval 20"/>
          <p:cNvSpPr>
            <a:spLocks noChangeArrowheads="1"/>
          </p:cNvSpPr>
          <p:nvPr/>
        </p:nvSpPr>
        <p:spPr bwMode="gray">
          <a:xfrm>
            <a:off x="7848600" y="211138"/>
            <a:ext cx="1133475" cy="1157287"/>
          </a:xfrm>
          <a:prstGeom prst="ellipse">
            <a:avLst/>
          </a:prstGeom>
          <a:blipFill dpi="0" rotWithShape="1">
            <a:blip r:embed="rId18" cstate="print"/>
            <a:srcRect/>
            <a:stretch>
              <a:fillRect/>
            </a:stretch>
          </a:blipFill>
          <a:ln w="38100">
            <a:solidFill>
              <a:srgbClr val="FFFFFF"/>
            </a:solidFill>
            <a:round/>
            <a:headEnd/>
            <a:tailEnd/>
          </a:ln>
          <a:effectLst>
            <a:outerShdw dist="81320" dir="3080412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247650"/>
            <a:ext cx="5943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E14583E-2A10-4D86-9A10-8B0786A620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46" name="Picture 22" descr="5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gray">
          <a:xfrm>
            <a:off x="-2198688" y="5727700"/>
            <a:ext cx="11341101" cy="97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7" name="Picture 23" descr="6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gray">
          <a:xfrm>
            <a:off x="-1909763" y="5588000"/>
            <a:ext cx="12458701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8" name="Picture 24" descr="6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gray">
          <a:xfrm>
            <a:off x="-1981200" y="5418138"/>
            <a:ext cx="13104813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9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1389 C 0.00209 -0.01713 0.01198 -0.05301 0.03698 -0.05069 C 0.07501 -0.04722 0.08994 -0.02176 0.12501 -0.04722 C 0.14705 -0.06204 0.17292 -0.1 0.19202 -0.09907 C 0.23507 -0.09792 0.24393 -0.0588 0.24393 -0.02292 C 0.24497 0.02778 0.18907 0.07037 0.12101 0.075 C 0.05209 0.07847 -0.00503 0.02431 5E-6 -0.01389 Z " pathEditMode="relative" rAng="0" ptsTypes="fffffff">
                                      <p:cBhvr>
                                        <p:cTn id="17" dur="50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" y="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9" presetClass="path" presetSubtype="0" repeatCount="36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3.61111E-6 -4.81481E-6 C -0.01198 0.01413 -0.03299 0.03426 -0.05799 0.03426 C -0.09497 0.03426 -0.125 0.01343 -0.125 -0.01319 C -0.125 -0.02199 -0.12205 -0.02986 -0.11598 -0.0368 C -0.11702 -0.0368 3.61111E-6 -0.14259 3.61111E-6 -0.14375 C 3.61111E-6 -0.14259 0.11701 -0.0368 0.11597 -0.0368 C 0.12205 -0.02986 0.125 -0.02199 0.125 -0.01319 C 0.125 0.01343 0.09496 0.03426 0.05694 0.03426 C 0.03298 0.03426 0.01198 0.01413 3.61111E-6 -4.81481E-6 Z " pathEditMode="relative" rAng="10800000" ptsTypes="fffffffff">
                                      <p:cBhvr>
                                        <p:cTn id="19" dur="5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5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2" presetClass="path" presetSubtype="0" repeatCount="129" accel="50000" decel="5000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0.18923 -0.00463 C 0.16666 0.04329 0.13246 0.07338 0.09461 0.07338 C 0.05677 0.07338 0.02274 0.04329 3.61111E-6 -0.00463 C 0.02274 -0.05254 0.05677 -0.08287 0.09461 -0.08287 C 0.13246 -0.08287 0.16666 -0.05254 0.18923 -0.00463 Z " pathEditMode="relative" rAng="10800000" ptsTypes="fffff">
                                      <p:cBhvr>
                                        <p:cTn id="21" dur="12444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3" grpId="0" animBg="1"/>
      <p:bldP spid="1044" grpId="0" animBg="1"/>
      <p:bldP spid="1026" grpId="0"/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8136904" cy="194421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ПОСТАНОВКА ОЧИСТИТЕЛЬНОЙ </a:t>
            </a:r>
            <a:br>
              <a:rPr lang="ru-RU" sz="30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СИФОННОЙ КЛИЗМЫ</a:t>
            </a:r>
            <a:r>
              <a:rPr lang="ru-RU" sz="2800" dirty="0" smtClean="0">
                <a:ln>
                  <a:solidFill>
                    <a:srgbClr val="7030A0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dirty="0" smtClean="0">
                <a:ln>
                  <a:solidFill>
                    <a:srgbClr val="7030A0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sz="2800" dirty="0">
              <a:ln>
                <a:solidFill>
                  <a:srgbClr val="7030A0"/>
                </a:solidFill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6093296"/>
            <a:ext cx="6840760" cy="576064"/>
          </a:xfrm>
        </p:spPr>
        <p:txBody>
          <a:bodyPr>
            <a:noAutofit/>
          </a:bodyPr>
          <a:lstStyle/>
          <a:p>
            <a:r>
              <a:rPr lang="ru-RU" sz="1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r>
              <a:rPr lang="ru-RU" sz="1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Составила: </a:t>
            </a:r>
            <a:r>
              <a:rPr lang="ru-RU" sz="1600" b="0" i="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Чудинова</a:t>
            </a:r>
            <a:r>
              <a:rPr lang="ru-RU" sz="1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Марина Петровна </a:t>
            </a:r>
            <a:r>
              <a:rPr lang="ru-RU" sz="1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600" b="0" i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преподаватель</a:t>
            </a:r>
            <a:endParaRPr lang="ru-RU" sz="1600" b="0" i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85729"/>
            <a:ext cx="78152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Саткинский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медицинский техникум»</a:t>
            </a:r>
          </a:p>
          <a:p>
            <a:pPr algn="ctr"/>
            <a:endParaRPr lang="ru-RU" sz="1200" b="1" dirty="0"/>
          </a:p>
        </p:txBody>
      </p:sp>
      <p:sp>
        <p:nvSpPr>
          <p:cNvPr id="50177" name="Rectangle 1"/>
          <p:cNvSpPr>
            <a:spLocks noChangeArrowheads="1"/>
          </p:cNvSpPr>
          <p:nvPr/>
        </p:nvSpPr>
        <p:spPr bwMode="auto">
          <a:xfrm>
            <a:off x="359024" y="3722549"/>
            <a:ext cx="8317432" cy="13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ПМ.04. Выполнение работ по одной или нескольким профессиям рабочих (младшая медицинская сестра)</a:t>
            </a:r>
          </a:p>
          <a:p>
            <a:pPr marL="0" marR="0" lvl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МДК. 04.03. Технология оказания медицинских услуг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Специальность: 34.02.01 «Сестринское дело»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marL="576000" indent="450000">
              <a:buNone/>
            </a:pP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Блажен, кто </a:t>
            </a: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вставши </a:t>
            </a: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по утру </a:t>
            </a:r>
          </a:p>
          <a:p>
            <a:pPr marL="576000" indent="450000">
              <a:buNone/>
            </a:pP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Имеет стул без принуждения,</a:t>
            </a:r>
          </a:p>
          <a:p>
            <a:pPr marL="576000" indent="450000">
              <a:buNone/>
            </a:pP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Тому и пища по нутру,</a:t>
            </a:r>
          </a:p>
          <a:p>
            <a:pPr marL="576000" indent="450000">
              <a:buNone/>
            </a:pPr>
            <a:r>
              <a:rPr lang="ru-RU" sz="28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И все доступны наслаждения.</a:t>
            </a:r>
          </a:p>
          <a:p>
            <a:pPr indent="450000">
              <a:buNone/>
            </a:pPr>
            <a:r>
              <a:rPr lang="ru-RU" sz="2800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                                              А.С.Пушкин</a:t>
            </a:r>
          </a:p>
          <a:p>
            <a:pPr indent="450000">
              <a:buNone/>
            </a:pPr>
            <a:endParaRPr lang="ru-RU" sz="2800" dirty="0">
              <a:ln>
                <a:solidFill>
                  <a:srgbClr val="7030A0"/>
                </a:solidFill>
              </a:ln>
              <a:solidFill>
                <a:srgbClr val="002060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АКТУАЛЬНОСТЬ</a:t>
            </a:r>
            <a:r>
              <a:rPr lang="ru-RU" sz="2800" dirty="0" smtClean="0">
                <a:ln>
                  <a:solidFill>
                    <a:srgbClr val="FF99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ТЕМЫ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11960" y="1340768"/>
            <a:ext cx="4752528" cy="2736304"/>
          </a:xfrm>
        </p:spPr>
        <p:txBody>
          <a:bodyPr/>
          <a:lstStyle/>
          <a:p>
            <a:pPr marL="0" indent="450000">
              <a:lnSpc>
                <a:spcPct val="150000"/>
              </a:lnSpc>
              <a:spcBef>
                <a:spcPts val="0"/>
              </a:spcBef>
              <a:buClr>
                <a:schemeClr val="tx1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Потребность в нормальном осуществлении физиологических отправлений является одной из жизненно необходимых потребностей человека.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Неудовлетворение её наблюдается при различных патологических процессах в организме.</a:t>
            </a:r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4293097"/>
            <a:ext cx="8640960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tx1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При подготовке и проведении клизменных манипуляций от компетентности медсестры зависит решение такой важной проблемы как создание психологического комфорта пациента, а так же от правильности проведения сестринских манипуляций, от знаний и компетентности медсестры зависит, зачастую, состояние здоровья пациента, интенсивность процессов выздоровления, избежание распространения внутрибольничной инфекции.</a:t>
            </a:r>
            <a:r>
              <a:rPr lang="ru-RU" dirty="0" smtClean="0"/>
              <a:t> </a:t>
            </a:r>
            <a:endParaRPr lang="ru-RU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Clr>
                <a:schemeClr val="tx1">
                  <a:lumMod val="75000"/>
                </a:schemeClr>
              </a:buClr>
              <a:buFont typeface="Wingdings" pitchFamily="2" charset="2"/>
              <a:buChar char="v"/>
            </a:pPr>
            <a:endParaRPr lang="ru-RU" b="1" dirty="0" smtClean="0">
              <a:solidFill>
                <a:srgbClr val="000000"/>
              </a:solidFill>
              <a:latin typeface="+mn-lt"/>
            </a:endParaRPr>
          </a:p>
        </p:txBody>
      </p:sp>
      <p:pic>
        <p:nvPicPr>
          <p:cNvPr id="64514" name="Picture 2" descr="https://gastritinform.ru/wp-content/uploads/2020/06/26641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4226177" cy="2859957"/>
          </a:xfrm>
          <a:prstGeom prst="rect">
            <a:avLst/>
          </a:prstGeom>
          <a:noFill/>
        </p:spPr>
      </p:pic>
      <p:sp>
        <p:nvSpPr>
          <p:cNvPr id="10" name="Содержимое 8"/>
          <p:cNvSpPr>
            <a:spLocks noGrp="1"/>
          </p:cNvSpPr>
          <p:nvPr>
            <p:ph sz="half" idx="1"/>
          </p:nvPr>
        </p:nvSpPr>
        <p:spPr>
          <a:xfrm>
            <a:off x="1691680" y="2708920"/>
            <a:ext cx="1651992" cy="1112987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7139136" cy="576064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ЦЕЛИ ЗАНЯТИЯ: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9144000" cy="558924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Учебные (дидактические) цели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проверить уровень знаний студентов по теме занятия;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углубить, систематизировать и обобщить знания по теме постановка клизм очистительной и  сифонной;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изучить противопоказания и возможные осложнения при постановке очистительной и  сифонной клизмы; 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отработать технологию постановки очистительной и сифонной клизмы ; 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изучить возможные проблемы пациента.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Развивающие цели: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способствовать развитию памяти и речи;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развивать умение сравнивать, обобщать, анализировать;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развить навыки работы с документацией;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развить чувство инфекционной безопасности.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Воспитательные цели: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стремиться воспитать чувства милосердия, гуманизма, взаимопомощи, коллективизма;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стремиться к воспитанию чувства ответственности за выполняемую работу, умения контролировать свои эмоции, воспитание чувства долга.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 rot="10800000" flipV="1">
            <a:off x="0" y="646190"/>
            <a:ext cx="914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tabLst>
                <a:tab pos="4433888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Тип занятия: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практическое занятие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lnSpc>
                <a:spcPct val="150000"/>
              </a:lnSpc>
              <a:tabLst>
                <a:tab pos="4433888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 проведения: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кабинет доклинической практики 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hangingPunct="0">
              <a:lnSpc>
                <a:spcPct val="150000"/>
              </a:lnSpc>
              <a:tabLst>
                <a:tab pos="4433888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Количество часов: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180 минут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Оснащение занятия: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компьютер;  - доска, мел;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карточки с ситуационными задачами и тестовыми заданиями;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емкости - контейнеры с педалью для медицинских отходов класса «А» и «Б»;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пакет для утилизации медицинских отходов класса «А», любого (кроме  желтого и красного)  цвета; 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пакет для утилизации медицинских отходов класса «Б» желтого цвета;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контейнеры с дезинфицирующим раствором; 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мыло жидкое; - антисептик для обработки рук; - перчатки медицинские не стерильные;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маска для лица 3-хслойная медицинская одноразовая;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фартук одноразовый; - очки защитные медицинские; 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фантомы для проведения клизм;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одноразовые: кружка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система для сифонного промывания кишечника, ковш на 1 л, воронка на 1 л, ведро, таз, клеенка, пеленка, водный термометр;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вазелиновое масло 200 мл; 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формы медицинской документации; - протоколы  практического занятия</a:t>
            </a:r>
          </a:p>
          <a:p>
            <a:pPr>
              <a:buFontTx/>
              <a:buChar char="-"/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аптечка </a:t>
            </a:r>
            <a:r>
              <a:rPr lang="ru-RU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Анти-ВИЧ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 укладка экстренной медицинской помощи.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  <a:tabLst>
                <a:tab pos="4433888" algn="l"/>
              </a:tabLst>
            </a:pPr>
            <a:r>
              <a:rPr lang="ru-RU" sz="24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 ОБУЧЕНИЯ 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  <a:tabLst>
                <a:tab pos="4433888" algn="l"/>
              </a:tabLst>
            </a:pPr>
            <a:r>
              <a:rPr lang="ru-RU" sz="24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МЕТОДИЧЕСКИЕ ПРИЕМЫ</a:t>
            </a:r>
            <a:endParaRPr lang="ru-RU" sz="240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7426637"/>
              </p:ext>
            </p:extLst>
          </p:nvPr>
        </p:nvGraphicFramePr>
        <p:xfrm>
          <a:off x="1" y="1292072"/>
          <a:ext cx="8967523" cy="5876573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907704"/>
                <a:gridCol w="2736303"/>
                <a:gridCol w="2035223"/>
                <a:gridCol w="2288293"/>
              </a:tblGrid>
              <a:tr h="264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Метод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Основное назначение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Уровни усвоения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Приемы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</a:tr>
              <a:tr h="7876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Объяснительно-иллюстративный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Облегчить восприятие и осмысление изучаемого материала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Воспроизведение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Умения и навыки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Рассказ, беседа, иллюстрация плакатов, презентаций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</a:tr>
              <a:tr h="120379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Репродуктивный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умений и навыков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использования полученных знаний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Воспроизведение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Умения и навыки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Решение типовых задач, тестов, выполнение практических заданий по заданному алгоритму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</a:tr>
              <a:tr h="12389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Частично – поисковый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Создание проблем для самостоятельного поиска решения студентов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Воспроизведение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мения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навыка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Эвристическая беседа, обобщение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</a:tr>
              <a:tr h="19040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Деловая учебная игра 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Игра позволяет закрепить  студентами полученные знания, помогает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сформировать целостное представление о будущей профессии	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4433570" algn="l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Воспроизведение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мения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навыка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Ситуационные задачи. Студенты действуют согласно полученной роли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3039" marR="43039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1196749"/>
          <a:ext cx="8640960" cy="5495724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233928"/>
                <a:gridCol w="7407032"/>
              </a:tblGrid>
              <a:tr h="374974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результата обучения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8985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ПК4.1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Эффективно общаться с пациентом и его окружением в процессе профессиональной деятельности.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34518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4.2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Соблюдать принципы профессиональной этики.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8985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4.3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Осуществлять уход за пациентами различных возрастных групп в условиях учреждения здравоохранения и на дому.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8985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4.4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Консультировать пациента и его окружение по вопросам ухода и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самоухода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5900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4.5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Оформлять медицинскую документацию.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2108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41.6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Оказывать медицинские услуги в пределах своих полномочий.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439276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4.1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Обеспечивать инфекционную безопасность.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2716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4.2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Обеспечивать безопасную больничную среду для пациента и персонала.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13378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4.3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Участвовать в санитарно-просветительской работе среди населения.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589855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ПК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4.5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Обеспечивать производственную санитарию и личную гигиену на рабочем месте.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404664"/>
            <a:ext cx="61926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ПРОФЕССИОНАЛЬНЫЕ КОМПЕТЕНЦИИ</a:t>
            </a:r>
            <a:endParaRPr lang="ru-RU" sz="2400" b="1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47650"/>
            <a:ext cx="6005264" cy="1143000"/>
          </a:xfrm>
        </p:spPr>
        <p:txBody>
          <a:bodyPr/>
          <a:lstStyle/>
          <a:p>
            <a:pPr algn="ctr"/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В СООТВЕТСТВИИ С ТРЕБОВАНИЯМИ ФГОС</a:t>
            </a:r>
            <a:endParaRPr lang="ru-RU" sz="2400" dirty="0">
              <a:ln>
                <a:solidFill>
                  <a:srgbClr val="FF66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68760"/>
            <a:ext cx="8507288" cy="4857403"/>
          </a:xfrm>
        </p:spPr>
        <p:txBody>
          <a:bodyPr/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Студенты должны: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ЗНАТЪ: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виды клизм: очистительная,  сифонная;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противопоказания и возможные осложнения при постановке очистительной клизмы;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противопоказания и возможные осложнения при постановке сифонной клизмы;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возможные проблемы пациента.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УМЕТЬ: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осуществить наблюдение за деятельностью кишечника;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объяснить пациенту сущность манипуляции и правила подготовки к ней;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провести дезинфекцию используемого оборудования и изделий медицинского назначения, соблюдая правила техники безопасности;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провести утилизацию медицинских отходов.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804248" cy="1143000"/>
          </a:xfrm>
        </p:spPr>
        <p:txBody>
          <a:bodyPr/>
          <a:lstStyle/>
          <a:p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МЕЖДИСЦИПЛИНАРНЫЕ СВЯЗИ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9" y="1600200"/>
          <a:ext cx="8363271" cy="4997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7757"/>
                <a:gridCol w="2787757"/>
                <a:gridCol w="2787757"/>
              </a:tblGrid>
              <a:tr h="697499">
                <a:tc>
                  <a:txBody>
                    <a:bodyPr/>
                    <a:lstStyle/>
                    <a:p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ПРЕДШЕСТВУЮЩИЕ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СОПУТСТВУЮЩИЕ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ПОСЛЕДУЮЩИЕ</a:t>
                      </a:r>
                      <a:endParaRPr lang="ru-RU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9965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00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математика </a:t>
                      </a:r>
                      <a:endParaRPr lang="ru-RU" sz="20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биология</a:t>
                      </a:r>
                    </a:p>
                    <a:p>
                      <a:pPr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химия </a:t>
                      </a:r>
                    </a:p>
                    <a:p>
                      <a:pPr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русский язык</a:t>
                      </a:r>
                      <a:endParaRPr lang="ru-RU" sz="2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-анатомия с физиологией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латинский язык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-фармакология с рецептурой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-микробиология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психология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ru-RU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сестринское дело в терапии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-сестринское дело в педиатрии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-гериатрия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-нервные болезни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-сестринское дело в хиру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ргии</a:t>
                      </a:r>
                      <a:endParaRPr lang="ru-RU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777088"/>
            <a:ext cx="9144000" cy="6394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Организационный момент – 5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2. Изложение темы,  цели и плана занятия – 5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3. Вводный тестовый контроль с проработкой ошибок – 15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4. Демонстрационная часть – 30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5. Эвристическая беседа – 20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Оформление манипуляционных тетрадей – 10 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7. Самостоятельная работа студентов (выполнение манипуляций, решение ситуационных задач) – 85минут</a:t>
            </a:r>
          </a:p>
          <a:p>
            <a:pPr indent="360000"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 Подведение итогов занятия, выставление оценок – 8 минут</a:t>
            </a:r>
          </a:p>
          <a:p>
            <a:pPr indent="360000">
              <a:lnSpc>
                <a:spcPct val="15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.Задание на дом – 2 минут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</a:schemeClr>
              </a:buClr>
              <a:buFont typeface="Wingdings" pitchFamily="2" charset="2"/>
              <a:buChar char="v"/>
            </a:pPr>
            <a:endParaRPr kumimoji="0" 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332656"/>
            <a:ext cx="626469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28600" algn="ctr"/>
            <a:r>
              <a:rPr lang="ru-RU" sz="25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ХРОНОЛОГИЧЕСКАЯ КАРТА </a:t>
            </a:r>
          </a:p>
          <a:p>
            <a:pPr lvl="0" indent="228600" algn="ctr"/>
            <a:r>
              <a:rPr lang="ru-RU" sz="25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ПРАКТИЧЕСКОГО ЗАНЯТИЯ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" y="188640"/>
          <a:ext cx="9144000" cy="6583680"/>
        </p:xfrm>
        <a:graphic>
          <a:graphicData uri="http://schemas.openxmlformats.org/drawingml/2006/table">
            <a:tbl>
              <a:tblPr/>
              <a:tblGrid>
                <a:gridCol w="2247255"/>
                <a:gridCol w="2247254"/>
                <a:gridCol w="2191477"/>
                <a:gridCol w="2458014"/>
              </a:tblGrid>
              <a:tr h="548640">
                <a:tc>
                  <a:txBody>
                    <a:bodyPr/>
                    <a:lstStyle/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Этапы</a:t>
                      </a:r>
                    </a:p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занятия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Деятельность преподавателя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Деятельность </a:t>
                      </a:r>
                    </a:p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учащихся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Цели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</a:tr>
              <a:tr h="1645920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1.Организационный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момент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Приветствие. Внешний вид. Готовность кабинета. Отмечает отсутствующих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Отвечает староста подгруппы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Мобилизация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внимания на предстоящей работе, создание благоприятного микроклимата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Формулировка темы, ее обоснование, целей занятия.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Сообщает тему и ее значимость, </a:t>
                      </a:r>
                      <a:r>
                        <a:rPr lang="ru-RU" sz="18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пояс-няет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стратегию занятия,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предлагает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заполнить протокол занятия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Слушают.  Заполняют протокол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Раскрыть значимость  темы в будущей профессии медицинской сестры. Подготовка к предстоящей работе.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</a:tr>
              <a:tr h="2743200">
                <a:tc>
                  <a:txBody>
                    <a:bodyPr/>
                    <a:lstStyle/>
                    <a:p>
                      <a:pPr indent="0"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Контроль исходного уровня знаний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0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Используется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тестовый контроль с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последующим разбором ошибок.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Предложить студентам письменно ответить на тестовые задания,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корректирует ответы студентов.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Решают  предложенные тестовые задания,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участвуют в обсуждении. Проводят оценку своих ответов (%)..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Выявление степени усвоения теоретических знаний, необходимых для выполнения практических заданий и формирования общих и профессиональных компетенций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0"/>
            <a:ext cx="7704856" cy="908720"/>
          </a:xfrm>
        </p:spPr>
        <p:txBody>
          <a:bodyPr/>
          <a:lstStyle/>
          <a:p>
            <a:pPr lvl="0" algn="ctr"/>
            <a:r>
              <a:rPr lang="ru-RU" sz="2200" b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  <a:t/>
            </a:r>
            <a:br>
              <a:rPr lang="ru-RU" sz="2200" b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</a:br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  <a:t>ВВОДЫЙ</a:t>
            </a:r>
            <a:r>
              <a:rPr lang="ru-RU" sz="2200" b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ТЕСТОВЫЙ КОНТРОЛЬ</a:t>
            </a:r>
            <a:b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200" i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выберите один правильный ответ</a:t>
            </a:r>
            <a:r>
              <a:rPr lang="ru-RU" sz="2800" i="1" dirty="0" smtClean="0"/>
              <a:t/>
            </a:r>
            <a:br>
              <a:rPr lang="ru-RU" sz="2800" i="1" dirty="0" smtClean="0"/>
            </a:br>
            <a:endParaRPr lang="ru-RU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988840"/>
            <a:ext cx="9144000" cy="4137323"/>
          </a:xfrm>
        </p:spPr>
        <p:txBody>
          <a:bodyPr/>
          <a:lstStyle/>
          <a:p>
            <a:pPr>
              <a:buNone/>
            </a:pPr>
            <a:r>
              <a:rPr lang="ru-RU" sz="1400" dirty="0" smtClean="0"/>
              <a:t>	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Выберите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один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правильный ответ: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5496" y="764704"/>
          <a:ext cx="9073008" cy="627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4536504"/>
              </a:tblGrid>
              <a:tr h="609329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1.Для </a:t>
                      </a:r>
                      <a:r>
                        <a:rPr lang="ru-RU" sz="1400" b="0" dirty="0" err="1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макроклизмы</a:t>
                      </a: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необходимо приготовить воды: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100-500 мл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500-1 000 мл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от 1 до 10 литров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10-15 литров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2.У пациента задержка стула более 48 часов, это проблема: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второстепенная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настоящая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потенциальная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3.Показание для постановки очистительной клизмы: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воспалительные заболевания прямой кишки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подготовка пациента к извлечению желудочного содержимого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первые дни после операции на ЖКТ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перед постановкой лекарственной клизмы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4.Проведение клизмы относится к ______________ сестринскому вмешательству.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зависимому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независимому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взаимозависимому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5.Показанием для постановки сифонной клизмы не является: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отсутствие эффекта от очистительной клизмы 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подозрение на кишечную непроходимость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подготовка пациента к рентгенологическому исследованию ЖКТ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удаление из кишечника продуктов брожения, гниения, ядов</a:t>
                      </a:r>
                      <a:endParaRPr lang="ru-RU" sz="1400" b="0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6.Показание для постановки клизмы: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выпадение прямой кишки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</a:t>
                      </a:r>
                      <a:r>
                        <a:rPr lang="ru-RU" sz="1400" b="0" dirty="0" err="1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капростаз</a:t>
                      </a:r>
                      <a:endParaRPr lang="ru-RU" sz="1400" b="0" dirty="0" smtClean="0">
                        <a:solidFill>
                          <a:schemeClr val="accent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острое воспалительное заболевание прямой кишки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</a:t>
                      </a:r>
                      <a:r>
                        <a:rPr lang="ru-RU" sz="1400" b="0" dirty="0" err="1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энурез</a:t>
                      </a:r>
                      <a:endParaRPr lang="ru-RU" sz="1400" b="0" dirty="0" smtClean="0">
                        <a:solidFill>
                          <a:schemeClr val="accent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7.Положение пациента при постановке очистительной клизмы: 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на правом боку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на левом боку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</a:t>
                      </a:r>
                      <a:r>
                        <a:rPr lang="ru-RU" sz="1400" b="0" dirty="0" err="1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Симса</a:t>
                      </a:r>
                      <a:endParaRPr lang="ru-RU" sz="1400" b="0" dirty="0" smtClean="0">
                        <a:solidFill>
                          <a:schemeClr val="accent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на животе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8.Количество воды для сифонной клизмы (в литрах):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10-12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5-6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2-3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1-1,5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9.Для постановки очистительной клизмы используется: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зонд с воронкой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грушевидный баллон и газоотводная трубка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кружка </a:t>
                      </a:r>
                      <a:r>
                        <a:rPr lang="ru-RU" sz="1400" b="0" dirty="0" err="1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 наконечником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шприц Жане и газоотводная трубка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10.Очистительную клизму ставят пациенту: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	в первые дни после операции на желудочно-кишечном тракте,</a:t>
                      </a:r>
                    </a:p>
                    <a:p>
                      <a:pPr>
                        <a:buNone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	при запоре на фоне массивных отеков,</a:t>
                      </a:r>
                      <a:b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в) перед родами,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accent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для введения в кишечник пациента больших доз лекарственных веществ</a:t>
                      </a:r>
                      <a:endParaRPr lang="ru-RU" sz="1400" b="0" dirty="0">
                        <a:solidFill>
                          <a:schemeClr val="accent3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764704"/>
            <a:ext cx="7704856" cy="432048"/>
          </a:xfrm>
        </p:spPr>
        <p:txBody>
          <a:bodyPr/>
          <a:lstStyle/>
          <a:p>
            <a:pPr lvl="0" algn="ctr"/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 ЭТАЛОНЫ ОТВЕТОВ НА </a:t>
            </a:r>
            <a:b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ВВОДНЫЙ ТЕСТОВЫЙ КОНТРОЛЬ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857403"/>
          </a:xfrm>
        </p:spPr>
        <p:txBody>
          <a:bodyPr/>
          <a:lstStyle/>
          <a:p>
            <a:endParaRPr lang="ru-RU" sz="1800" dirty="0" smtClean="0"/>
          </a:p>
          <a:p>
            <a:pPr marL="0" lvl="0" indent="0">
              <a:spcBef>
                <a:spcPts val="0"/>
              </a:spcBef>
              <a:buClr>
                <a:schemeClr val="tx1">
                  <a:lumMod val="75000"/>
                </a:schemeClr>
              </a:buClr>
              <a:buNone/>
            </a:pPr>
            <a:endParaRPr lang="ru-RU" sz="1800" b="1" i="1" dirty="0" smtClean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524000" y="1397000"/>
          <a:ext cx="609600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В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Б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Б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Б 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Г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А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А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В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В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В</a:t>
                      </a:r>
                      <a:endParaRPr lang="ru-RU" sz="24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3999" cy="6857999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1907704"/>
                <a:gridCol w="2232248"/>
                <a:gridCol w="2232248"/>
                <a:gridCol w="2771799"/>
              </a:tblGrid>
              <a:tr h="217959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 </a:t>
                      </a:r>
                      <a:r>
                        <a:rPr lang="ru-RU" sz="180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Демонстрацион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ная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часть 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Рассказывает главные моменты темы </a:t>
                      </a:r>
                      <a:r>
                        <a:rPr lang="ru-RU" sz="1800" kern="12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темы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демонстрирует плакаты, презентации. Показывает манипуляции</a:t>
                      </a:r>
                      <a:endParaRPr lang="ru-RU" sz="1800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Слушают, усвоение студентами новых знаний и способов действий на уровне применения в типичной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ситуации, запоминают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Осознание предстоящей работы, формирование установки на ее качественное выполнение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</a:tr>
              <a:tr h="343291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Эвристическая беседа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Преподаватель 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Задает вопросы, предлагает студентам отвечать, решая поставленную задачу. Преподаватель может помогать студентам, задавая наводящие вопросы, вносит поправки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Слушают, дают полные ответы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Научить студентов овладевать  знаниями, благодаря самостоятельной проработке небольших вопросов. Научить выступать перед  аудиторией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</a:tr>
              <a:tr h="12454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Оформление манипуляционных тетрадей</a:t>
                      </a:r>
                      <a:endParaRPr lang="ru-RU" sz="1800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Раздает студентам описание манипуляций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Студенты переписывают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Закрепление навыков по технологии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выполнения очистительной и сифонной клизмы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476672"/>
            <a:ext cx="8964488" cy="6381328"/>
          </a:xfrm>
        </p:spPr>
        <p:txBody>
          <a:bodyPr/>
          <a:lstStyle/>
          <a:p>
            <a:pPr marL="0" indent="360000">
              <a:spcBef>
                <a:spcPts val="0"/>
              </a:spcBef>
              <a:buNone/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КЛИЗМА</a:t>
            </a:r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это введение в толстый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кишечник  жидкости с лечебной  или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диагностической целью.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Очищающие  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Сифонная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Очистительная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Лекарственная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Микроклизма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Макроклизма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Лечебная цель 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Масляная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Гипертоническая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Лекарственная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Диагностическая цель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Очистительная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Сифонная</a:t>
            </a:r>
          </a:p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Послабляющие 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Масляная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Гипертоническая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943600" cy="769962"/>
          </a:xfrm>
        </p:spPr>
        <p:txBody>
          <a:bodyPr/>
          <a:lstStyle/>
          <a:p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ОЧИСТИТЕЛЬНАЯ КЛИЗМА</a:t>
            </a:r>
            <a:r>
              <a:rPr lang="ru-RU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endParaRPr lang="ru-RU" dirty="0">
              <a:ln>
                <a:solidFill>
                  <a:srgbClr val="FF66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1800" i="1" dirty="0" smtClean="0"/>
              <a:t> </a:t>
            </a:r>
            <a:r>
              <a:rPr lang="ru-RU" i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179512" y="1105950"/>
            <a:ext cx="90322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Очистительная клизма применяется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для очищения кишечника от каловых масс и газов.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251520" y="1985718"/>
            <a:ext cx="842493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При постановке клизмы опорожняется только нижний отдел толстой кишки путем усиления перистальтики и разжижения каловых масс .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251520" y="3309282"/>
            <a:ext cx="813690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50825" algn="l"/>
              </a:tabLs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Показания к очистительной клизме: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подготовка пациента к рентгенологическим   и эндоскопическим методам  исследования;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запоры; 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постановкой лекарственной и питательной клизмы;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различные виды отравлений; 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подготовка к операции, родам;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Tx/>
              <a:buFont typeface="Wingdings" pitchFamily="2" charset="2"/>
              <a:buChar char="v"/>
              <a:tabLst>
                <a:tab pos="25082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отравления.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Противопоказания к постановке очистительной клизмы: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кровотечение из пищеварительного тракта;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острые воспалительные и язвенные процессы  в области толстой кишки и прямой кишки;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злокачественные новообразования прямой кишки;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первые дни после операции на органах пищеварительного тракта;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трещины в области прямой кишки;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выпадение и отеки прямой кишки;</a:t>
            </a:r>
          </a:p>
          <a:p>
            <a:pPr lvl="0"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тяжелая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сердечно-сосудистая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недостаточность.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943600" cy="769962"/>
          </a:xfrm>
        </p:spPr>
        <p:txBody>
          <a:bodyPr/>
          <a:lstStyle/>
          <a:p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rPr>
              <a:t>ОЧИСТИТЕЛЬНАЯ КЛИЗМА</a:t>
            </a:r>
            <a:r>
              <a:rPr lang="ru-RU" dirty="0" smtClean="0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rPr>
              <a:t/>
            </a:r>
            <a:br>
              <a:rPr lang="ru-RU" dirty="0" smtClean="0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</a:rPr>
            </a:br>
            <a:endParaRPr lang="ru-RU" dirty="0">
              <a:ln>
                <a:solidFill>
                  <a:srgbClr val="FF6600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412776"/>
            <a:ext cx="5076056" cy="5040560"/>
          </a:xfrm>
        </p:spPr>
        <p:txBody>
          <a:bodyPr/>
          <a:lstStyle/>
          <a:p>
            <a:pPr marL="0" indent="360000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Обязательные условия: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температура воды, введенной в кишечник, должна соответствовать следующим показателям водяного термометра:</a:t>
            </a:r>
          </a:p>
          <a:p>
            <a:pPr marL="0" indent="360000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v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при атоническом запоре  12-20 °С; </a:t>
            </a:r>
          </a:p>
          <a:p>
            <a:pPr marL="0" indent="360000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v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при спастическом запоре  37-40-42°;  </a:t>
            </a:r>
          </a:p>
          <a:p>
            <a:pPr marL="0" indent="360000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v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 запоре  20-25 °С; </a:t>
            </a:r>
          </a:p>
          <a:p>
            <a:pPr marL="0" indent="360000">
              <a:spcBef>
                <a:spcPts val="0"/>
              </a:spcBef>
              <a:buClr>
                <a:srgbClr val="002060"/>
              </a:buClr>
              <a:buFont typeface="Wingdings" pitchFamily="2" charset="2"/>
              <a:buChar char="v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у детей  21 °С. </a:t>
            </a:r>
          </a:p>
          <a:p>
            <a:pPr marL="0" indent="360000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Для выполнения данной манипуляции используется кружка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со специальным клизменным наконечником.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938" name="AutoShape 2" descr="https://lavka-panteleya.ru/d/kruzhka_esmarkha_ams-med_s_nakonechnikom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0" name="AutoShape 4" descr="https://lavka-panteleya.ru/d/kruzhka_esmarkha_ams-med_s_nakonechnikom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2" name="AutoShape 6" descr="https://lavka-panteleya.ru/d/kruzhka_esmarkha_ams-med_s_nakonechnikom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4" name="Picture 8" descr="https://images.ru.prom.st/897727375_w640_h640_kruzhka-esmarha-odnorazovaya.jpg"/>
          <p:cNvPicPr>
            <a:picLocks noChangeAspect="1" noChangeArrowheads="1"/>
          </p:cNvPicPr>
          <p:nvPr/>
        </p:nvPicPr>
        <p:blipFill>
          <a:blip r:embed="rId2" cstate="print"/>
          <a:srcRect l="18962" t="7810" r="3731"/>
          <a:stretch>
            <a:fillRect/>
          </a:stretch>
        </p:blipFill>
        <p:spPr bwMode="auto">
          <a:xfrm>
            <a:off x="1" y="3789040"/>
            <a:ext cx="4067944" cy="3013719"/>
          </a:xfrm>
          <a:prstGeom prst="rect">
            <a:avLst/>
          </a:prstGeom>
          <a:noFill/>
        </p:spPr>
      </p:pic>
      <p:sp>
        <p:nvSpPr>
          <p:cNvPr id="39946" name="AutoShape 10" descr="https://lavka-panteleya.ru/d/kruzhka_esmarkha_ams-med_s_nakonechnikom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8" name="AutoShape 12" descr="https://lavka-panteleya.ru/d/kruzhka_esmarkha_ams-med_s_nakonechnikom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50" name="Picture 14" descr="https://zelenka.ru/data/shop_images/7193_1528280373.6766.jpeg"/>
          <p:cNvPicPr>
            <a:picLocks noChangeAspect="1" noChangeArrowheads="1"/>
          </p:cNvPicPr>
          <p:nvPr/>
        </p:nvPicPr>
        <p:blipFill>
          <a:blip r:embed="rId3" cstate="print"/>
          <a:srcRect l="6480" t="3623" r="7121" b="5658"/>
          <a:stretch>
            <a:fillRect/>
          </a:stretch>
        </p:blipFill>
        <p:spPr bwMode="auto">
          <a:xfrm>
            <a:off x="474402" y="188640"/>
            <a:ext cx="3360373" cy="3528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496" y="0"/>
          <a:ext cx="9108504" cy="7021741"/>
        </p:xfrm>
        <a:graphic>
          <a:graphicData uri="http://schemas.openxmlformats.org/drawingml/2006/table">
            <a:tbl>
              <a:tblPr/>
              <a:tblGrid>
                <a:gridCol w="5544616"/>
                <a:gridCol w="3563888"/>
              </a:tblGrid>
              <a:tr h="2355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ВЫПОЛНИТЬ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СКАЗАТЬ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910153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1Установить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контакт с пациентом (поздороваться, представиться, обозначить свою роль)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«Здравствуйте! Меня зовут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_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(ФИО).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Вам необходимо провести процедуру постановки очистительной клизмы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5076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2Идентифицировать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пациента (попросить пациента представиться, чтобы сверить с медицинской документацией)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«Представьтесь, пожалуйста»  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910153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3Убедиться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наличии у пациента добровольного информированного согласия на предстоящую процедуру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«У Вас нет возражений на выполнение данной процедуры?» 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проговорить «возражений пациента на выполнение процедуры нет»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98164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4Объяснить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ход и цель процедуры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«Объясняю пациенту ход и цель выполняемой процедуры»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5076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5Обработать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руки гигиеническим способом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1480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6Надеть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непромокаемый фартук и нестерильные перчатки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604620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7Проверить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герметичность упаковки, целостность и срок годности кружки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5076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8Проверить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температуру воды в емкости (кувшине)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при помощи водного термометра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910153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9Вскрываем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упаковку с одноразовой кружкой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Упаковку помещаем в емкость для отходов класса «А»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7027152"/>
        </p:xfrm>
        <a:graphic>
          <a:graphicData uri="http://schemas.openxmlformats.org/drawingml/2006/table">
            <a:tbl>
              <a:tblPr/>
              <a:tblGrid>
                <a:gridCol w="5796136"/>
                <a:gridCol w="3347864"/>
              </a:tblGrid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10Перекрыть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гибкий шланг кружки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краником (зажимом) и наполнить водой в объеме 1200-1500 мл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80289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11Подвесить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кружку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на подставку, открыть краник (зажим), слить немного воды через наконечник в лоток, чтобы вытеснить воздух, закрыть краник (зажим)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12Смазать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наконечник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лубрикантом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методом полива над лотком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13Уложить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пациента на левый бок на кушетку с оголенными ягодицами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636540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14Положить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под область крестца пациента одноразовую ламинированную пеленку (впитывающую)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«Помогаю пациенту лечь на левый бок»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15Попросить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пациента согнуть ноги в коленях и слегка подвести к животу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«Прошу 	пациента 	согнуть 	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ноги в коленях и слегка подвести к животу»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16Развести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одной рукой ягодицы пациента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81528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17Ввести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другой рукой наконечник в прямую кишку на 3-4 см по направлению к пупку, а далее вдоль позвоночника до 10-12 см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«Ввожу наконечник в прямую кишку на 3-4 см по направлению к пупку, а далее вдоль позвоночника до 10-12 см»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6057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18Уточнить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пациента его самочувствие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19100" algn="l"/>
                          <a:tab pos="5934075" algn="r"/>
                        </a:tabLst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«Как Вы себя чувствуете?»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88813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19Открыть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краник (зажим) и убедиться в поступлении жидкости в кишечник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Открываю краник и убеждаюсь в поступлении жидкости в кишечник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" y="-41527"/>
          <a:ext cx="9143998" cy="7070927"/>
        </p:xfrm>
        <a:graphic>
          <a:graphicData uri="http://schemas.openxmlformats.org/drawingml/2006/table">
            <a:tbl>
              <a:tblPr/>
              <a:tblGrid>
                <a:gridCol w="5580111"/>
                <a:gridCol w="3563887"/>
              </a:tblGrid>
              <a:tr h="1060209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Попросить пациента расслабиться и медленно подышать животом, задать вопрос о возможном наличии неприятных ощущений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«Прошу 	пациента расслабиться и медленно подышать животом»  «Есть ли у Вас неприятные ощущения в области живота?»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9515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Закрыть краник (зажим) после введения жидкости и, попросив пациента сделать глубокий вдох, осторожно извлечь наконечник через гигиеническую салфетку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«Сделайте глубокий вдох»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9515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Предложить пациенту задержать воду в кишечнике на 5-10 мин., после чего опорожнить кишечник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«Задержите воду в кишечнике на 5-10 минут, после чего опорожните кишечник»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9044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Кружку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и использованную салфетку поместить в емкость для медицинских отходов класса «Б»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Попросить пациента встать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«Встаньте, пожалуйста, и пройдите в туалет»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9515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Убрать одноразовую ламинированную пеленку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впитывающую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методом скручивания и поместить в емкость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отходов класса «Б»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95156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Использованный лоток дезинфицировать методом полного погружения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«Использованный лоток дезинфицируем методом полного погружения»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01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Снять фартук и перчатки, поместить их в емкость для медицинских отходов класса «Б»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01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Обработать руки гигиеническим способом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2877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Уточнить у пациента его самочувствие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«Как Вы себя чувствуете?»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4615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Сделать запись о результатах процедуры в медицинской документации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СИФОННАЯ КЛИЗМА</a:t>
            </a:r>
            <a:endParaRPr lang="ru-RU" sz="2800" dirty="0">
              <a:ln>
                <a:solidFill>
                  <a:srgbClr val="FF33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4525963"/>
          </a:xfrm>
        </p:spPr>
        <p:txBody>
          <a:bodyPr/>
          <a:lstStyle/>
          <a:p>
            <a:pPr marL="0" indent="36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Тяжелая процедура для пациента, поэтому во время ее проведения необходимо следить за общим состоянием пациента и выполнять ее необходимо в присутствии врача.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Механизм действия: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основе сифонного промывания лежит принцип сообщающихся сосудов. Одним из сосудов является кишечник, другим  воронка на наружном конце резиновой трубки системы. Перемещение воронки снизу вверх и наоборот способствует полному очищению толстого кишечника.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очищение высоких отделов толстого кишечника.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dirty="0" smtClean="0">
                <a:ln>
                  <a:solidFill>
                    <a:srgbClr val="FF3300"/>
                  </a:solidFill>
                </a:ln>
                <a:solidFill>
                  <a:srgbClr val="FFFF00"/>
                </a:solidFill>
              </a:rPr>
              <a:t>СИФОННАЯ КЛИЗМА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8892480" cy="5877272"/>
          </a:xfrm>
        </p:spPr>
        <p:txBody>
          <a:bodyPr/>
          <a:lstStyle/>
          <a:p>
            <a:pPr marL="0" indent="36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Показания: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отсутствие эффекта от очистительной клизмы;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выведение из кишечника ядовитых веществ при отравлении;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подозрение на кишечную непроходимость.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Противопоказания: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желудочно-кишечныекровотечения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острые воспалительные и язвенные процессы толстого кишечника и заднего прохода;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злокачественные образования прямой кишки;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первые дни после операций на органах пищеварительного тракта;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трещины и выпадения прямой кишки, геморрой; </a:t>
            </a:r>
          </a:p>
          <a:p>
            <a:pPr marL="0" indent="360000">
              <a:lnSpc>
                <a:spcPct val="150000"/>
              </a:lnSpc>
              <a:spcBef>
                <a:spcPts val="0"/>
              </a:spcBef>
              <a:buClr>
                <a:schemeClr val="accent4">
                  <a:lumMod val="75000"/>
                </a:schemeClr>
              </a:buClr>
              <a:buFont typeface="Wingdings" pitchFamily="2" charset="2"/>
              <a:buChar char="v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острые воспалительные заболевания брюшной полости (аппендицит и др.).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СИФОННАЯ КЛИЗМА</a:t>
            </a:r>
            <a:endParaRPr lang="ru-RU" sz="2800" dirty="0">
              <a:ln>
                <a:solidFill>
                  <a:srgbClr val="FF6600"/>
                </a:solidFill>
              </a:ln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96752"/>
            <a:ext cx="8964488" cy="2304256"/>
          </a:xfrm>
        </p:spPr>
        <p:txBody>
          <a:bodyPr/>
          <a:lstStyle/>
          <a:p>
            <a:pPr marL="0" indent="360000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Для выполнения данной манипуляции применяется система толстый желудочный зонд, ведро с водой 10-12л, воронка и ковш на 1 литр, таз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промывныхвод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случае отравления используют воду температурой и при непроходимости кишечника  26 - 28 °С.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4" name="Picture 4" descr="https://myslide.ru/documents_7/ef1ef9a223b6f3c38456ee4b22d69b38/img20.jpg"/>
          <p:cNvPicPr>
            <a:picLocks noChangeAspect="1" noChangeArrowheads="1"/>
          </p:cNvPicPr>
          <p:nvPr/>
        </p:nvPicPr>
        <p:blipFill>
          <a:blip r:embed="rId2" cstate="print"/>
          <a:srcRect l="5039" t="38701" r="11802" b="3340"/>
          <a:stretch>
            <a:fillRect/>
          </a:stretch>
        </p:blipFill>
        <p:spPr bwMode="auto">
          <a:xfrm>
            <a:off x="467544" y="3196343"/>
            <a:ext cx="7272808" cy="36616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5496" y="-4580"/>
          <a:ext cx="9108504" cy="6745948"/>
        </p:xfrm>
        <a:graphic>
          <a:graphicData uri="http://schemas.openxmlformats.org/drawingml/2006/table">
            <a:tbl>
              <a:tblPr/>
              <a:tblGrid>
                <a:gridCol w="5544616"/>
                <a:gridCol w="3563888"/>
              </a:tblGrid>
              <a:tr h="2355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ВЫПОЛНИТЬ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СКАЗАТЬ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910153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1Установить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контакт с пациентом (поздороваться, представиться, обозначить свою роль)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«Здравствуйте! Меня зовут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_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(ФИО).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Вам необходимо провести процедуру постановки очистительной клизмы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5076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2Идентифицировать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пациента (попросить пациента представиться, чтобы сверить с медицинской документацией)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«Представьтесь, пожалуйста»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910153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3Убедиться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наличии у пациента добровольного информированного согласия на предстоящую процедуру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«У Вас нет возражений на выполнение данной процедуры?» 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проговорить «возражений пациента на выполнение процедуры нет»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98164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4Объяснить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ход и цель процедуры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«Объясняю пациенту ход и цель выполняемой процедуры»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55076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5Обработать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руки гигиеническим способом 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1480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6Надеть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непромокаемый фартук и нестерильные перчатки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604620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7Уложить пациента на левый бок на кушетку с оголенными ягодицами ,привести ноги к животу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«Прошу 	пациента 	согнуть 	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ноги в коленях и слегка подвести к животу»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0348">
                <a:tc>
                  <a:txBody>
                    <a:bodyPr/>
                    <a:lstStyle/>
                    <a:p>
                      <a:pPr marL="0" marR="0" indent="3600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19100" algn="l"/>
                          <a:tab pos="5934075" algn="r"/>
                        </a:tabLst>
                        <a:defRPr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Подложить под пациента одноразовую впитывающую пеленку, поставить рядом таз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16020">
                <a:tc>
                  <a:txBody>
                    <a:bodyPr/>
                    <a:lstStyle/>
                    <a:p>
                      <a:pPr indent="360000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Набрать в ведро 10-12 л воды </a:t>
                      </a:r>
                      <a:r>
                        <a:rPr lang="en-US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26-28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  <a:sym typeface="Symbol"/>
                        </a:rPr>
                        <a:t>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44000" cy="6789400"/>
        </p:xfrm>
        <a:graphic>
          <a:graphicData uri="http://schemas.openxmlformats.org/drawingml/2006/table">
            <a:tbl>
              <a:tblPr/>
              <a:tblGrid>
                <a:gridCol w="5796136"/>
                <a:gridCol w="3347864"/>
              </a:tblGrid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10Проверить герметичность упаковки, целостность и срок годности системы для промывания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 (одноразовый толстый желудочный зонд)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80289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11Вскрываем упаковку с одноразовой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системы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Упаковку помещаем в емкость для отходов класса «А»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12Смазать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наконечник </a:t>
                      </a:r>
                      <a:r>
                        <a:rPr lang="ru-RU" sz="18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лубрикантом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методом полива над лотком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13Развести одной рукой ягодицы пациента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636540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14Ввести зонд по направлению к пупку 3-4 см, далее 30-40 см по ходу кишечника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52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15Узнать о самочувствии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«Как Вы себя чувствуете?»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5557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16Присоединить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 зонду воронку и расположить ее на уровне пациента под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наклоном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2558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17Влить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ковшом в воронку воду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605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18Поднять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воронку выше уровня пациента, чтобы вода уходила из воронки до устья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19Опустить </a:t>
                      </a: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воронку, слить промывные воды в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таз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endParaRPr lang="ru-RU" sz="18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252095" algn="l"/>
                        </a:tabLst>
                        <a:defRPr/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20Повторить промывание до «чистых» промывных вод</a:t>
                      </a:r>
                      <a:endParaRPr lang="ru-RU" sz="18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" y="-41527"/>
          <a:ext cx="9143998" cy="7178327"/>
        </p:xfrm>
        <a:graphic>
          <a:graphicData uri="http://schemas.openxmlformats.org/drawingml/2006/table">
            <a:tbl>
              <a:tblPr/>
              <a:tblGrid>
                <a:gridCol w="5580111"/>
                <a:gridCol w="3563887"/>
              </a:tblGrid>
              <a:tr h="37418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21Отсоединить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воронку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22Поместить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воронку в емкость для дезинфекции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23Извлечь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зонд через нестерильную салфетку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24Поместить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зонд в емкость для дезинфекции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920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25Обработать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прианальное пространство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салфеткой</a:t>
                      </a: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26Поместить использованную салфетку в емкость для отходов класса «Б»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75974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27Убрать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одноразовую ламинированную пеленку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впитывающую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методом скручивания и поместить в емкость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отходов класса «Б»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2156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28Предложить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пациенту занять удобное положение, либо проводить в палату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645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29Уточнить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 пациента о его самочувствие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«Как Вы себя чувствуете?»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21561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30Слить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промывные воды в канализацию, погрузить таз в емкость для дезинфекции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397578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31Снять фартук </a:t>
                      </a: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089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19100" algn="l"/>
                          <a:tab pos="5934075" algn="r"/>
                        </a:tabLst>
                        <a:defRPr/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32Поместить их в емкость для медицинских отходов класса «Б»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01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33Снять перчатки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поместить их в емкость для медицинских отходов класса «Б»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301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34Обработать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руки гигиеническим способом 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287704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35Уточнить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пациента его самочувствие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«Как Вы себя чувствуете?»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44615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36Сделать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запись о результатах процедуры в медицинской документации 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3655" marR="349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indent="0" algn="just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469390" algn="l"/>
                        </a:tabLst>
                      </a:pP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174" marR="4417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56792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0"/>
            <a:ext cx="64087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>
                  <a:solidFill>
                    <a:srgbClr val="FF6600"/>
                  </a:solidFill>
                </a:ln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ПРОБЛЕМЫ ПАЦИЕНТА ПРИ НАРУШЕНИИ УДОВЛЕТВОРЕНИЯ ПОТРЕБНОСТИ В ФИЗИОЛОГИЧЕСКИХ ОТПРАВЛЕНИЯХ </a:t>
            </a:r>
            <a:endParaRPr lang="ru-RU" sz="2400" b="1" dirty="0">
              <a:ln>
                <a:solidFill>
                  <a:srgbClr val="FF6600"/>
                </a:solidFill>
              </a:ln>
              <a:solidFill>
                <a:srgbClr val="FF990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" y="1700807"/>
          <a:ext cx="8927976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5992"/>
                <a:gridCol w="2975992"/>
                <a:gridCol w="2975992"/>
              </a:tblGrid>
              <a:tr h="288032"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Физиологические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Психологические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Социальные</a:t>
                      </a:r>
                      <a:endParaRPr lang="ru-RU" dirty="0"/>
                    </a:p>
                  </a:txBody>
                  <a:tcPr/>
                </a:tc>
              </a:tr>
              <a:tr h="4598456">
                <a:tc>
                  <a:txBody>
                    <a:bodyPr/>
                    <a:lstStyle/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Невозможность самостоятельной дефекации;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Дискомфорт, чувство тяжести в животе;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Вздутие живота;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Боли в животе;  Расстройства аппетита</a:t>
                      </a:r>
                      <a:endParaRPr lang="ru-RU" sz="2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Clr>
                          <a:schemeClr val="accent4">
                            <a:lumMod val="50000"/>
                          </a:schemeClr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Страх в связи с дефицитом знаний о состоянии здоровья; </a:t>
                      </a:r>
                    </a:p>
                    <a:p>
                      <a:pPr>
                        <a:buClr>
                          <a:schemeClr val="accent4">
                            <a:lumMod val="50000"/>
                          </a:schemeClr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Чувство неловкости своего состояния перед окружающими; </a:t>
                      </a:r>
                    </a:p>
                    <a:p>
                      <a:pPr>
                        <a:buClr>
                          <a:schemeClr val="accent4">
                            <a:lumMod val="50000"/>
                          </a:schemeClr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Ложный стыд;</a:t>
                      </a:r>
                    </a:p>
                    <a:p>
                      <a:pPr>
                        <a:buClr>
                          <a:schemeClr val="accent4">
                            <a:lumMod val="50000"/>
                          </a:schemeClr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Стеснительность перед проведением процедур;</a:t>
                      </a:r>
                    </a:p>
                    <a:p>
                      <a:pPr>
                        <a:buClr>
                          <a:schemeClr val="accent4">
                            <a:lumMod val="50000"/>
                          </a:schemeClr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Недоверие к качеству приготовленной пищи</a:t>
                      </a:r>
                      <a:endParaRPr lang="ru-RU" sz="2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Социальная </a:t>
                      </a: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дезадаптация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Дефицит </a:t>
                      </a: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самоухода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Дефицит знаний основных принципов здорового образа жизни: рационального питания, двигательной активности; 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Материальные затруднения в приобретении желаемых продуктов питания; </a:t>
                      </a:r>
                    </a:p>
                    <a:p>
                      <a:pPr>
                        <a:buClr>
                          <a:srgbClr val="002060"/>
                        </a:buClr>
                        <a:buFont typeface="Wingdings" pitchFamily="2" charset="2"/>
                        <a:buChar char="v"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Игнорирование знаний по физической культуре.</a:t>
                      </a:r>
                      <a:endParaRPr lang="ru-RU" sz="200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395536" y="506589"/>
            <a:ext cx="87484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solidFill>
                    <a:srgbClr val="FF6600"/>
                  </a:solidFill>
                </a:ln>
                <a:solidFill>
                  <a:srgbClr val="FF99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ЭВРИСТИЧЕСКАЯ БЕСЕДА</a:t>
            </a:r>
            <a:endParaRPr kumimoji="0" lang="ru-RU" sz="2400" b="1" i="0" u="none" strike="noStrike" cap="none" normalizeH="0" baseline="0" dirty="0" smtClean="0">
              <a:ln>
                <a:solidFill>
                  <a:srgbClr val="FF6600"/>
                </a:solidFill>
              </a:ln>
              <a:solidFill>
                <a:srgbClr val="FF99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898" name="Rectangle 2"/>
          <p:cNvSpPr>
            <a:spLocks noChangeArrowheads="1"/>
          </p:cNvSpPr>
          <p:nvPr/>
        </p:nvSpPr>
        <p:spPr bwMode="auto">
          <a:xfrm>
            <a:off x="0" y="1157432"/>
            <a:ext cx="9144000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>
              <a:lnSpc>
                <a:spcPct val="150000"/>
              </a:lnSpc>
              <a:tabLst>
                <a:tab pos="2605088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 Расскажите показания к постановке очистительной клизмы.</a:t>
            </a: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2 Расскажите показания к постановке сифонной клизмы.</a:t>
            </a: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 Расскажите механизм действия жидкости при очистительной клизме.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4 Расскажите противопоказания к постановке очистительной клизмы. </a:t>
            </a: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5 Расскажите противопоказания к постановке сифонной клизмы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9263">
              <a:lnSpc>
                <a:spcPct val="150000"/>
              </a:lnSpc>
              <a:tabLst>
                <a:tab pos="2605088" algn="l"/>
              </a:tabLst>
            </a:pPr>
            <a:endParaRPr lang="ru-RU" sz="1400" dirty="0" smtClean="0"/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05088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05088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115142"/>
          <a:ext cx="9143999" cy="5022215"/>
        </p:xfrm>
        <a:graphic>
          <a:graphicData uri="http://schemas.openxmlformats.org/drawingml/2006/table">
            <a:tbl>
              <a:tblPr bandRow="1">
                <a:tableStyleId>{616DA210-FB5B-4158-B5E0-FEB733F419BA}</a:tableStyleId>
              </a:tblPr>
              <a:tblGrid>
                <a:gridCol w="2051720"/>
                <a:gridCol w="2088232"/>
                <a:gridCol w="2232248"/>
                <a:gridCol w="2771799"/>
              </a:tblGrid>
              <a:tr h="21896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Закрепление</a:t>
                      </a:r>
                      <a:r>
                        <a:rPr lang="ru-RU" sz="18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материала –самостоятельная работа студентов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Преподаватель п</a:t>
                      </a: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редлагает студентам отработать и выполнить манипуляции в соответствии с выбранной карточкой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Предлагает решить ситуационные задачи, распределяет ситуационные задачи 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Выполняют манипуляции, полученные результаты записывают в протокол.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При получении задачи выполняют задания</a:t>
                      </a:r>
                      <a:endParaRPr lang="ru-RU" sz="1800" kern="1200" dirty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Проверить и закрепить полученные знания. Выполнение манипуляций готовит студентов к аккредитации  и дальнейшей работе в ЛПУ.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800" kern="1200" dirty="0" smtClean="0">
                        <a:solidFill>
                          <a:srgbClr val="0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Отработка навыков постановки клизм и сбора и утилизации отходов  класса А, Б.</a:t>
                      </a: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635" marR="46635" marT="0" marB="0"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988840"/>
            <a:ext cx="8171185" cy="3744416"/>
          </a:xfrm>
        </p:spPr>
        <p:txBody>
          <a:bodyPr/>
          <a:lstStyle/>
          <a:p>
            <a:pPr lvl="0" indent="450850" algn="ctr" eaLnBrk="0" hangingPunct="0">
              <a:lnSpc>
                <a:spcPct val="150000"/>
              </a:lnSpc>
              <a:spcBef>
                <a:spcPct val="0"/>
              </a:spcBef>
            </a:pP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Инструкция к выполнению практической работы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eaLnBrk="0" hangingPunct="0">
              <a:lnSpc>
                <a:spcPct val="150000"/>
              </a:lnSpc>
              <a:spcBef>
                <a:spcPct val="0"/>
              </a:spcBef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Ознакомьтесь с алгоритмами манипуляций.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eaLnBrk="0" hangingPunct="0">
              <a:lnSpc>
                <a:spcPct val="150000"/>
              </a:lnSpc>
              <a:spcBef>
                <a:spcPct val="0"/>
              </a:spcBef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Разделитесь на пары.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eaLnBrk="0" hangingPunct="0">
              <a:lnSpc>
                <a:spcPct val="150000"/>
              </a:lnSpc>
              <a:spcBef>
                <a:spcPct val="0"/>
              </a:spcBef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Отработайте манипуляции на фантоме согласно алгоритму.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450850" eaLnBrk="0" hangingPunct="0">
              <a:lnSpc>
                <a:spcPct val="150000"/>
              </a:lnSpc>
              <a:spcBef>
                <a:spcPct val="0"/>
              </a:spcBef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Продемонстрируйте манипуляции преподавателю на оценку согласно выбранной карточки.</a:t>
            </a:r>
          </a:p>
          <a:p>
            <a:pPr lvl="0" indent="450850" eaLnBrk="0" hangingPunct="0">
              <a:lnSpc>
                <a:spcPct val="150000"/>
              </a:lnSpc>
              <a:spcBef>
                <a:spcPct val="0"/>
              </a:spcBef>
              <a:buClr>
                <a:schemeClr val="accent4"/>
              </a:buCl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Решите ситуационную задачу.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548680"/>
            <a:ext cx="60697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/>
            <a:r>
              <a:rPr lang="ru-RU" sz="24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ЗАДАНИЯ ДЛЯ МАЛЫХ ГРУПП</a:t>
            </a:r>
            <a:endParaRPr lang="ru-RU" sz="2400" b="1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060849"/>
            <a:ext cx="7772400" cy="1584175"/>
          </a:xfrm>
        </p:spPr>
        <p:txBody>
          <a:bodyPr/>
          <a:lstStyle/>
          <a:p>
            <a:pPr algn="ctr"/>
            <a:r>
              <a:rPr lang="ru-RU" sz="3600" b="1" dirty="0" smtClean="0">
                <a:ln>
                  <a:solidFill>
                    <a:srgbClr val="7030A0"/>
                  </a:solidFill>
                </a:ln>
                <a:solidFill>
                  <a:srgbClr val="002060"/>
                </a:solidFill>
                <a:latin typeface="+mj-lt"/>
              </a:rPr>
              <a:t>КОНТРОЛИРУЮЩИЙ БЛОК</a:t>
            </a:r>
            <a:endParaRPr lang="ru-RU" sz="3600" b="1" dirty="0">
              <a:ln>
                <a:solidFill>
                  <a:srgbClr val="7030A0"/>
                </a:solidFill>
              </a:ln>
              <a:solidFill>
                <a:srgbClr val="00206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7056784" cy="936104"/>
          </a:xfrm>
        </p:spPr>
        <p:txBody>
          <a:bodyPr/>
          <a:lstStyle/>
          <a:p>
            <a:pPr lvl="0"/>
            <a:r>
              <a:rPr lang="ru-RU" sz="2200" b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  <a:t/>
            </a:r>
            <a:br>
              <a:rPr lang="ru-RU" sz="2200" b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cs typeface="Arial" pitchFamily="34" charset="0"/>
              </a:rPr>
            </a:br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КАРТОЧКИ ДЛЯ КОНТРОЛЯ </a:t>
            </a:r>
            <a:b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ВЫПОЛНЕНИЯ МАНИПУЛЯЦИЙ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</p:spPr>
        <p:txBody>
          <a:bodyPr/>
          <a:lstStyle/>
          <a:p>
            <a:pPr marL="0" indent="360000">
              <a:spcBef>
                <a:spcPts val="10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Карточка 1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очистительной клизмы на фантоме при спастических запорах;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показания к постановке сифонной клизмы.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Карточка 2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очистительной клизмы на фантоме при атонических запорах;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показания к постановке очистительной клизмы.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 Карточка 3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1 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очистительной клизмы на фантоме при  запорах;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10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противопоказания к постановке очистительной клизмы.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400" dirty="0" smtClean="0"/>
              <a:t>	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96552" y="980728"/>
            <a:ext cx="7704856" cy="216024"/>
          </a:xfrm>
        </p:spPr>
        <p:txBody>
          <a:bodyPr/>
          <a:lstStyle/>
          <a:p>
            <a:pPr lvl="0" algn="ctr"/>
            <a: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2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КАРТОЧКИ ДЛЯ КОНТРОЛЯ </a:t>
            </a:r>
            <a:b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ВЫПОЛНЕНИЯ МАНИПУЛЯЦИЙ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857403"/>
          </a:xfrm>
        </p:spPr>
        <p:txBody>
          <a:bodyPr/>
          <a:lstStyle/>
          <a:p>
            <a:pPr marL="0" indent="360000"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Карточка 4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сифонной клизмы на фантоме;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противопоказания к постановке сифонной клизмы.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Карточка 5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сифонной клизмы на фантоме;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механизм действия жидкости при очистительной клизме.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Карточка 6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сифонной клизмы на фантоме;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Расскажите показания к постановке очистительной клизмы.</a:t>
            </a:r>
          </a:p>
          <a:p>
            <a:pPr marL="0" indent="0">
              <a:spcBef>
                <a:spcPts val="0"/>
              </a:spcBef>
              <a:buClr>
                <a:schemeClr val="tx1">
                  <a:lumMod val="75000"/>
                </a:schemeClr>
              </a:buClr>
              <a:buFont typeface="Wingdings" pitchFamily="2" charset="2"/>
              <a:buChar char="v"/>
            </a:pPr>
            <a:endParaRPr lang="ru-RU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КАРТОЧКИ ДЛЯ КОНТРОЛЯ </a:t>
            </a:r>
            <a:b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ВЫПОЛНЕНИЯ МАНИПУЛЯЦИЙ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268760"/>
            <a:ext cx="8507288" cy="5400600"/>
          </a:xfrm>
        </p:spPr>
        <p:txBody>
          <a:bodyPr/>
          <a:lstStyle/>
          <a:p>
            <a:pPr marL="0" indent="360000">
              <a:spcBef>
                <a:spcPts val="0"/>
              </a:spcBef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Карточка 7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очистительной клизмы на фантоме при атонических запорах;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противопоказания к постановке очистительной клизмы.</a:t>
            </a:r>
          </a:p>
          <a:p>
            <a:pPr marL="0" indent="360000">
              <a:spcBef>
                <a:spcPts val="0"/>
              </a:spcBef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Карточка 8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1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и продемонстрируйте технологию постановки очистительной клизмы на фантоме при спастических запорах;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2</a:t>
            </a:r>
          </a:p>
          <a:p>
            <a:pPr marL="0" indent="36000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Расскажите противопоказания к постановке сифонной клизмы.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70984" cy="769962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1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525963"/>
          </a:xfrm>
        </p:spPr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 постановке очистительной клизмы, жидкость не поступает в кишечник.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Обозначьте тактику медицинской сестры?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660232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1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964488" cy="4525963"/>
          </a:xfrm>
        </p:spPr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Необходимо изменить положение наконечника (продвинуть глубже или слегка потянуть наружу). Если это не помогло, то видимо наконечник забился каловыми массами. Нужно извлечь, прочистить и ввести вновь, либо поднять кружку выше.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70984" cy="769962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2</a:t>
            </a: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Пациент пожаловался медицинской сестре на резкие боли в животе во время проведения очистительной клизмы.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чем может быть причина?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Тактика медицинской сестры.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804248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2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Причиной может служить быстрое поступление воды. Закрыть вентиль, и подождать пока пройдут рези, а затем продолжить ведение воды.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70984" cy="769962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3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457200">
              <a:lnSpc>
                <a:spcPct val="150000"/>
              </a:lnSpc>
              <a:buNone/>
            </a:pPr>
            <a:r>
              <a:rPr lang="ru-RU" sz="2400" dirty="0" smtClean="0"/>
              <a:t>	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Пациенту назначено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логическое исследование кишечника с введением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контрастного вещества на 10 часов. Медицинская сестра, прочитав назначение в 10ч. повела пациента на исследование. </a:t>
            </a:r>
          </a:p>
          <a:p>
            <a:pPr indent="457200">
              <a:lnSpc>
                <a:spcPct val="150000"/>
              </a:lnSpc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Какую ошибку допустила медицинская сестра?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588224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3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412776"/>
            <a:ext cx="8892480" cy="4713387"/>
          </a:xfrm>
        </p:spPr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Медицинская сестра не подготовила пациента к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логическому исследованию, за 2 часа до исследования нужно поставить две очистительные клизмы с интервалом в 1 час.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70984" cy="769962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4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857403"/>
          </a:xfrm>
        </p:spPr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Медицинская сестра получила назначение сделать очистительную клизму тяжело больному в палате. Приготовив все, она уложила на спину пациента ввела наконечник, открыв вентиль и велела лежать в течение 15 минут, сказав при этом, что подойдет попозже убрать кружку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Расцените действия медицинская сестра?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Укажите на её ошибки.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732240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4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0200"/>
            <a:ext cx="8568952" cy="4525963"/>
          </a:xfrm>
        </p:spPr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Неправильно, т.к. она не постелила клеенку, пеленку, т.к. это делается в кровати.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 выпустила воздух из системы, оставила пациента одного. Должна находиться рядом.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5770984" cy="769962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5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Пациенту назначена сифонная клизма. На смену заступила выпускница, первый рабочий день. Она приготовила кружку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10л. воды температура воды 30 гр. 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Прокомментируйте действия медицинской сестры.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948264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5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Необходимо было приготовить два толстых желудочных зонда, соединенных с помощью стеклянной трубки, вазелиновое масло, воронку емкостью 1 л. кувшин, воды 10-12 л. температура комнатная 20 гр., таз.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7236296" cy="84197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> </a:t>
            </a: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СИТУАЦИОННАЯ ЗАДАЧА 6 </a:t>
            </a: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8172400" cy="5733256"/>
          </a:xfrm>
        </p:spPr>
        <p:txBody>
          <a:bodyPr/>
          <a:lstStyle/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1503590"/>
            <a:ext cx="9144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родильное отделение поступает женщина в родах.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Какое мероприятие следует провести в приемном отделении, кроме санитарной обработки?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482887"/>
            <a:ext cx="6372200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tabLst>
                <a:tab pos="-809625" algn="l"/>
                <a:tab pos="3919538" algn="l"/>
                <a:tab pos="6751638" algn="l"/>
                <a:tab pos="7291388" algn="l"/>
              </a:tabLst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6</a:t>
            </a:r>
            <a:endParaRPr kumimoji="0" lang="ru-RU" sz="2800" b="1" i="0" u="none" strike="noStrike" cap="none" normalizeH="0" baseline="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772817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Необходимо провести санитарную обработку и поставить очистительную</a:t>
            </a:r>
            <a:r>
              <a:rPr lang="ru-RU" sz="2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клизму</a:t>
            </a:r>
            <a:endParaRPr lang="ru-RU" sz="2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7236296" cy="84197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СИТУАЦИОННАЯ ЗАДАЧА 7 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495800" cy="5733256"/>
          </a:xfrm>
        </p:spPr>
        <p:txBody>
          <a:bodyPr/>
          <a:lstStyle/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0" y="1288629"/>
            <a:ext cx="9144000" cy="2795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пациента при постановке очистительной клизмы уже в начале процедуры появилось чувство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распирания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Пациент требует прекращения процедуры.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Расскажите как поступить медсестре.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948264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 7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Необходимо уменьшить скорость поступления жидкости в кишечник, опустив ниже кружку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Эсмарха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Пациенту в это время необходимо дышать носом.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7236296" cy="84197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  <a:t/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</a:rPr>
            </a:br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СИТУАЦИОННАЯ ЗАДАЧА 8 </a:t>
            </a:r>
            <a:b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124744"/>
            <a:ext cx="4495800" cy="5733256"/>
          </a:xfrm>
        </p:spPr>
        <p:txBody>
          <a:bodyPr/>
          <a:lstStyle/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0" y="1609971"/>
            <a:ext cx="91440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пациента отмечается кровотечения из прямой кишки . можно ли сделать такому пациенту очистительную клизму по его просьбе?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Задание: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Прокомментируйте тактику медицинской сестры.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47650"/>
            <a:ext cx="6948264" cy="1143000"/>
          </a:xfrm>
        </p:spPr>
        <p:txBody>
          <a:bodyPr/>
          <a:lstStyle/>
          <a:p>
            <a:pPr algn="ctr"/>
            <a:r>
              <a:rPr lang="ru-RU" sz="280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ЭТОЛОН ОТВЕТА НА ЗАДАЧУ  8</a:t>
            </a:r>
            <a:endParaRPr lang="ru-RU" sz="2800" dirty="0">
              <a:ln>
                <a:solidFill>
                  <a:srgbClr val="FF6600"/>
                </a:solidFill>
              </a:ln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Сообщить врачу.</a:t>
            </a:r>
          </a:p>
          <a:p>
            <a:pPr marL="0" indent="34290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Ставить очистительную клизму нельзя. Кровотечение является противопоказанием для постановки клизмы.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1371600"/>
          <a:ext cx="8568951" cy="5445224"/>
        </p:xfrm>
        <a:graphic>
          <a:graphicData uri="http://schemas.openxmlformats.org/drawingml/2006/table">
            <a:tbl>
              <a:tblPr/>
              <a:tblGrid>
                <a:gridCol w="1656184"/>
                <a:gridCol w="2451607"/>
                <a:gridCol w="1940881"/>
                <a:gridCol w="2520279"/>
              </a:tblGrid>
              <a:tr h="5445224"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Подведение итогов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занятия, выставление  оценок</a:t>
                      </a:r>
                      <a:endParaRPr lang="ru-RU" sz="20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Преподаватель обобщает результаты работы, достижение целей занятия, комментирует работу на занятии отдельных студентов и всей группы в целом. Выставление итоговых оценок интегративно с учётом вводного контроля, проделанной самостоятельной работы,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решения ситуационных задач.</a:t>
                      </a:r>
                      <a:endParaRPr lang="ru-RU" sz="20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1800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Слушают, подсчитывают баллы</a:t>
                      </a:r>
                      <a:endParaRPr lang="ru-RU" sz="20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28600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Анализ и оценка успешности достижения цели и задач отдельными студентами и всей группой в целом, определение перспектив последующей работы.</a:t>
                      </a:r>
                      <a:endParaRPr lang="ru-RU" sz="2000" dirty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26023"/>
            <a:ext cx="874846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КРИТЕРИИ ОЦЕНОК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ПО РАЗЛИЧНЫМ ВИДАМ РАБОТ         			ОБУЧАЮШИХСЯ</a:t>
            </a:r>
            <a:endParaRPr lang="ru-RU" sz="280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accent1"/>
              </a:buClr>
            </a:pPr>
            <a:r>
              <a:rPr lang="ru-RU" sz="2000" dirty="0" smtClean="0"/>
              <a:t> </a:t>
            </a:r>
          </a:p>
          <a:p>
            <a:pPr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Тест контроль. За каждый правильный ответ 1 балл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90% правильных ответов –5 баллов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80% правильных ответов – 4 балла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70% правильных ответов – 3 балла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Менее 70 % правильных ответов –2 балла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Clr>
                <a:schemeClr val="accent1"/>
              </a:buClr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0" hangingPunct="0"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Ответы на вопросы эвристической беседы и ситуационных задач:</a:t>
            </a: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 баллов – полный ответ на вопрос.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 балла – ответ правильный, но с небольшими неточностями.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 балла – в ответе допущены явные ошибки.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v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 балла – ответ неправильный.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57164"/>
            <a:ext cx="8748464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КРИТЕРИИ ОЦЕНОК ПО РАЗЛИЧНЫМ ВИДАМ РАБОТ  ОБУЧАЮШИХСЯ</a:t>
            </a:r>
            <a:endParaRPr lang="ru-RU" sz="280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Постановка очистительной клизмы</a:t>
            </a:r>
          </a:p>
          <a:p>
            <a:pPr algn="ctr">
              <a:buClr>
                <a:schemeClr val="accent1"/>
              </a:buClr>
            </a:pPr>
            <a:r>
              <a:rPr lang="ru-RU" sz="2000" dirty="0" smtClean="0"/>
              <a:t> </a:t>
            </a:r>
          </a:p>
          <a:p>
            <a:pPr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1" y="1196751"/>
          <a:ext cx="8712969" cy="5771856"/>
        </p:xfrm>
        <a:graphic>
          <a:graphicData uri="http://schemas.openxmlformats.org/drawingml/2006/table">
            <a:tbl>
              <a:tblPr/>
              <a:tblGrid>
                <a:gridCol w="422897"/>
                <a:gridCol w="3537544"/>
                <a:gridCol w="720080"/>
                <a:gridCol w="2185984"/>
                <a:gridCol w="789224"/>
                <a:gridCol w="1057240"/>
              </a:tblGrid>
              <a:tr h="343860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№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/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Балл </a:t>
                      </a: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Отметка о выполнении</a:t>
                      </a: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719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Установить контакт с пациентом (поздороваться, представиться, обозначить свою роль)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«Здравствуйте! Меня зовут _________ (ФИО). Вам необходимо провести процедуру постановки очистительной клизмы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579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Идентифицировать пациента (попросить пациента представиться, чтобы сверить с медицинской документацией)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«Представьтесь, пожалуйста» 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7719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Убедиться в наличии у пациента добровольного информированного согласия на предстоящую процедуру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«У Вас нет возражений на выполнение данной процедуры?»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проговорить «возражений пациента на выполнение процедуры нет»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Объяснить ход и цель процедуры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«Объясняю пациенту ход и цель выполняемой процедуры»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93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Обработать руки гигиеническим способом 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1559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Надеть непромокаемый фартук и нестерильные перчатки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Проверить герметичность упаковки, целостность и срок годности кружки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Выполнить/ сказать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Проверить температуру воды в емкости (кувшине) (37-42</a:t>
                      </a:r>
                      <a:r>
                        <a:rPr lang="ru-RU" sz="1100" spc="-15" baseline="300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</a:t>
                      </a:r>
                      <a:r>
                        <a:rPr lang="ru-RU" sz="1100" spc="-15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 при помощи водного термометра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Вскрываем упаковку с одноразовой кружкой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Упаковку помещаем в емкость для отходов класса «А»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Перекрыть гибкий шланг кружки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краником (зажимом) и наполнить водой в объеме 1200-1500 мл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119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11.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Подвесить кружку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Эсмарха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на подставку, открыть краник (зажим), слить немного воды через наконечник в лоток, чтобы вытеснить воздух, закрыть краник (зажим)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60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12.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Смазать наконечник </a:t>
                      </a:r>
                      <a:r>
                        <a:rPr lang="ru-RU" sz="11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лубрикантом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методом полива над лотком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938133"/>
          <a:ext cx="8712968" cy="5669280"/>
        </p:xfrm>
        <a:graphic>
          <a:graphicData uri="http://schemas.openxmlformats.org/drawingml/2006/table">
            <a:tbl>
              <a:tblPr/>
              <a:tblGrid>
                <a:gridCol w="422897"/>
                <a:gridCol w="3157810"/>
                <a:gridCol w="656602"/>
                <a:gridCol w="2629194"/>
                <a:gridCol w="789225"/>
                <a:gridCol w="1057240"/>
              </a:tblGrid>
              <a:tr h="293241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Уложить пациента на левый бок на кушетку с оголенными ягодицами 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«Помогаю пациенту лечь на левый бок»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86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14.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Положить под область крестца пациента одноразовую ламинированную пеленку (впитывающую)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86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15.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Попросить пациента согнуть ноги в коленях и слегка подвести к животу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«Прошу 	пациента 	согнуть 	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ноги в коленях и слегка подвести к животу»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990600" algn="ctr"/>
                          <a:tab pos="1719580" algn="ctr"/>
                          <a:tab pos="2292350" algn="ctr"/>
                          <a:tab pos="2703830" algn="r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241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16.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Развести одной рукой ягодицы пациента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86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17.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Ввести другой рукой наконечник в прямую кишку на 3-4 см по направлению к пупку, а далее вдоль позвоночника до 10-12 см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Выполнить/ сказать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«Ввожу наконечник в прямую кишку на 3-4 см по направлению к пупку, а далее вдоль позвоночника до 10-12 см»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621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18.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Уточнить у пациента его самочувствие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«Как Вы себя чувствуете?»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241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Открыть краник (зажим) и убедиться в поступлении жидкости в кишечник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Выполнить/ сказать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«Открываю краник и убеждаюсь в поступлении жидкости в кишечник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48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Попросить пациента расслабиться и медленно подышать животом, задать вопрос о возможном наличии неприятных ощущений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«Прошу 	пациента расслабиться и медленно подышать животом»  «Есть ли у Вас неприятные ощущения в области живота?»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648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21.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Закрыть краник (зажим) после введения жидкости и, попросив пациента сделать глубокий вдох, осторожно извлечь наконечник через гигиеническую салфетку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Выполнить/ сказать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«Сделайте глубокий вдох»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241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22.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Предложить пациенту задержать воду в кишечнике на 5-10 мин., после чего опорожнить кишечник 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«Задержите воду в кишечнике на 5-10 минут, после чего опорожните кишечник»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9862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23.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Кружку Эсмарха и использованную салфетку поместить в емкость для медицинских отходов класса «Б»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 </a:t>
                      </a:r>
                      <a:endParaRPr lang="ru-RU" sz="12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79512" y="836710"/>
          <a:ext cx="8784976" cy="3672413"/>
        </p:xfrm>
        <a:graphic>
          <a:graphicData uri="http://schemas.openxmlformats.org/drawingml/2006/table">
            <a:tbl>
              <a:tblPr/>
              <a:tblGrid>
                <a:gridCol w="426392"/>
                <a:gridCol w="3183907"/>
                <a:gridCol w="662028"/>
                <a:gridCol w="2650923"/>
                <a:gridCol w="795748"/>
                <a:gridCol w="1065978"/>
              </a:tblGrid>
              <a:tr h="489655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24.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Попросить пациента встать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«Встаньте, пожалуйста, и пройдите в туалет»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4482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25.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Убрать одноразовую ламинированную пеленку (впитывающую) методом скручивания и поместить в емкость для медицинских отходов класса «Б»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5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26.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Использованный лоток дезинфицировать методом полного погружения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«Использованный лоток дезинфицируем методом полного погружения»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5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27.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Снять фартук и перчатки, поместить их в емкость для медицинских отходов класса «Б»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5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28.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Обработать руки гигиеническим способом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«Обрабатываю руки гигиеническим способом»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8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Уточнить у пациента его самочувствие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Сказать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«Как Вы себя чувствуете?»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5"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30.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Arial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Сделать запись о результатах процедуры в медицинской документации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Выполнить 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828"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r>
                        <a:rPr lang="ru-RU" sz="11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 набранное количество баллов</a:t>
                      </a: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tabLst>
                          <a:tab pos="419100" algn="l"/>
                          <a:tab pos="5934075" algn="r"/>
                        </a:tabLst>
                      </a:pPr>
                      <a:endParaRPr lang="ru-RU" sz="11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027" marR="625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331640" y="4725144"/>
          <a:ext cx="5904656" cy="1828800"/>
        </p:xfrm>
        <a:graphic>
          <a:graphicData uri="http://schemas.openxmlformats.org/drawingml/2006/table">
            <a:tbl>
              <a:tblPr/>
              <a:tblGrid>
                <a:gridCol w="2255724"/>
                <a:gridCol w="3648932"/>
              </a:tblGrid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Кол-во баллов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Оценка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30-27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5  (отлично)</a:t>
                      </a:r>
                      <a:endParaRPr lang="ru-RU" sz="16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26-24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 ( хорошо)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23-21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 (удовлетворительно)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20-0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 (неудовлетворительно)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87005"/>
            <a:ext cx="874846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КРИТЕРИИ ОЦЕНОК ПО РАЗЛИЧНЫМ ВИДАМ РАБОТ  ОБУЧАЮШИХСЯ</a:t>
            </a:r>
            <a:endParaRPr lang="ru-RU" sz="280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</a:pPr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Постановка сифонной  клизмы</a:t>
            </a:r>
          </a:p>
          <a:p>
            <a:pPr algn="ctr">
              <a:buClr>
                <a:schemeClr val="accent1"/>
              </a:buClr>
            </a:pPr>
            <a:r>
              <a:rPr lang="ru-RU" sz="2000" dirty="0" smtClean="0"/>
              <a:t> </a:t>
            </a:r>
          </a:p>
          <a:p>
            <a:pPr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340767"/>
          <a:ext cx="8892480" cy="4693920"/>
        </p:xfrm>
        <a:graphic>
          <a:graphicData uri="http://schemas.openxmlformats.org/drawingml/2006/table">
            <a:tbl>
              <a:tblPr/>
              <a:tblGrid>
                <a:gridCol w="505203"/>
                <a:gridCol w="3141131"/>
                <a:gridCol w="3308648"/>
                <a:gridCol w="625742"/>
                <a:gridCol w="1311756"/>
              </a:tblGrid>
              <a:tr h="2937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№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/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</a:t>
                      </a: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Действия  (элементы)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just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Критерии оценки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Балл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Отметка о выполнении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315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Поздороваться, представиться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just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Здравствуйте, я медицинская сестра, меня зовут…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24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Идентифицировать пациента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just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Представьтесь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315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Сверить ФИО пациента с листом назначения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469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Объяснить цель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just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Вам назначена сифонная клизма, для выведения токсинов из организма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7251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  <a:tab pos="270510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Объяснить ход процедуры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just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Вам необходимо будет лечь на левый бок, согнуть ноги в коленях и привести их к животу. Я осуществлю промывание. Если во время процедуры вы будете испытывать боль, обязательно сообщите мне об этом.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24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Получить согласие.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 согласны?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315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Обработать руки гигиеническим способом.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24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Надеть фартук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224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Надеть нестерильные перчатки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315">
                <a:tc>
                  <a:txBody>
                    <a:bodyPr/>
                    <a:lstStyle/>
                    <a:p>
                      <a:pPr marL="0" lvl="0" indent="0" algn="ctr">
                        <a:buFont typeface="+mj-lt"/>
                        <a:buAutoNum type="arabicPeriod"/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Помочь пациенту лечь на левый бок, привести ноги к животу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980735"/>
          <a:ext cx="8784976" cy="5675664"/>
        </p:xfrm>
        <a:graphic>
          <a:graphicData uri="http://schemas.openxmlformats.org/drawingml/2006/table">
            <a:tbl>
              <a:tblPr/>
              <a:tblGrid>
                <a:gridCol w="499096"/>
                <a:gridCol w="3749376"/>
                <a:gridCol w="2622430"/>
                <a:gridCol w="618177"/>
                <a:gridCol w="1295897"/>
              </a:tblGrid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Подложить под пациента одноразовую впитывающую пеленку, поставить рядом таз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Набрать в ведро 10-12 л воды </a:t>
                      </a:r>
                      <a:r>
                        <a:rPr lang="en-US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t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26-28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sym typeface="Symbol"/>
                        </a:rPr>
                        <a:t>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Оценить срок годности упаковки со стерильным зондом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Убедиться в целостности упаковки стерильного зонда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Вскрыть упаковку с зондом, сбросить упаковку в емкость для отходов класса «А»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Взять зонд, смазать слепой конец зонда </a:t>
                      </a:r>
                      <a:r>
                        <a:rPr lang="ru-RU" sz="13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лубрикантом</a:t>
                      </a: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36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Приподнять рукой ягодицу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Ввести зонд по направлению к пупку, далее 30-40 см по ходу кишечника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36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Узнать о самочувствие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Присоединить к зонду воронку и расположить ее на уровне пациента под наклоном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36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Влить ковшом в воронку воду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Поднять воронку выше уровня пациента, чтобы вода уходила из воронки до устья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Опустить воронку, слить промывные воды в таз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872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Повторить промывание до «чистых» промывных вод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436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Отсоединить воронку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Поместить воронку в емкость для дезинфекции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Извлечь зонд через нестерильную салфетку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Поместить зонд в емкость для дезинфекции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04">
                <a:tc>
                  <a:txBody>
                    <a:bodyPr/>
                    <a:lstStyle/>
                    <a:p>
                      <a:pPr marL="342900" lvl="0" indent="-342900" algn="ctr">
                        <a:buFont typeface="+mj-lt"/>
                        <a:buAutoNum type="arabicPeriod"/>
                      </a:pPr>
                      <a:endParaRPr lang="ru-RU" sz="120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Обработать прианальное пространство салфеткой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764704"/>
          <a:ext cx="8892480" cy="4178423"/>
        </p:xfrm>
        <a:graphic>
          <a:graphicData uri="http://schemas.openxmlformats.org/drawingml/2006/table">
            <a:tbl>
              <a:tblPr/>
              <a:tblGrid>
                <a:gridCol w="505203"/>
                <a:gridCol w="3634749"/>
                <a:gridCol w="2815030"/>
                <a:gridCol w="625742"/>
                <a:gridCol w="1311756"/>
              </a:tblGrid>
              <a:tr h="612263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Поместить использованную салфетку в емкость для отходов класса «Б»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chemeClr val="bg1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Убрать клеенку скручиванием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Поместить клеенку в емкость для отходов класса «Б»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Предложить пациенту занять удобное положение, либо проводить в палату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Уточнить у пациента о его самочувствие 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Слить промывные воды в канализацию, погрузить таз в емкость для дезинфекции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Снять фартук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Поместить фартук в емкость для отходов класса «Б»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Снять перчатки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Поместить перчатки в емкость для отходов класса «Б»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Обработать руки гигиеническим способом.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907">
                <a:tc>
                  <a:txBody>
                    <a:bodyPr/>
                    <a:lstStyle/>
                    <a:p>
                      <a:pPr marL="342900" lvl="0" indent="0" algn="ctr">
                        <a:buFont typeface="+mj-lt"/>
                        <a:buAutoNum type="arabicPeriod"/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Записать результаты в медицинскую документацию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Выполнить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8454">
                <a:tc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3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Итого набранное количество баллов</a:t>
                      </a: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30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2095" indent="-252095" algn="ctr">
                        <a:spcBef>
                          <a:spcPts val="600"/>
                        </a:spcBef>
                        <a:spcAft>
                          <a:spcPts val="300"/>
                        </a:spcAft>
                        <a:tabLst>
                          <a:tab pos="252095" algn="l"/>
                        </a:tabLst>
                      </a:pPr>
                      <a:endParaRPr lang="ru-RU" sz="13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16747" marR="1674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47664" y="5013176"/>
          <a:ext cx="5472608" cy="1609725"/>
        </p:xfrm>
        <a:graphic>
          <a:graphicData uri="http://schemas.openxmlformats.org/drawingml/2006/table">
            <a:tbl>
              <a:tblPr/>
              <a:tblGrid>
                <a:gridCol w="2090672"/>
                <a:gridCol w="3381936"/>
              </a:tblGrid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Кол-во баллов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Оценка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14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41 - 37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 5 5 (отлично)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36 - 32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4 ( хорошо)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1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31 - 27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3 (удовлетворительно)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tabLst>
                          <a:tab pos="252095" algn="l"/>
                        </a:tabLs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26 - 0</a:t>
                      </a:r>
                      <a:endParaRPr lang="ru-RU" sz="160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52095" algn="l"/>
                        </a:tabLs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 (неудовлетворительно)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118719"/>
            <a:ext cx="874846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endParaRPr lang="ru-RU" sz="2800" b="1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Tx/>
              <a:tabLst/>
            </a:pPr>
            <a:r>
              <a:rPr lang="ru-RU" sz="2800" b="1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КРИТЕРИИ ОЦЕНОК ПО РАЗЛИЧНЫМ ВИДАМ РАБОТ  ОБУЧАЮШИХСЯ</a:t>
            </a:r>
            <a:endParaRPr lang="ru-RU" sz="2800" dirty="0" smtClean="0">
              <a:ln>
                <a:solidFill>
                  <a:srgbClr val="FF66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</a:pPr>
            <a:r>
              <a:rPr lang="ru-RU" sz="2000" dirty="0" smtClean="0"/>
              <a:t> </a:t>
            </a:r>
          </a:p>
          <a:p>
            <a:pPr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700808"/>
            <a:ext cx="792088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>
              <a:lnSpc>
                <a:spcPct val="150000"/>
              </a:lnSpc>
            </a:pPr>
            <a:r>
              <a:rPr lang="en-US" sz="2000" b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Примечани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</a:t>
            </a:r>
            <a:r>
              <a:rPr lang="en-US" sz="20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0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7200" eaLnBrk="0" hangingPunct="0">
              <a:lnSpc>
                <a:spcPct val="150000"/>
              </a:lnSpc>
              <a:buFontTx/>
              <a:buChar char="•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Общая оценка выводится как среднеарифметическая согласно полученных оценок по четырём заданиям.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7200" eaLnBrk="0" hangingPunct="0">
              <a:lnSpc>
                <a:spcPct val="150000"/>
              </a:lnSpc>
              <a:buFontTx/>
              <a:buChar char="•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высокую активность студент получает 0.5 балла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7200" eaLnBrk="0" hangingPunct="0">
              <a:lnSpc>
                <a:spcPct val="150000"/>
              </a:lnSpc>
              <a:buFontTx/>
              <a:buChar char="•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соответствующую форму одежды студент получает 0.2 балла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457200" eaLnBrk="0" hangingPunct="0">
              <a:lnSpc>
                <a:spcPct val="150000"/>
              </a:lnSpc>
              <a:buFontTx/>
              <a:buChar char="•"/>
            </a:pP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нарушение культуры общения студент получает минус 0.5 балла</a:t>
            </a:r>
            <a:endParaRPr lang="ru-RU" sz="2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79512" y="1378564"/>
          <a:ext cx="8712967" cy="5445228"/>
        </p:xfrm>
        <a:graphic>
          <a:graphicData uri="http://schemas.openxmlformats.org/drawingml/2006/table">
            <a:tbl>
              <a:tblPr/>
              <a:tblGrid>
                <a:gridCol w="2732032"/>
                <a:gridCol w="1402935"/>
                <a:gridCol w="1181419"/>
                <a:gridCol w="1224867"/>
                <a:gridCol w="1211810"/>
                <a:gridCol w="959904"/>
              </a:tblGrid>
              <a:tr h="1063068"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ФИО</a:t>
                      </a: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Тест контроль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Эвристическая беседа</a:t>
                      </a:r>
                      <a:endParaRPr lang="ru-RU" sz="1800" b="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Практическая часть 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b="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Решение </a:t>
                      </a:r>
                    </a:p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задач</a:t>
                      </a: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Итог</a:t>
                      </a: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8216"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</a:t>
                      </a: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rgbClr val="000000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52552" marR="525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3665" name="Rectangle 1"/>
          <p:cNvSpPr>
            <a:spLocks noChangeArrowheads="1"/>
          </p:cNvSpPr>
          <p:nvPr/>
        </p:nvSpPr>
        <p:spPr bwMode="auto">
          <a:xfrm>
            <a:off x="395536" y="558791"/>
            <a:ext cx="61206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solidFill>
                    <a:srgbClr val="FF6600"/>
                  </a:solidFill>
                </a:ln>
                <a:solidFill>
                  <a:srgbClr val="FFFF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РЕЙТИНГ – ТАБЛИЦА</a:t>
            </a:r>
            <a:endParaRPr kumimoji="0" lang="ru-RU" sz="2400" b="0" i="0" u="none" strike="noStrike" cap="none" normalizeH="0" baseline="0" dirty="0" smtClean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1"/>
          <p:cNvSpPr>
            <a:spLocks noChangeArrowheads="1"/>
          </p:cNvSpPr>
          <p:nvPr/>
        </p:nvSpPr>
        <p:spPr bwMode="auto">
          <a:xfrm>
            <a:off x="0" y="680177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solidFill>
                    <a:srgbClr val="FF66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ДОМАШНЕЕ ЗАДАНИЕ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n>
                <a:solidFill>
                  <a:srgbClr val="FF6600"/>
                </a:solidFill>
              </a:ln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solidFill>
                  <a:srgbClr val="FF6600"/>
                </a:solidFill>
              </a:ln>
              <a:solidFill>
                <a:srgbClr val="FFC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n>
                <a:solidFill>
                  <a:srgbClr val="FF6600"/>
                </a:solidFill>
              </a:ln>
              <a:solidFill>
                <a:srgbClr val="FFC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81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Выучить лекцию  </a:t>
            </a:r>
          </a:p>
          <a:p>
            <a:pPr indent="817200"/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«Постановка масляной, гипертонической клизмы»</a:t>
            </a:r>
            <a:r>
              <a:rPr lang="ru-RU" sz="2400" dirty="0" smtClean="0"/>
              <a:t> </a:t>
            </a:r>
          </a:p>
          <a:p>
            <a:pPr indent="817200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Широкова, Н. В. Основы сестринского дела. Алгоритмы манипуляций : учебное пособие / Н. В. Широкова [и др. ]. - Москва : </a:t>
            </a:r>
            <a:r>
              <a:rPr lang="ru-RU" sz="2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ГЭОТАР-Медиа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2018. - 160 с. - 160 с. - ISBN 978-5-9704-4762-8. - Текст : электронный // ЭБС "Консультант студента</a:t>
            </a:r>
          </a:p>
          <a:p>
            <a:pPr indent="817200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Глава 9. Клизмы. Газоотводная трубка. </a:t>
            </a:r>
          </a:p>
          <a:p>
            <a:pPr lvl="0" indent="817200"/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2946" name="Picture 2" descr="http://fs1.ppt4web.ru/images/3665/56439/640/im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2">
  <a:themeElements>
    <a:clrScheme name="Default Design 2">
      <a:dk1>
        <a:srgbClr val="0052A4"/>
      </a:dk1>
      <a:lt1>
        <a:srgbClr val="FFFFFF"/>
      </a:lt1>
      <a:dk2>
        <a:srgbClr val="DBEFF9"/>
      </a:dk2>
      <a:lt2>
        <a:srgbClr val="808080"/>
      </a:lt2>
      <a:accent1>
        <a:srgbClr val="5A87BE"/>
      </a:accent1>
      <a:accent2>
        <a:srgbClr val="DC5270"/>
      </a:accent2>
      <a:accent3>
        <a:srgbClr val="FFFFFF"/>
      </a:accent3>
      <a:accent4>
        <a:srgbClr val="00458B"/>
      </a:accent4>
      <a:accent5>
        <a:srgbClr val="B5C3DB"/>
      </a:accent5>
      <a:accent6>
        <a:srgbClr val="C74965"/>
      </a:accent6>
      <a:hlink>
        <a:srgbClr val="53B630"/>
      </a:hlink>
      <a:folHlink>
        <a:srgbClr val="D45F48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2E3038"/>
        </a:dk1>
        <a:lt1>
          <a:srgbClr val="FFFFFF"/>
        </a:lt1>
        <a:dk2>
          <a:srgbClr val="DDDDDD"/>
        </a:dk2>
        <a:lt2>
          <a:srgbClr val="808080"/>
        </a:lt2>
        <a:accent1>
          <a:srgbClr val="5ECC4C"/>
        </a:accent1>
        <a:accent2>
          <a:srgbClr val="DE4A98"/>
        </a:accent2>
        <a:accent3>
          <a:srgbClr val="FFFFFF"/>
        </a:accent3>
        <a:accent4>
          <a:srgbClr val="26272E"/>
        </a:accent4>
        <a:accent5>
          <a:srgbClr val="B6E2B2"/>
        </a:accent5>
        <a:accent6>
          <a:srgbClr val="C94289"/>
        </a:accent6>
        <a:hlink>
          <a:srgbClr val="B89642"/>
        </a:hlink>
        <a:folHlink>
          <a:srgbClr val="4EA4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52A4"/>
        </a:dk1>
        <a:lt1>
          <a:srgbClr val="FFFFFF"/>
        </a:lt1>
        <a:dk2>
          <a:srgbClr val="DBEFF9"/>
        </a:dk2>
        <a:lt2>
          <a:srgbClr val="808080"/>
        </a:lt2>
        <a:accent1>
          <a:srgbClr val="5A87BE"/>
        </a:accent1>
        <a:accent2>
          <a:srgbClr val="DC5270"/>
        </a:accent2>
        <a:accent3>
          <a:srgbClr val="FFFFFF"/>
        </a:accent3>
        <a:accent4>
          <a:srgbClr val="00458B"/>
        </a:accent4>
        <a:accent5>
          <a:srgbClr val="B5C3DB"/>
        </a:accent5>
        <a:accent6>
          <a:srgbClr val="C74965"/>
        </a:accent6>
        <a:hlink>
          <a:srgbClr val="53B630"/>
        </a:hlink>
        <a:folHlink>
          <a:srgbClr val="D45F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5218F"/>
        </a:dk1>
        <a:lt1>
          <a:srgbClr val="FFFFFF"/>
        </a:lt1>
        <a:dk2>
          <a:srgbClr val="F9DBF3"/>
        </a:dk2>
        <a:lt2>
          <a:srgbClr val="808080"/>
        </a:lt2>
        <a:accent1>
          <a:srgbClr val="9461CD"/>
        </a:accent1>
        <a:accent2>
          <a:srgbClr val="4E8DDA"/>
        </a:accent2>
        <a:accent3>
          <a:srgbClr val="FFFFFF"/>
        </a:accent3>
        <a:accent4>
          <a:srgbClr val="711B79"/>
        </a:accent4>
        <a:accent5>
          <a:srgbClr val="C8B7E3"/>
        </a:accent5>
        <a:accent6>
          <a:srgbClr val="467FC5"/>
        </a:accent6>
        <a:hlink>
          <a:srgbClr val="3FBB83"/>
        </a:hlink>
        <a:folHlink>
          <a:srgbClr val="C98C4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132</Template>
  <TotalTime>1623</TotalTime>
  <Words>4897</Words>
  <Application>Microsoft Office PowerPoint</Application>
  <PresentationFormat>Экран (4:3)</PresentationFormat>
  <Paragraphs>942</Paragraphs>
  <Slides>63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63</vt:i4>
      </vt:variant>
    </vt:vector>
  </HeadingPairs>
  <TitlesOfParts>
    <vt:vector size="64" baseType="lpstr">
      <vt:lpstr>132</vt:lpstr>
      <vt:lpstr> ПОСТАНОВКА ОЧИСТИТЕЛЬНОЙ  И СИФОННОЙ КЛИЗМЫ </vt:lpstr>
      <vt:lpstr>Слайд 2</vt:lpstr>
      <vt:lpstr>АКТУАЛЬНОСТЬ ТЕМЫ</vt:lpstr>
      <vt:lpstr> ЦЕЛИ ЗАНЯТИЯ:</vt:lpstr>
      <vt:lpstr>Слайд 5</vt:lpstr>
      <vt:lpstr>Слайд 6</vt:lpstr>
      <vt:lpstr>Слайд 7</vt:lpstr>
      <vt:lpstr>В СООТВЕТСТВИИ С ТРЕБОВАНИЯМИ ФГОС</vt:lpstr>
      <vt:lpstr>МЕЖДИСЦИПЛИНАРНЫЕ СВЯЗИ</vt:lpstr>
      <vt:lpstr>Слайд 10</vt:lpstr>
      <vt:lpstr>Слайд 11</vt:lpstr>
      <vt:lpstr> ВВОДЫЙ ТЕСТОВЫЙ КОНТРОЛЬ выберите один правильный ответ </vt:lpstr>
      <vt:lpstr> ЭТАЛОНЫ ОТВЕТОВ НА  ВВОДНЫЙ ТЕСТОВЫЙ КОНТРОЛЬ  </vt:lpstr>
      <vt:lpstr>Слайд 14</vt:lpstr>
      <vt:lpstr>Слайд 15</vt:lpstr>
      <vt:lpstr>ОЧИСТИТЕЛЬНАЯ КЛИЗМА </vt:lpstr>
      <vt:lpstr>ОЧИСТИТЕЛЬНАЯ КЛИЗМА </vt:lpstr>
      <vt:lpstr>Слайд 18</vt:lpstr>
      <vt:lpstr>Слайд 19</vt:lpstr>
      <vt:lpstr>Слайд 20</vt:lpstr>
      <vt:lpstr>Слайд 21</vt:lpstr>
      <vt:lpstr>СИФОННАЯ КЛИЗМА</vt:lpstr>
      <vt:lpstr>СИФОННАЯ КЛИЗМА</vt:lpstr>
      <vt:lpstr>СИФОННАЯ КЛИЗМА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 КАРТОЧКИ ДЛЯ КОНТРОЛЯ  ВЫПОЛНЕНИЯ МАНИПУЛЯЦИЙ </vt:lpstr>
      <vt:lpstr> КАРТОЧКИ ДЛЯ КОНТРОЛЯ  ВЫПОЛНЕНИЯ МАНИПУЛЯЦИЙ  </vt:lpstr>
      <vt:lpstr>КАРТОЧКИ ДЛЯ КОНТРОЛЯ  ВЫПОЛНЕНИЯ МАНИПУЛЯЦИЙ</vt:lpstr>
      <vt:lpstr>СИТУАЦИОННАЯ ЗАДАЧА 1 </vt:lpstr>
      <vt:lpstr>ЭТОЛОН ОТВЕТА НА ЗАДАЧУ 1</vt:lpstr>
      <vt:lpstr>СИТУАЦИОННАЯ ЗАДАЧА 2 </vt:lpstr>
      <vt:lpstr>ЭТОЛОН ОТВЕТА НА ЗАДАЧУ 2</vt:lpstr>
      <vt:lpstr>СИТУАЦИОННАЯ ЗАДАЧА 3 </vt:lpstr>
      <vt:lpstr>ЭТОЛОН ОТВЕТА НА ЗАДАЧУ 3</vt:lpstr>
      <vt:lpstr>СИТУАЦИОННАЯ ЗАДАЧА 4 </vt:lpstr>
      <vt:lpstr>ЭТОЛОН ОТВЕТА НА ЗАДАЧУ 4</vt:lpstr>
      <vt:lpstr>СИТУАЦИОННАЯ ЗАДАЧА 5 </vt:lpstr>
      <vt:lpstr>ЭТОЛОН ОТВЕТА НА ЗАДАЧУ 5</vt:lpstr>
      <vt:lpstr>  СИТУАЦИОННАЯ ЗАДАЧА 6  </vt:lpstr>
      <vt:lpstr>Слайд 47</vt:lpstr>
      <vt:lpstr>  СИТУАЦИОННАЯ ЗАДАЧА 7  </vt:lpstr>
      <vt:lpstr>ЭТОЛОН ОТВЕТА НА ЗАДАЧУ  7</vt:lpstr>
      <vt:lpstr>  СИТУАЦИОННАЯ ЗАДАЧА 8  </vt:lpstr>
      <vt:lpstr>ЭТОЛОН ОТВЕТА НА ЗАДАЧУ  8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User</dc:creator>
  <cp:lastModifiedBy>User</cp:lastModifiedBy>
  <cp:revision>255</cp:revision>
  <dcterms:created xsi:type="dcterms:W3CDTF">2017-12-02T04:14:25Z</dcterms:created>
  <dcterms:modified xsi:type="dcterms:W3CDTF">2021-12-13T15:22:44Z</dcterms:modified>
</cp:coreProperties>
</file>