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6" r:id="rId13"/>
    <p:sldId id="269" r:id="rId14"/>
    <p:sldId id="270" r:id="rId15"/>
    <p:sldId id="264" r:id="rId16"/>
    <p:sldId id="271" r:id="rId17"/>
    <p:sldId id="272" r:id="rId18"/>
    <p:sldId id="26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26D35-F274-44ED-B2E0-EA63B2A4AC2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64E598D-F274-4B8F-B85C-C5B2BD57637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3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2.emf"/><Relationship Id="rId1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jpeg"/><Relationship Id="rId8" Type="http://schemas.openxmlformats.org/officeDocument/2006/relationships/image" Target="../media/image22.jpeg"/><Relationship Id="rId7" Type="http://schemas.openxmlformats.org/officeDocument/2006/relationships/image" Target="../media/image21.jpeg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24.jpeg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2170" y="2380615"/>
            <a:ext cx="8745220" cy="1671320"/>
          </a:xfrm>
        </p:spPr>
        <p:txBody>
          <a:bodyPr>
            <a:noAutofit/>
          </a:bodyPr>
          <a:lstStyle/>
          <a:p>
            <a:pPr algn="ctr"/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Формирование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позиционности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младших </a:t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литературного чтения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66282" y="4118359"/>
            <a:ext cx="7088697" cy="2533475"/>
          </a:xfrm>
        </p:spPr>
        <p:txBody>
          <a:bodyPr>
            <a:noAutofit/>
          </a:bodyPr>
          <a:lstStyle/>
          <a:p>
            <a:pPr algn="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Серегина Т.Н.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ОУ «Средняя общеобразовательная школа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7063" y="286719"/>
            <a:ext cx="10221133" cy="588935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Запрос общества: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личность, способная самообучаться и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саморазвиваться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ФГОС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(литературное чтение):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индивидуально-личностных позиций учащихся;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учащегося слушать собеседника и вести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диалог, признавать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существования различных точек зрения 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иметь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позицию;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излагать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 мнение и аргументировать свою точку зрения и оценку событий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/>
          <p:nvPr/>
        </p:nvSpPr>
        <p:spPr>
          <a:xfrm>
            <a:off x="1596390" y="864235"/>
            <a:ext cx="9992995" cy="39579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цель: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создать условия для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апробования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учащегося в позиции автора, читателя, критика, теоретика, помочь школьникам научиться различать данные позиции и самоутвердиться в каждой из них. 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63024" y="3981963"/>
            <a:ext cx="10053397" cy="2340528"/>
          </a:xfrm>
        </p:spPr>
        <p:txBody>
          <a:bodyPr>
            <a:noAutofit/>
          </a:bodyPr>
          <a:lstStyle/>
          <a:p>
            <a:pPr algn="l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«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читатель»: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акцентное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вычитывание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определенных отрывков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текста, что подтверждает понимание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авторской позиции 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влияет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становление собственной позиции читателя.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Итоги районного фотоконкурса «Читающий ребенок» - Солнечная школа №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60589"/>
            <a:ext cx="4324447" cy="371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5 причин плохого почерка у ребенка и как это исправить. Советы специалист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108" name="Picture 12" descr="5 причин плохого почерка у ребенка и как это исправить. Советы специалис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556" y="303836"/>
            <a:ext cx="5053348" cy="328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/>
          <p:cNvSpPr/>
          <p:nvPr/>
        </p:nvSpPr>
        <p:spPr>
          <a:xfrm>
            <a:off x="5419288" y="1814249"/>
            <a:ext cx="1352321" cy="3449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2896" y="3402962"/>
            <a:ext cx="10429104" cy="3372374"/>
          </a:xfrm>
        </p:spPr>
        <p:txBody>
          <a:bodyPr>
            <a:noAutofit/>
          </a:bodyPr>
          <a:lstStyle/>
          <a:p>
            <a:pPr algn="l"/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«автор»:</a:t>
            </a: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детских авторских текстов.</a:t>
            </a:r>
            <a:b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«автор-художник»: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совместных творческих задач. 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действия: </a:t>
            </a:r>
            <a:b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«автор-художник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сочиняет (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создает)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некий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текст;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«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читатель-критик» оценивает получившийся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текст;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результат – усовершенствованный ранее созданный текст.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2" name="Picture 8" descr="Ученица не может ответить на вопрос теста Brain Test — Ответы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2438" y="176521"/>
            <a:ext cx="31623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5838767" y="621136"/>
            <a:ext cx="1585519" cy="2768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6" descr="Репетитор для учеников начальной школы (1-4 класс) в Ярославской области |  Услуги | Ави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93" y="138825"/>
            <a:ext cx="4189922" cy="314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365" y="1186737"/>
            <a:ext cx="3448323" cy="1764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0411" y="3380763"/>
            <a:ext cx="10195275" cy="3280806"/>
          </a:xfrm>
        </p:spPr>
        <p:txBody>
          <a:bodyPr>
            <a:noAutofit/>
          </a:bodyPr>
          <a:lstStyle/>
          <a:p>
            <a:pPr algn="l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«публициста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умение выражать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собственную позицию, личную заинтересованность и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пристрастность; отстаивать собственную точку зрения; проявлять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внутреннему миру сверстников, к иному мнению и точке зрения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Публицистические сочинения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влияют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становление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мировоззрения учащихся.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Всё о правильном написании итогового сочинения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715" y="102660"/>
            <a:ext cx="3567972" cy="319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Алгоритм работы в групп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1" y="145765"/>
            <a:ext cx="3494835" cy="315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6 главных вопросов о накопительной системе оценок в школах | Ме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171" y="864417"/>
            <a:ext cx="3822715" cy="189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6"/>
          <p:cNvSpPr/>
          <p:nvPr/>
        </p:nvSpPr>
        <p:spPr>
          <a:xfrm>
            <a:off x="5408030" y="444968"/>
            <a:ext cx="1585519" cy="2768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8191" y="3308536"/>
            <a:ext cx="9882231" cy="3317202"/>
          </a:xfrm>
        </p:spPr>
        <p:txBody>
          <a:bodyPr>
            <a:noAutofit/>
          </a:bodyPr>
          <a:lstStyle/>
          <a:p>
            <a:pPr algn="l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«теоретика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»: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учащимися закона художественной формы и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осмысление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способов создания художественного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 (овладение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минимумом литературоведческих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знаний).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Систематическое решение </a:t>
            </a:r>
            <a:r>
              <a:rPr lang="ru-RU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</a:t>
            </a: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 –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 изучения теоретических понятий.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Школа успешного ученика &quot;5 плюс&quot; | ВКонтакте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87" y="218115"/>
            <a:ext cx="2642532" cy="264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/>
          <p:nvPr/>
        </p:nvSpPr>
        <p:spPr>
          <a:xfrm rot="20485586">
            <a:off x="7470234" y="394336"/>
            <a:ext cx="2726422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роды литературы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 rot="390968">
            <a:off x="1557142" y="824397"/>
            <a:ext cx="3182737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настроений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/>
          <p:nvPr/>
        </p:nvSpPr>
        <p:spPr>
          <a:xfrm>
            <a:off x="7678815" y="1507634"/>
            <a:ext cx="3852342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приемы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/>
          <p:nvPr/>
        </p:nvSpPr>
        <p:spPr>
          <a:xfrm rot="498733">
            <a:off x="985680" y="249630"/>
            <a:ext cx="3895933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типы построения текста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 rot="20819394">
            <a:off x="7593260" y="837280"/>
            <a:ext cx="3223481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жанры литературы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7172" y="1391713"/>
            <a:ext cx="4381208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рассказчик-повествователь»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/>
          <p:nvPr/>
        </p:nvSpPr>
        <p:spPr>
          <a:xfrm rot="20885265">
            <a:off x="1954048" y="1953579"/>
            <a:ext cx="2926873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рассказчик-герой»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/>
          <p:nvPr/>
        </p:nvSpPr>
        <p:spPr>
          <a:xfrm rot="889192">
            <a:off x="7638610" y="2251891"/>
            <a:ext cx="3691156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художественный текст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/>
          <p:nvPr/>
        </p:nvSpPr>
        <p:spPr>
          <a:xfrm rot="20383836">
            <a:off x="2740181" y="2410834"/>
            <a:ext cx="2288599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герой-герой»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/>
          <p:nvPr/>
        </p:nvSpPr>
        <p:spPr>
          <a:xfrm rot="1037525">
            <a:off x="7440468" y="2503554"/>
            <a:ext cx="2353516" cy="3797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ритм, рифма</a:t>
            </a: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16723" y="528506"/>
            <a:ext cx="5126372" cy="3288484"/>
          </a:xfrm>
        </p:spPr>
        <p:txBody>
          <a:bodyPr>
            <a:noAutofit/>
          </a:bodyPr>
          <a:lstStyle/>
          <a:p>
            <a:pPr algn="ctr"/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«автор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художественный текст – читатель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 школьников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воссоздание авторской точки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зрения,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выражение собственной точки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зрения.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218114" y="0"/>
          <a:ext cx="6585357" cy="4653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Acrobat Document" r:id="rId1" imgW="4878705" imgH="3449320" progId="AcroExch.Document.DC">
                  <p:embed/>
                </p:oleObj>
              </mc:Choice>
              <mc:Fallback>
                <p:oleObj name="Acrobat Document" r:id="rId1" imgW="4878705" imgH="3449320" progId="AcroExch.Document.DC">
                  <p:embed/>
                  <p:pic>
                    <p:nvPicPr>
                      <p:cNvPr id="0" name="Объект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8114" y="0"/>
                        <a:ext cx="6585357" cy="46535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Заголовок 1"/>
          <p:cNvSpPr txBox="1"/>
          <p:nvPr/>
        </p:nvSpPr>
        <p:spPr>
          <a:xfrm>
            <a:off x="1619075" y="4479721"/>
            <a:ext cx="10494628" cy="23151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«Точка зрения»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     )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существования разных точек зрения и видеть один и тот же предмет по-разному. 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Практическое овладение понятием «точка зрения» позволяет создавать разные точки зрения героев, переживать разные мысли и чувства.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218114" y="329822"/>
            <a:ext cx="6400800" cy="3973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– художественный текст – читатель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47" y="4540235"/>
            <a:ext cx="669663" cy="385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/>
          <p:nvPr/>
        </p:nvSpPr>
        <p:spPr>
          <a:xfrm>
            <a:off x="496914" y="155763"/>
            <a:ext cx="6269064" cy="5734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Воспоминания старой обуви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192947" y="729200"/>
          <a:ext cx="4201044" cy="59450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Acrobat Document" r:id="rId1" imgW="3449320" imgH="4878705" progId="AcroExch.Document.DC">
                  <p:embed/>
                </p:oleObj>
              </mc:Choice>
              <mc:Fallback>
                <p:oleObj name="Acrobat Document" r:id="rId1" imgW="3449320" imgH="4878705" progId="AcroExch.Document.DC">
                  <p:embed/>
                  <p:pic>
                    <p:nvPicPr>
                      <p:cNvPr id="0" name="Изображение 106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947" y="729200"/>
                        <a:ext cx="4201044" cy="59450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4470274" y="813090"/>
          <a:ext cx="3778250" cy="534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Acrobat Document" r:id="rId3" imgW="3449320" imgH="4878705" progId="AcroExch.Document.DC">
                  <p:embed/>
                </p:oleObj>
              </mc:Choice>
              <mc:Fallback>
                <p:oleObj name="Acrobat Document" r:id="rId3" imgW="3449320" imgH="4878705" progId="AcroExch.Document.DC">
                  <p:embed/>
                  <p:pic>
                    <p:nvPicPr>
                      <p:cNvPr id="0" name="Изображение 106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70274" y="813090"/>
                        <a:ext cx="3778250" cy="534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ctrTitle"/>
          </p:nvPr>
        </p:nvSpPr>
        <p:spPr>
          <a:xfrm>
            <a:off x="5108191" y="4065042"/>
            <a:ext cx="3216616" cy="147234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«Меня забыла хозяйка на улице…»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8324807" y="1179804"/>
          <a:ext cx="382746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Acrobat Document" r:id="rId5" imgW="8183245" imgH="11580495" progId="AcroExch.Document.DC">
                  <p:embed/>
                </p:oleObj>
              </mc:Choice>
              <mc:Fallback>
                <p:oleObj name="Acrobat Document" r:id="rId5" imgW="8183245" imgH="11580495" progId="AcroExch.Document.DC">
                  <p:embed/>
                  <p:pic>
                    <p:nvPicPr>
                      <p:cNvPr id="0" name="Изображение 106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24807" y="1179804"/>
                        <a:ext cx="382746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8797" y="756683"/>
            <a:ext cx="1957480" cy="2756160"/>
          </a:xfrm>
          <a:prstGeom prst="rect">
            <a:avLst/>
          </a:prstGeom>
        </p:spPr>
      </p:pic>
      <p:sp>
        <p:nvSpPr>
          <p:cNvPr id="6" name="Заголовок 1"/>
          <p:cNvSpPr txBox="1"/>
          <p:nvPr/>
        </p:nvSpPr>
        <p:spPr>
          <a:xfrm>
            <a:off x="3120322" y="42011"/>
            <a:ext cx="6269064" cy="5734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Сказка «Волшебная страна»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67551" y="739163"/>
            <a:ext cx="2048525" cy="27561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87350" y="739164"/>
            <a:ext cx="1984629" cy="27561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721269" y="739164"/>
            <a:ext cx="2039617" cy="27919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010176" y="739165"/>
            <a:ext cx="2008759" cy="279119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84959" y="3714216"/>
            <a:ext cx="1997049" cy="282331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13215" y="3649850"/>
            <a:ext cx="2102861" cy="289169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166" y="3649850"/>
            <a:ext cx="2161509" cy="293108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96" y="3649849"/>
            <a:ext cx="2042039" cy="2931089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703735" y="3114703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</a:t>
            </a:r>
            <a:endParaRPr lang="ru-RU" sz="1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236921" y="3114475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1</a:t>
            </a:r>
            <a:endParaRPr lang="ru-RU" sz="1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086875" y="3121996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3</a:t>
            </a:r>
            <a:endParaRPr lang="ru-RU" sz="1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353223" y="3153097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4</a:t>
            </a:r>
            <a:endParaRPr lang="ru-RU" sz="1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590148" y="3136914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5</a:t>
            </a:r>
            <a:endParaRPr lang="ru-RU" sz="1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384155" y="6126541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6</a:t>
            </a:r>
            <a:endParaRPr lang="ru-RU" sz="1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703735" y="6126541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7</a:t>
            </a:r>
            <a:endParaRPr lang="ru-RU" sz="1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7075771" y="6155942"/>
            <a:ext cx="294468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8</a:t>
            </a:r>
            <a:endParaRPr lang="ru-RU" sz="14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11473511" y="6155942"/>
            <a:ext cx="467933" cy="26552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10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233" y="3649850"/>
            <a:ext cx="2140753" cy="2946199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9490189" y="6155943"/>
            <a:ext cx="270697" cy="29492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9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/>
          <p:nvPr/>
        </p:nvSpPr>
        <p:spPr>
          <a:xfrm>
            <a:off x="1910898" y="43963"/>
            <a:ext cx="8369087" cy="5966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«автор – художественный текст – читатель»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1442907" y="890585"/>
          <a:ext cx="8444645" cy="5967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Acrobat Document" r:id="rId1" imgW="4878705" imgH="3449320" progId="AcroExch.Document.DC">
                  <p:embed/>
                </p:oleObj>
              </mc:Choice>
              <mc:Fallback>
                <p:oleObj name="Acrobat Document" r:id="rId1" imgW="4878705" imgH="3449320" progId="AcroExch.Document.DC">
                  <p:embed/>
                  <p:pic>
                    <p:nvPicPr>
                      <p:cNvPr id="0" name="Изображение 206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42907" y="890585"/>
                        <a:ext cx="8444645" cy="59674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8367970" y="890585"/>
            <a:ext cx="3824030" cy="2670791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построения текста: </a:t>
            </a:r>
            <a:b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рассказчик-повествователь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«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рассказчик-герой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«герой-герой»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47332" y="4647501"/>
            <a:ext cx="9244668" cy="1583954"/>
          </a:xfrm>
        </p:spPr>
        <p:txBody>
          <a:bodyPr>
            <a:noAutofit/>
          </a:bodyPr>
          <a:lstStyle/>
          <a:p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горжусь и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фарфо́ром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своим, и длинным носиком, и широкой ручкой – всем. У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приставка и спереди, и сзади: спереди носик, сзади – ручка. О том же, что крышка у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разбита и склеена –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молчу»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(по Г. Х. Андерсену «Сказка»)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0" y="0"/>
            <a:ext cx="8904535" cy="17775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65430" indent="-265430" algn="ctr">
              <a:defRPr/>
            </a:pP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Рассказчик-герой – </a:t>
            </a:r>
            <a:r>
              <a:rPr lang="ru-RU" alt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</a:t>
            </a:r>
            <a:r>
              <a:rPr lang="ru-RU" alt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событий, либо их свидетель, зритель, рассказывающий о героях и о </a:t>
            </a:r>
            <a:r>
              <a:rPr lang="ru-RU" alt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/>
          <p:nvPr/>
        </p:nvSpPr>
        <p:spPr>
          <a:xfrm>
            <a:off x="432411" y="1741858"/>
            <a:ext cx="8867164" cy="236665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Сапсан Тридцать Шестой – большой и сильный пес редкой породы красно-песочной масти, четырех лет отроду, и вешу около шести с половиной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пудо́в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Прошлой весной в чужом огромном сарае, где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собак, было заперто немного больше, чем семь,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повесили на шею тяжелую желтую лепешку, и все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меня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хвалили»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(А. Куприн «Сапсан)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Сапсан (Куприн) — читать онлайн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6629" y="503339"/>
            <a:ext cx="2874965" cy="377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Энциклопедия сказочных героев: &quot;Чайни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4" y="4108509"/>
            <a:ext cx="2677766" cy="268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03485" y="2818700"/>
            <a:ext cx="4959883" cy="2558643"/>
          </a:xfrm>
        </p:spPr>
        <p:txBody>
          <a:bodyPr>
            <a:noAutofit/>
          </a:bodyPr>
          <a:lstStyle/>
          <a:p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Тит, иди молотить!</a:t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Живот болит.</a:t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Тит, иди щи хлебать!</a:t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А где моя большая ложка</a:t>
            </a:r>
            <a:r>
              <a:rPr lang="ru-RU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(Побасёнка)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/>
          <p:nvPr/>
        </p:nvSpPr>
        <p:spPr>
          <a:xfrm>
            <a:off x="419450" y="327170"/>
            <a:ext cx="11199302" cy="10896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80000"/>
              </a:lnSpc>
            </a:pP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Герой-герой.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произведении отсутствует </a:t>
            </a:r>
            <a:r>
              <a:rPr lang="ru-RU" alt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рассказчик, текст </a:t>
            </a:r>
            <a:r>
              <a:rPr lang="ru-RU" alt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 в виде диалога (разговора двух </a:t>
            </a:r>
            <a:r>
              <a:rPr lang="ru-RU" alt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более героев</a:t>
            </a:r>
            <a:r>
              <a:rPr lang="ru-RU" alt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alt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Книжная полка - Пословицы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14" y="1934285"/>
            <a:ext cx="6476299" cy="460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/>
          <p:nvPr/>
        </p:nvSpPr>
        <p:spPr>
          <a:xfrm>
            <a:off x="-142612" y="15453"/>
            <a:ext cx="11895588" cy="157749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65430" indent="-265430" algn="ctr">
              <a:defRPr/>
            </a:pP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Рассказчик-повествователь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рассказывает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своих героях, всё видит, всё слышит, даже знает, что думают и чувствуют его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герои,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о себе самом ничего не рассказывает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3070371" y="4190726"/>
            <a:ext cx="8934275" cy="24453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65430" indent="-265430" algn="ctr">
              <a:defRPr/>
            </a:pP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 Кошка Маруська в чулане мышь поймала, за это ее хозяйка молочком накормила. Сидит Марусенька на коврике сытая, довольная. Песенки поет-мурлычет, а ее котеночек маленький – ему мурлыкать неинтересно. Он сам с собой играет – сам себя за хвост ловит, на всех фыркает, пыжится, топорщится».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(Евгений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Чарушин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«Кошка»)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Чарушин Евгений: На нашем дворе.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8" y="4190726"/>
            <a:ext cx="3061982" cy="266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/>
          <p:nvPr/>
        </p:nvSpPr>
        <p:spPr>
          <a:xfrm>
            <a:off x="453006" y="1740933"/>
            <a:ext cx="8867163" cy="21389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65430" indent="-265430" algn="ctr">
              <a:defRPr/>
            </a:pPr>
            <a:b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 Мишутка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Стасик сидели в саду на скамеечке и разговаривали. Только они разговаривали не просто, как другие ребята, а рассказывали друг другу разные небылицы, будто пошли на спор, кто кого переврет…»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430" indent="-265430" algn="ctr">
              <a:defRPr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(Николай Носов «Фантазеры»)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4" descr="Фантазёры - Николай Но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394" y="1532041"/>
            <a:ext cx="2466304" cy="276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79053" y="2348916"/>
            <a:ext cx="7617203" cy="3078759"/>
          </a:xfrm>
        </p:spPr>
        <p:txBody>
          <a:bodyPr>
            <a:noAutofit/>
          </a:bodyPr>
          <a:lstStyle/>
          <a:p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 </a:t>
            </a:r>
            <a:r>
              <a:rPr lang="ru-RU" sz="3000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Желтухин</a:t>
            </a:r>
            <a:r>
              <a:rPr lang="ru-RU" sz="3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закрыл пленкой черные глаза, сердце запрыгало под перьями. Но Никита только подышал ему на голову и понёс в дом</a:t>
            </a: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значит, был сыт и решил съесть </a:t>
            </a:r>
            <a:r>
              <a:rPr lang="ru-RU" sz="30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Желтухина</a:t>
            </a:r>
            <a:r>
              <a:rPr lang="ru-RU" sz="3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немного погодя</a:t>
            </a:r>
            <a:r>
              <a:rPr lang="ru-RU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(А. Толстой «Детство Никиты», «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Желтухин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/>
          <p:nvPr/>
        </p:nvSpPr>
        <p:spPr>
          <a:xfrm>
            <a:off x="402671" y="209725"/>
            <a:ext cx="11492917" cy="10896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80000"/>
              </a:lnSpc>
            </a:pP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Плавающая точка зрения.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Речь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имени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рассказчика-повествователя,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точка зрения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«переплывает»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герою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" y="1491542"/>
            <a:ext cx="3895510" cy="52867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50640" y="696286"/>
            <a:ext cx="10019655" cy="3186252"/>
          </a:xfrm>
        </p:spPr>
        <p:txBody>
          <a:bodyPr>
            <a:noAutofit/>
          </a:bodyPr>
          <a:lstStyle/>
          <a:p>
            <a:pPr algn="l"/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п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онятий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«автор», «герой», «читатель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влияет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формирование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позиционности учащихся и создает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развития их мировоззрения и воспитания эстетически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развитой личности.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1689" y="260059"/>
            <a:ext cx="9765994" cy="1149293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Готовим ребенка к школе: учим поэтов, насекомых, цвета, ПДД - Колонки и  форумы на МУЖ.рф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873" y="1279515"/>
            <a:ext cx="6191076" cy="5417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4821</Words>
  <Application>WPS Presentation</Application>
  <PresentationFormat>Широкоэкранный</PresentationFormat>
  <Paragraphs>100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17</vt:i4>
      </vt:variant>
    </vt:vector>
  </HeadingPairs>
  <TitlesOfParts>
    <vt:vector size="33" baseType="lpstr">
      <vt:lpstr>Arial</vt:lpstr>
      <vt:lpstr>SimSun</vt:lpstr>
      <vt:lpstr>Wingdings</vt:lpstr>
      <vt:lpstr>Wingdings 3</vt:lpstr>
      <vt:lpstr>Arial</vt:lpstr>
      <vt:lpstr>Times New Roman</vt:lpstr>
      <vt:lpstr>Microsoft YaHei</vt:lpstr>
      <vt:lpstr>Arial Unicode MS</vt:lpstr>
      <vt:lpstr>Century Gothic</vt:lpstr>
      <vt:lpstr>Calibri</vt:lpstr>
      <vt:lpstr>Легкий дым</vt:lpstr>
      <vt:lpstr>AcroExch.Document.DC</vt:lpstr>
      <vt:lpstr>AcroExch.Document.DC</vt:lpstr>
      <vt:lpstr>AcroExch.Document.DC</vt:lpstr>
      <vt:lpstr>AcroExch.Document.DC</vt:lpstr>
      <vt:lpstr>AcroExch.Document.DC</vt:lpstr>
      <vt:lpstr>Формирование позиционности младших  школьников на уроках литературы</vt:lpstr>
      <vt:lpstr>Запрос общества: творческая личность, способная самообучаться и саморазвиваться.  Требования ФГОС (литературное чтение):  1) формирование индивидуально-личностных позиций учащихся; 2) способность учащегося слушать собеседника и вести диалог, признавать возможность существования различных точек зрения и право каждого иметь свою позицию;  3) умение излагать свое мнение и аргументировать свою точку зрения и оценку событий.</vt:lpstr>
      <vt:lpstr>Учебно-методический комплекс «Литературное чтение» (Г.Н. Кудина, З.Н. Новлянская), реализуемый в системе развивающего обучения  Д.Б. Эльконина – В.В. Давыдова. </vt:lpstr>
      <vt:lpstr>Позиция «читатель»: акцентное вычитывание определенных отрывков текста, что подтверждает понимание авторской позиции и влияет на становление собственной позиции читателя. </vt:lpstr>
      <vt:lpstr>Позиция «автор»: создание детских авторских текстов. Позиция «автор-художник»: решение совместных творческих задач.  Алгоритм действия:  1) «автор-художник» сочиняет (создает) некий текст; 2) «читатель-критик» оценивает получившийся текст; 3) результат – усовершенствованный ранее созданный текст. </vt:lpstr>
      <vt:lpstr>Позиция «публициста»: умение выражать собственную позицию, личную заинтересованность и пристрастность; отстаивать собственную точку зрения; проявлять интерес к внутреннему миру сверстников, к иному мнению и точке зрения. Публицистические сочинения влияют на становление мировоззрения учащихся.</vt:lpstr>
      <vt:lpstr>Позиция «теоретика»: открытие учащимися закона художественной формы и осмысление способов создания художественного образа (овладение минимумом литературоведческих знаний).  Систематическое решение творческих задач – способ изучения теоретических понятий. </vt:lpstr>
      <vt:lpstr>  Отношение  «автор – художественный текст – читатель» – ориентир школьников на воссоздание авторской точки зрения, выражение собственной точки зрения. </vt:lpstr>
      <vt:lpstr>«Меня забыла хозяйка на улице…»</vt:lpstr>
      <vt:lpstr>PowerPoint 演示文稿</vt:lpstr>
      <vt:lpstr>Типы построения текста:  «рассказчик-повествователь»; «рассказчик-герой»; «герой-герой»</vt:lpstr>
      <vt:lpstr> «… Я горжусь и фарфо́ром своим, и длинным носиком, и широкой ручкой – всем. У меня была приставка и спереди, и сзади: спереди носик, сзади – ручка. О том же, что крышка у меня разбита и склеена – молчу». (по Г. Х. Андерсену «Сказка»)</vt:lpstr>
      <vt:lpstr> – Тит, иди молотить! – Живот болит. – Тит, иди щи хлебать! – А где моя большая ложка? (Побасёнка)</vt:lpstr>
      <vt:lpstr>PowerPoint 演示文稿</vt:lpstr>
      <vt:lpstr> «… Желтухин закрыл пленкой черные глаза, сердце запрыгало под перьями. Но Никита только подышал ему на голову и понёс в дом: значит, был сыт и решил съесть Желтухина немного погодя».  (А. Толстой «Детство Никиты», «Желтухин»)</vt:lpstr>
      <vt:lpstr> Вывод: изучение понятий «автор», «герой», «читатель» влияет на формирование позиционности учащихся и создает условия для развития их мировоззрения и воспитания эстетически развитой личности. </vt:lpstr>
      <vt:lpstr>Спасибо за внимание!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ПОЗИЦИИ «АВТОР», «ГЕРОЙ», «ЧИТАТЕЛЬ» И ИХ ВЛИЯНИЕ НА ВОСПИТАНИЕ ЭСТЕТИЧЕСКИ ГРАМОТНОЙ ЛИЧНОСТИ</dc:title>
  <dc:creator>Аксючиц С.А.</dc:creator>
  <cp:lastModifiedBy>Home</cp:lastModifiedBy>
  <cp:revision>51</cp:revision>
  <dcterms:created xsi:type="dcterms:W3CDTF">2020-10-29T16:52:00Z</dcterms:created>
  <dcterms:modified xsi:type="dcterms:W3CDTF">2025-11-11T15:16:52Z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BEFB058D959F44A2A8B0C3E79CAB1C5B_13</vt:lpwstr>
  </property>
  <property fmtid="{D5CDD505-2E9C-101B-9397-08002B2CF9AE}" pid="3" name="KSOProductBuildVer">
    <vt:lpwstr>1049-12.2.0.23155</vt:lpwstr>
  </property>
</Properties>
</file>