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65" r:id="rId2"/>
    <p:sldId id="469" r:id="rId3"/>
    <p:sldId id="467" r:id="rId4"/>
    <p:sldId id="470" r:id="rId5"/>
    <p:sldId id="461" r:id="rId6"/>
    <p:sldId id="468" r:id="rId7"/>
    <p:sldId id="463" r:id="rId8"/>
    <p:sldId id="471" r:id="rId9"/>
    <p:sldId id="442" r:id="rId10"/>
    <p:sldId id="457" r:id="rId11"/>
    <p:sldId id="458" r:id="rId12"/>
    <p:sldId id="459" r:id="rId13"/>
    <p:sldId id="456" r:id="rId14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3481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E5FD"/>
    <a:srgbClr val="6666FF"/>
    <a:srgbClr val="CC00FF"/>
    <a:srgbClr val="660066"/>
    <a:srgbClr val="FF0066"/>
    <a:srgbClr val="FF3300"/>
    <a:srgbClr val="FF33CC"/>
    <a:srgbClr val="CC99FF"/>
    <a:srgbClr val="6600CC"/>
    <a:srgbClr val="ECD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64343" autoAdjust="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orient="horz" pos="348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C266D-35CF-47E5-9DAE-DA932A5B0150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1C27-4754-4F48-BA09-534AD010E8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8CFE7-94C1-4166-BF97-2A7601FAA46C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270FF-8928-48AD-943A-387B00258B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D079A-D7D5-429C-A623-EA9BB7725A51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30D2B-AF1C-4807-BB4A-ABD61CB132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11CD3-74FE-49C4-BB12-48F20D707308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FAF67-8F82-483E-9DDD-3E9D156857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4EDB0-425F-4329-BD17-6558A57A2C6B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53AAE-B458-45D5-BB8B-17D349F827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A4D62-1C06-4CDB-BF17-91E19135E204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36644-5F64-4395-8916-C1804088CA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B3A78-3DEF-4F76-BDB8-2E547EB20254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19601-F19C-4D11-8E03-16B306A383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639D5-A5A8-42C8-A382-A27D67DDA4AA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EE9CC-03EB-4D62-8012-719126123B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3CC0B-803D-4C8C-8DFB-1152099D85A0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2F8AC-506D-43A8-8BF9-04D47003B2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4232A-7601-481F-BFAA-2F612295342E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5587-A626-4B41-B15E-89940E33DD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AA124-C93B-4ACC-8F06-EB544486DA04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938E1-0A12-4D25-AC43-862C5252B5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599738" y="28273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75E99-C1CF-44A2-9592-C3B492052571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91D9-B889-41B7-B633-2F32206911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BE0E6-7165-49C4-8E5A-1AEBF80761AD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4C7F1-7ECA-4861-AA9B-663200D246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10599738" y="25987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F3B69-A97D-4BFE-88EA-16BB05B20634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6BF51-0160-4679-8D72-3E1BC1C1D9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F24CC-E9F3-43CA-B3E2-B63DD53A21BC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47A5A-FD3B-4C01-8021-43C43EAD10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88496-7125-4FBD-99C1-B775491712B9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636B1-1719-46C5-B2D6-1A6C39C76A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87602-E6C7-4DB2-9BE4-B2AA7F361113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29F93-9418-4A79-A1AD-73C70B6228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982663"/>
            <a:ext cx="9601200" cy="130333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3178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DD4DC-9331-404C-A37C-49A7FA717C07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5315F-C741-45AC-A502-A33B176A73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D-PanelContent-GrommetsCombined.png"/>
          <p:cNvPicPr>
            <a:picLocks noChangeAspect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D4BC6106-1835-4918-A651-E2AE2E40836C}" type="datetimeFigureOut">
              <a:rPr lang="ru-RU"/>
              <a:pPr>
                <a:defRPr/>
              </a:pPr>
              <a:t>12.10.2021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2920E555-FEE1-40EB-BD84-008A39A30B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66" r:id="rId7"/>
    <p:sldLayoutId id="2147483673" r:id="rId8"/>
    <p:sldLayoutId id="2147483665" r:id="rId9"/>
    <p:sldLayoutId id="2147483664" r:id="rId10"/>
    <p:sldLayoutId id="2147483674" r:id="rId11"/>
    <p:sldLayoutId id="2147483675" r:id="rId12"/>
    <p:sldLayoutId id="2147483663" r:id="rId13"/>
    <p:sldLayoutId id="2147483676" r:id="rId14"/>
    <p:sldLayoutId id="2147483677" r:id="rId15"/>
    <p:sldLayoutId id="2147483678" r:id="rId16"/>
    <p:sldLayoutId id="2147483679" r:id="rId17"/>
    <p:sldLayoutId id="2147483662" r:id="rId18"/>
  </p:sldLayoutIdLst>
  <p:transition spd="med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s://www.youtube.com/channel/UCa9ys2n1boomvTElrVZlvzA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3890" y="1124331"/>
            <a:ext cx="7977389" cy="1052199"/>
          </a:xfrm>
        </p:spPr>
        <p:txBody>
          <a:bodyPr/>
          <a:lstStyle/>
          <a:p>
            <a:r>
              <a:rPr lang="ru-RU" sz="2400" b="1" dirty="0" smtClean="0">
                <a:latin typeface="+mn-lt"/>
              </a:rPr>
              <a:t>Профилактика пропусков</a:t>
            </a:r>
            <a:endParaRPr lang="ru-RU" sz="2400" b="1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97736" y="2717442"/>
            <a:ext cx="983945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+mn-lt"/>
              </a:rPr>
              <a:t>Пропуски по уважительным причинам:</a:t>
            </a:r>
            <a:endParaRPr lang="ru-RU" dirty="0">
              <a:latin typeface="+mn-lt"/>
            </a:endParaRPr>
          </a:p>
          <a:p>
            <a:r>
              <a:rPr lang="ru-RU" dirty="0">
                <a:latin typeface="+mn-lt"/>
              </a:rPr>
              <a:t>а) болезнь, подтвержденная справкой врача или запиской от родителей на срок не более 3-х дней;</a:t>
            </a:r>
          </a:p>
          <a:p>
            <a:r>
              <a:rPr lang="ru-RU" dirty="0">
                <a:latin typeface="+mn-lt"/>
              </a:rPr>
              <a:t>б) участие в мероприятиях, подтвержденные справками, вызовами, приказом;</a:t>
            </a:r>
          </a:p>
          <a:p>
            <a:r>
              <a:rPr lang="ru-RU" dirty="0">
                <a:latin typeface="+mn-lt"/>
              </a:rPr>
              <a:t>в) освобождение от учебного занятия обучающегося в случае плохого самочувствия (в данном случае классный руководитель должен незамедлительно оповестить родителей (законных представителей);</a:t>
            </a:r>
          </a:p>
          <a:p>
            <a:r>
              <a:rPr lang="ru-RU" dirty="0">
                <a:latin typeface="+mn-lt"/>
              </a:rPr>
              <a:t>г) по семейным обстоятельствам (по заявлению родителей (законных представителей</a:t>
            </a:r>
            <a:r>
              <a:rPr lang="ru-RU" dirty="0" smtClean="0">
                <a:latin typeface="+mn-lt"/>
              </a:rPr>
              <a:t>).</a:t>
            </a:r>
          </a:p>
          <a:p>
            <a:endParaRPr lang="ru-RU" dirty="0">
              <a:latin typeface="+mn-lt"/>
            </a:endParaRPr>
          </a:p>
          <a:p>
            <a:r>
              <a:rPr lang="ru-RU" b="1" dirty="0">
                <a:latin typeface="+mn-lt"/>
              </a:rPr>
              <a:t>Неуважительными причинами считаются:</a:t>
            </a:r>
            <a:endParaRPr lang="ru-RU" dirty="0">
              <a:latin typeface="+mn-lt"/>
            </a:endParaRPr>
          </a:p>
          <a:p>
            <a:r>
              <a:rPr lang="ru-RU" dirty="0">
                <a:latin typeface="+mn-lt"/>
              </a:rPr>
              <a:t>а) пропуски уроков без соответствующих документов, подтверждающих уважительную причину отсутствия обучающегося.</a:t>
            </a:r>
          </a:p>
        </p:txBody>
      </p:sp>
    </p:spTree>
    <p:extLst>
      <p:ext uri="{BB962C8B-B14F-4D97-AF65-F5344CB8AC3E}">
        <p14:creationId xmlns:p14="http://schemas.microsoft.com/office/powerpoint/2010/main" xmlns="" val="1474882113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226389" y="853267"/>
            <a:ext cx="9601200" cy="1303337"/>
          </a:xfrm>
        </p:spPr>
        <p:txBody>
          <a:bodyPr/>
          <a:lstStyle/>
          <a:p>
            <a:r>
              <a:rPr lang="ru-RU" sz="2400" b="1" dirty="0" smtClean="0">
                <a:latin typeface="+mn-lt"/>
              </a:rPr>
              <a:t>О единых требованиях к одежде обучающихся Гимназии № 2</a:t>
            </a:r>
            <a:endParaRPr lang="ru-RU" sz="2400" b="1" dirty="0"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33268" y="256861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+mn-lt"/>
              </a:rPr>
              <a:t> - Обучающимся запрещается </a:t>
            </a:r>
            <a:r>
              <a:rPr lang="ru-RU" dirty="0">
                <a:latin typeface="+mn-lt"/>
              </a:rPr>
              <a:t>ношение в образовательной организации одежды, обуви и аксессуаров с травмирующей фурнитурой, символикой асоциальных неформальных молодежных объединений, а также пропагандирующих </a:t>
            </a:r>
            <a:r>
              <a:rPr lang="ru-RU" dirty="0" err="1">
                <a:latin typeface="+mn-lt"/>
              </a:rPr>
              <a:t>психоактивные</a:t>
            </a:r>
            <a:r>
              <a:rPr lang="ru-RU" dirty="0">
                <a:latin typeface="+mn-lt"/>
              </a:rPr>
              <a:t> вещества и противоправное поведение и неактивно влияющих на здоровый образ </a:t>
            </a:r>
            <a:r>
              <a:rPr lang="ru-RU" dirty="0" smtClean="0">
                <a:latin typeface="+mn-lt"/>
              </a:rPr>
              <a:t>жизни. 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5459062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ownloads\InShot_20210410_0929335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0314" y="0"/>
            <a:ext cx="5021686" cy="49217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ownloads\Spring-Summer-Men-Women-Socks-Fashion-Harajuku-Hiphop-Maple-Leaf-Print-Sock-Harajuku-Street-Style-Wee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41689"/>
            <a:ext cx="3296653" cy="3296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ownloads\InShot_20210410_1053454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6653" y="3154625"/>
            <a:ext cx="3873660" cy="3683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ser\Downloads\InShot_20210410_10565916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0314" y="3499825"/>
            <a:ext cx="5021686" cy="3338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2459050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/>
              <a:t>Профилактика </a:t>
            </a:r>
            <a:r>
              <a:rPr lang="ru-RU" sz="2400" b="1" dirty="0" smtClean="0"/>
              <a:t>самовольных уходов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200402602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амятка для родителей по предупреждению самовольных уходов детей из дом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367" y="1242405"/>
            <a:ext cx="3579298" cy="1777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83617" y="1085870"/>
            <a:ext cx="6289184" cy="4909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1. Располагать 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информацией о местонахождении ребенка в течение дня. </a:t>
            </a:r>
            <a:endParaRPr lang="ru-RU" sz="1400" dirty="0" smtClean="0">
              <a:latin typeface="+mn-lt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2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. Не разрешать несовершеннолетним детям находиться без присмотра взрослых позднее 22 часов. </a:t>
            </a:r>
            <a:endParaRPr lang="ru-RU" sz="1400" dirty="0" smtClean="0">
              <a:latin typeface="+mn-lt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3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. Планировать и организовывать досуг несовершеннолетних детей. </a:t>
            </a:r>
            <a:endParaRPr lang="ru-RU" sz="1400" dirty="0" smtClean="0">
              <a:latin typeface="+mn-lt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4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. Проводить с детьми разъяснительные беседы на следующие темы: - безопасность на дороге; - что необходимо делать, если возник пожар; - безопасность в лесу, на воде, </a:t>
            </a: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- общение 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с незнакомыми людьми и т.п. </a:t>
            </a:r>
            <a:endParaRPr lang="ru-RU" sz="1400" dirty="0" smtClean="0">
              <a:latin typeface="+mn-lt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5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. При задержке ребенка более часа от назначенного времени возращения: - обзвонить друзей, знакомых, родных, к которым мог пойти ребенок; - сообщить в администрацию </a:t>
            </a: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гимназии.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6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. В случае не обнаружения ребенка после выполнения действий </a:t>
            </a: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сделать 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письменное заявление в </a:t>
            </a: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ОМВД. 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7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. При обнаружении пропавшего ребенка сообщить </a:t>
            </a: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администрации гимназии и 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в </a:t>
            </a: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ОМВД, 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о его возвращении. </a:t>
            </a:r>
            <a:endParaRPr lang="ru-RU" sz="1400" dirty="0" smtClean="0">
              <a:latin typeface="+mn-lt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8</a:t>
            </a:r>
            <a:r>
              <a:rPr lang="ru-RU" sz="1400" dirty="0">
                <a:latin typeface="+mn-lt"/>
                <a:cs typeface="Times New Roman" panose="02020603050405020304" pitchFamily="18" charset="0"/>
              </a:rPr>
              <a:t>. Найдя своего ребёнка, попытайтесь разобраться, почему он это </a:t>
            </a:r>
            <a:r>
              <a:rPr lang="ru-RU" sz="1400" dirty="0" smtClean="0">
                <a:latin typeface="+mn-lt"/>
                <a:cs typeface="Times New Roman" panose="02020603050405020304" pitchFamily="18" charset="0"/>
              </a:rPr>
              <a:t>сделал.</a:t>
            </a:r>
            <a:endParaRPr lang="ru-RU" sz="1400" dirty="0"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xn----dtbhvcrdbcoh1a.xn--p1ai/wp-content/uploads/2019/06/1-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1078" y="3329796"/>
            <a:ext cx="3537587" cy="23664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26256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ownloads\InShot_20210410_1153562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1837" y="621793"/>
            <a:ext cx="3345843" cy="2227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33472" y="3164082"/>
            <a:ext cx="8487178" cy="280076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dirty="0">
                <a:latin typeface="+mn-lt"/>
              </a:rPr>
              <a:t>На территории Республики Саха, в соответствии со статьей 5 Закона РС (Я) </a:t>
            </a:r>
            <a:r>
              <a:rPr lang="ru-RU" sz="1600" b="1" dirty="0">
                <a:latin typeface="+mn-lt"/>
              </a:rPr>
              <a:t>«О мерах по предупреждению причинения вреда здоровью детей, их физическому, интеллектуальному, психическому, духовному и нравственному развитию» </a:t>
            </a:r>
            <a:r>
              <a:rPr lang="ru-RU" sz="1600" dirty="0">
                <a:latin typeface="+mn-lt"/>
              </a:rPr>
              <a:t>от 14.04.2010 г., несовершеннолетние не должны находиться в ночное время без сопровождения родителей (лиц, их заменяющих) в общественных </a:t>
            </a:r>
            <a:r>
              <a:rPr lang="ru-RU" sz="1600" dirty="0" smtClean="0">
                <a:latin typeface="+mn-lt"/>
              </a:rPr>
              <a:t>местах</a:t>
            </a:r>
            <a:r>
              <a:rPr lang="ru-RU" sz="1600" dirty="0">
                <a:latin typeface="+mn-lt"/>
              </a:rPr>
              <a:t> </a:t>
            </a:r>
            <a:r>
              <a:rPr lang="ru-RU" sz="1600" b="1" dirty="0" smtClean="0">
                <a:latin typeface="+mn-lt"/>
              </a:rPr>
              <a:t>(с 22:00 до 06:00).</a:t>
            </a:r>
          </a:p>
          <a:p>
            <a:r>
              <a:rPr lang="ru-RU" sz="1600" dirty="0" smtClean="0">
                <a:latin typeface="+mn-lt"/>
              </a:rPr>
              <a:t>В </a:t>
            </a:r>
            <a:r>
              <a:rPr lang="ru-RU" sz="1600" dirty="0">
                <a:latin typeface="+mn-lt"/>
              </a:rPr>
              <a:t>летнее время с 1 июня по 31 августа </a:t>
            </a:r>
            <a:r>
              <a:rPr lang="ru-RU" sz="1600" dirty="0" smtClean="0">
                <a:latin typeface="+mn-lt"/>
              </a:rPr>
              <a:t> для </a:t>
            </a:r>
            <a:r>
              <a:rPr lang="ru-RU" sz="1600" dirty="0">
                <a:latin typeface="+mn-lt"/>
              </a:rPr>
              <a:t>несовершеннолетних действует комендантский час </a:t>
            </a:r>
            <a:r>
              <a:rPr lang="ru-RU" sz="1600" b="1" dirty="0">
                <a:latin typeface="+mn-lt"/>
              </a:rPr>
              <a:t>с 23:00 до 06:00</a:t>
            </a:r>
            <a:r>
              <a:rPr lang="ru-RU" sz="1600" dirty="0">
                <a:latin typeface="+mn-lt"/>
              </a:rPr>
              <a:t>. В случае обнаружения нарушителя комендантского часа правоохранители устанавливают его личность, домашний адрес и информацию о родителях. Родители ребенка-нарушителя привлекаются к административной ответственности.</a:t>
            </a:r>
          </a:p>
          <a:p>
            <a:r>
              <a:rPr lang="ru-RU" sz="1600" dirty="0">
                <a:latin typeface="+mn-lt"/>
              </a:rPr>
              <a:t>Как показывает практика, соблюдение комендантского часа позволяет не только обезопасить детей, но и понизить уровень подростковой преступности.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253596" y="621793"/>
            <a:ext cx="9601200" cy="1303337"/>
          </a:xfrm>
          <a:prstGeom prst="rect">
            <a:avLst/>
          </a:prstGeom>
        </p:spPr>
        <p:txBody>
          <a:bodyPr/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ln w="3175" cmpd="sng">
                  <a:noFill/>
                </a:ln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itchFamily="18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itchFamily="18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itchFamily="18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itchFamily="18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/>
              <a:t>Профилактика подростковых</a:t>
            </a:r>
          </a:p>
          <a:p>
            <a:r>
              <a:rPr lang="ru-RU" sz="2400" b="1" dirty="0" smtClean="0"/>
              <a:t> правонарушений и преступлений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1287544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tolicaonego.ru/images/news/395/395228/main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3326" y="1544129"/>
            <a:ext cx="5697793" cy="37985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43623" y="1474251"/>
            <a:ext cx="462088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+mn-lt"/>
                <a:cs typeface="Times New Roman" panose="02020603050405020304" pitchFamily="18" charset="0"/>
              </a:rPr>
              <a:t>За свои противоправные действия несовершеннолетние могут быть привлечены к уголовной ответственности (ст. 158 УКРФ), либо к административной (ст. 7.27 КоАП). </a:t>
            </a:r>
            <a:endParaRPr lang="ru-RU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91408" y="609462"/>
            <a:ext cx="9460523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latin typeface="+mn-lt"/>
                <a:cs typeface="Times New Roman" panose="02020603050405020304" pitchFamily="18" charset="0"/>
              </a:rPr>
              <a:t>В настоящее время кража является одним из наиболее распространенных преступлений среди несовершеннолетних.</a:t>
            </a:r>
            <a:endParaRPr lang="ru-RU" dirty="0">
              <a:latin typeface="+mn-lt"/>
            </a:endParaRPr>
          </a:p>
        </p:txBody>
      </p:sp>
      <p:pic>
        <p:nvPicPr>
          <p:cNvPr id="6148" name="Picture 4" descr="https://news.rambler.ru/img/2018/12/30142427.671401.744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5891" y="3323493"/>
            <a:ext cx="4176345" cy="2784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888676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295400" y="982663"/>
            <a:ext cx="9601200" cy="1303337"/>
          </a:xfrm>
          <a:prstGeom prst="rect">
            <a:avLst/>
          </a:prstGeom>
        </p:spPr>
        <p:txBody>
          <a:bodyPr/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ln w="3175" cmpd="sng">
                  <a:noFill/>
                </a:ln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itchFamily="18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itchFamily="18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itchFamily="18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itchFamily="18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/>
              <a:t>Профилактика </a:t>
            </a:r>
            <a:r>
              <a:rPr lang="ru-RU" sz="2400" b="1" dirty="0"/>
              <a:t>использования электронных сигарет </a:t>
            </a:r>
            <a:endParaRPr lang="ru-RU" sz="2400" b="1" dirty="0" smtClean="0"/>
          </a:p>
          <a:p>
            <a:r>
              <a:rPr lang="ru-RU" sz="2400" b="1" dirty="0" smtClean="0"/>
              <a:t>"</a:t>
            </a:r>
            <a:r>
              <a:rPr lang="ru-RU" sz="2400" b="1" dirty="0" err="1"/>
              <a:t>Вейпинг</a:t>
            </a:r>
            <a:r>
              <a:rPr lang="ru-RU" sz="2400" b="1" dirty="0"/>
              <a:t> - новая субкультура"</a:t>
            </a:r>
          </a:p>
        </p:txBody>
      </p:sp>
    </p:spTree>
    <p:extLst>
      <p:ext uri="{BB962C8B-B14F-4D97-AF65-F5344CB8AC3E}">
        <p14:creationId xmlns:p14="http://schemas.microsoft.com/office/powerpoint/2010/main" xmlns="" val="2020668321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zenmod.ru/image/cache/catalog/blog/news/2020/top_odnorazok/hqd_news-828x533.jpg?160327707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2454" y="4187733"/>
            <a:ext cx="2245442" cy="144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i.ytimg.com/vi/0GCCjIgBbYQ/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5098" y="677310"/>
            <a:ext cx="5185597" cy="2916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zenmod.ru/image/cache/catalog/blog/news/2020/top_odnorazok/brusko_go-828x324.jpg?161769636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71663" y="4155231"/>
            <a:ext cx="3860013" cy="151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downloader.disk.yandex.ru/preview/43065acf6d280dc58e56bf232666f450a746792e560d4d153f8800f852b3c202/6070869d/M69WHiey0y7gwiWgvbqGvA_1PJLYBeDwugC2MZQZ5Eni7CnFo6lO8pBE72HRJMpsQ0ybGrvAILxo122W9ken-Q%3D%3D?uid=0&amp;filename=Poster_02_RGB_high_res.jpg&amp;disposition=inline&amp;hash=&amp;limit=0&amp;content_type=image%2Fjpeg&amp;owner_uid=0&amp;tknv=v2&amp;size=2048x204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2022" y="605174"/>
            <a:ext cx="2866242" cy="4027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34528" y="4740522"/>
            <a:ext cx="47474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rgbClr val="444444"/>
                </a:solidFill>
                <a:latin typeface="+mn-lt"/>
              </a:rPr>
              <a:t>Задумывались ли Вы о том, что продают табачные компании? Кажется, это очевидно. Сигареты, </a:t>
            </a:r>
            <a:r>
              <a:rPr lang="ru-RU" sz="1200" dirty="0" err="1">
                <a:solidFill>
                  <a:srgbClr val="444444"/>
                </a:solidFill>
                <a:latin typeface="+mn-lt"/>
              </a:rPr>
              <a:t>снюсы</a:t>
            </a:r>
            <a:r>
              <a:rPr lang="ru-RU" sz="1200" dirty="0">
                <a:solidFill>
                  <a:srgbClr val="444444"/>
                </a:solidFill>
                <a:latin typeface="+mn-lt"/>
              </a:rPr>
              <a:t>, </a:t>
            </a:r>
            <a:r>
              <a:rPr lang="ru-RU" sz="1200" dirty="0" err="1">
                <a:solidFill>
                  <a:srgbClr val="444444"/>
                </a:solidFill>
                <a:latin typeface="+mn-lt"/>
              </a:rPr>
              <a:t>айкос</a:t>
            </a:r>
            <a:r>
              <a:rPr lang="ru-RU" sz="1200" dirty="0">
                <a:solidFill>
                  <a:srgbClr val="444444"/>
                </a:solidFill>
                <a:latin typeface="+mn-lt"/>
              </a:rPr>
              <a:t>, кальяны или </a:t>
            </a:r>
            <a:r>
              <a:rPr lang="ru-RU" sz="1200" dirty="0" err="1">
                <a:solidFill>
                  <a:srgbClr val="444444"/>
                </a:solidFill>
                <a:latin typeface="+mn-lt"/>
              </a:rPr>
              <a:t>вейпы</a:t>
            </a:r>
            <a:r>
              <a:rPr lang="ru-RU" sz="1200" dirty="0">
                <a:solidFill>
                  <a:srgbClr val="444444"/>
                </a:solidFill>
                <a:latin typeface="+mn-lt"/>
              </a:rPr>
              <a:t>. Но на самом деле это не совсем так. Ведь в конечном итоге, что бы табачные корпорации ни продавали, они продают зависимость. В новом фильме «Никотин. Секреты манипуляции» Общероссийской общественной организации «Общее дело» раскрывается темная сторона табачного бизнеса, техники манипуляций, с помощью которых табачники втягивают в курение миллионы людей.</a:t>
            </a:r>
            <a:endParaRPr lang="ru-RU" sz="1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73819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iqosnew.ru/images/wp-content/uploads/2018/12/Tabak-1-1024x7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70759" y="4437975"/>
            <a:ext cx="2099446" cy="1574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profilaktica.ru/upload/medialibrary/bd7/bd7de33985c321694f157be18952b0f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94262" y="1020696"/>
            <a:ext cx="4316997" cy="23407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6" name="Picture 4" descr="http://i.mycdn.me/i?r=AzEPZsRbOZEKgBhR0XGMT1RkFXZh60zSnDFvE1p5mpU2iqaKTM5SRkZCeTgDn6uOyi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7383" y="4125937"/>
            <a:ext cx="1700095" cy="170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79426" y="4529691"/>
            <a:ext cx="1583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>
                <a:solidFill>
                  <a:srgbClr val="111111"/>
                </a:solidFill>
                <a:latin typeface="roboto"/>
              </a:rPr>
              <a:t>IQOS [</a:t>
            </a:r>
            <a:r>
              <a:rPr lang="ru-RU" dirty="0" err="1">
                <a:solidFill>
                  <a:srgbClr val="111111"/>
                </a:solidFill>
                <a:latin typeface="roboto"/>
              </a:rPr>
              <a:t>Айкос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63332" y="4855935"/>
            <a:ext cx="1113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 err="1">
                <a:solidFill>
                  <a:srgbClr val="111111"/>
                </a:solidFill>
                <a:latin typeface="roboto"/>
              </a:rPr>
              <a:t>Glo</a:t>
            </a:r>
            <a:r>
              <a:rPr lang="en-US" dirty="0">
                <a:solidFill>
                  <a:srgbClr val="111111"/>
                </a:solidFill>
                <a:latin typeface="roboto"/>
              </a:rPr>
              <a:t> </a:t>
            </a:r>
            <a:r>
              <a:rPr lang="en-US" dirty="0" smtClean="0">
                <a:solidFill>
                  <a:srgbClr val="111111"/>
                </a:solidFill>
                <a:latin typeface="roboto"/>
              </a:rPr>
              <a:t>[</a:t>
            </a:r>
            <a:r>
              <a:rPr lang="ru-RU" dirty="0" smtClean="0">
                <a:solidFill>
                  <a:srgbClr val="111111"/>
                </a:solidFill>
                <a:latin typeface="roboto"/>
              </a:rPr>
              <a:t>Гло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08632" y="5216684"/>
            <a:ext cx="1023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>
                <a:solidFill>
                  <a:srgbClr val="111111"/>
                </a:solidFill>
                <a:latin typeface="roboto"/>
              </a:rPr>
              <a:t>Lil </a:t>
            </a:r>
            <a:r>
              <a:rPr lang="en-US" dirty="0" smtClean="0">
                <a:solidFill>
                  <a:srgbClr val="111111"/>
                </a:solidFill>
                <a:latin typeface="roboto"/>
              </a:rPr>
              <a:t>[</a:t>
            </a:r>
            <a:r>
              <a:rPr lang="ru-RU" dirty="0" smtClean="0">
                <a:solidFill>
                  <a:srgbClr val="111111"/>
                </a:solidFill>
                <a:latin typeface="roboto"/>
              </a:rPr>
              <a:t>Лил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69166" y="5884418"/>
            <a:ext cx="1603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 err="1">
                <a:solidFill>
                  <a:srgbClr val="111111"/>
                </a:solidFill>
                <a:latin typeface="roboto"/>
              </a:rPr>
              <a:t>Ploom</a:t>
            </a:r>
            <a:r>
              <a:rPr lang="en-US" dirty="0">
                <a:solidFill>
                  <a:srgbClr val="111111"/>
                </a:solidFill>
                <a:latin typeface="roboto"/>
              </a:rPr>
              <a:t> [</a:t>
            </a:r>
            <a:r>
              <a:rPr lang="ru-RU" dirty="0" err="1">
                <a:solidFill>
                  <a:srgbClr val="111111"/>
                </a:solidFill>
                <a:latin typeface="roboto"/>
              </a:rPr>
              <a:t>Плум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79426" y="5560939"/>
            <a:ext cx="1471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 err="1">
                <a:solidFill>
                  <a:srgbClr val="111111"/>
                </a:solidFill>
                <a:latin typeface="roboto"/>
              </a:rPr>
              <a:t>Pulze</a:t>
            </a:r>
            <a:r>
              <a:rPr lang="en-US" dirty="0">
                <a:solidFill>
                  <a:srgbClr val="111111"/>
                </a:solidFill>
                <a:latin typeface="roboto"/>
              </a:rPr>
              <a:t> [</a:t>
            </a:r>
            <a:r>
              <a:rPr lang="ru-RU" dirty="0" err="1">
                <a:solidFill>
                  <a:srgbClr val="111111"/>
                </a:solidFill>
                <a:latin typeface="roboto"/>
              </a:rPr>
              <a:t>Пулз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648547" y="4529691"/>
            <a:ext cx="1522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 err="1">
                <a:solidFill>
                  <a:srgbClr val="111111"/>
                </a:solidFill>
                <a:latin typeface="roboto"/>
              </a:rPr>
              <a:t>Jouz</a:t>
            </a:r>
            <a:r>
              <a:rPr lang="en-US" dirty="0">
                <a:solidFill>
                  <a:srgbClr val="111111"/>
                </a:solidFill>
                <a:latin typeface="roboto"/>
              </a:rPr>
              <a:t> [</a:t>
            </a:r>
            <a:r>
              <a:rPr lang="ru-RU" dirty="0" err="1">
                <a:solidFill>
                  <a:srgbClr val="111111"/>
                </a:solidFill>
                <a:latin typeface="roboto"/>
              </a:rPr>
              <a:t>Джоуз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58679" y="1504657"/>
            <a:ext cx="1358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 err="1">
                <a:solidFill>
                  <a:srgbClr val="111111"/>
                </a:solidFill>
                <a:latin typeface="roboto"/>
              </a:rPr>
              <a:t>Juul</a:t>
            </a:r>
            <a:r>
              <a:rPr lang="en-US" dirty="0">
                <a:solidFill>
                  <a:srgbClr val="111111"/>
                </a:solidFill>
                <a:latin typeface="roboto"/>
              </a:rPr>
              <a:t> [</a:t>
            </a:r>
            <a:r>
              <a:rPr lang="ru-RU" dirty="0" err="1">
                <a:solidFill>
                  <a:srgbClr val="111111"/>
                </a:solidFill>
                <a:latin typeface="roboto"/>
              </a:rPr>
              <a:t>Джул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88432" y="4060230"/>
            <a:ext cx="246432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pPr algn="just"/>
            <a:r>
              <a:rPr lang="ru-RU" b="1" dirty="0">
                <a:solidFill>
                  <a:srgbClr val="111111"/>
                </a:solidFill>
                <a:latin typeface="roboto"/>
              </a:rPr>
              <a:t>Нагреватели </a:t>
            </a:r>
            <a:r>
              <a:rPr lang="ru-RU" b="1" dirty="0" smtClean="0">
                <a:solidFill>
                  <a:srgbClr val="111111"/>
                </a:solidFill>
                <a:latin typeface="roboto"/>
              </a:rPr>
              <a:t>табака</a:t>
            </a:r>
            <a:endParaRPr lang="ru-RU" b="1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77131" y="664167"/>
            <a:ext cx="558374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111111"/>
                </a:solidFill>
                <a:latin typeface="roboto"/>
              </a:rPr>
              <a:t>Электронные сигареты, </a:t>
            </a:r>
            <a:r>
              <a:rPr lang="ru-RU" b="1" dirty="0" err="1">
                <a:solidFill>
                  <a:srgbClr val="111111"/>
                </a:solidFill>
                <a:latin typeface="roboto"/>
              </a:rPr>
              <a:t>вейпы</a:t>
            </a:r>
            <a:r>
              <a:rPr lang="ru-RU" b="1" dirty="0">
                <a:solidFill>
                  <a:srgbClr val="111111"/>
                </a:solidFill>
                <a:latin typeface="roboto"/>
              </a:rPr>
              <a:t> и </a:t>
            </a:r>
            <a:r>
              <a:rPr lang="ru-RU" b="1" dirty="0" smtClean="0">
                <a:solidFill>
                  <a:srgbClr val="111111"/>
                </a:solidFill>
                <a:latin typeface="roboto"/>
              </a:rPr>
              <a:t>под-системы</a:t>
            </a:r>
            <a:endParaRPr lang="ru-RU" b="1" i="0" dirty="0">
              <a:solidFill>
                <a:srgbClr val="111111"/>
              </a:solidFill>
              <a:effectLst/>
              <a:latin typeface="roboto"/>
            </a:endParaRPr>
          </a:p>
        </p:txBody>
      </p:sp>
      <p:pic>
        <p:nvPicPr>
          <p:cNvPr id="3078" name="Picture 6" descr="https://2133563.ru/images/detailed/3/20180715j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7131" y="1504657"/>
            <a:ext cx="2596251" cy="1730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489344" y="1963415"/>
            <a:ext cx="1665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>
                <a:solidFill>
                  <a:srgbClr val="111111"/>
                </a:solidFill>
                <a:latin typeface="roboto"/>
              </a:rPr>
              <a:t>Joint [</a:t>
            </a:r>
            <a:r>
              <a:rPr lang="ru-RU" dirty="0" err="1">
                <a:solidFill>
                  <a:srgbClr val="111111"/>
                </a:solidFill>
                <a:latin typeface="roboto"/>
              </a:rPr>
              <a:t>Джоинт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489344" y="2422173"/>
            <a:ext cx="1236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 err="1">
                <a:solidFill>
                  <a:srgbClr val="111111"/>
                </a:solidFill>
                <a:latin typeface="roboto"/>
              </a:rPr>
              <a:t>Fich</a:t>
            </a:r>
            <a:r>
              <a:rPr lang="en-US" dirty="0">
                <a:solidFill>
                  <a:srgbClr val="111111"/>
                </a:solidFill>
                <a:latin typeface="roboto"/>
              </a:rPr>
              <a:t> [</a:t>
            </a:r>
            <a:r>
              <a:rPr lang="ru-RU" dirty="0" err="1">
                <a:solidFill>
                  <a:srgbClr val="111111"/>
                </a:solidFill>
                <a:latin typeface="roboto"/>
              </a:rPr>
              <a:t>Фич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489344" y="2879723"/>
            <a:ext cx="1461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>
                <a:solidFill>
                  <a:srgbClr val="111111"/>
                </a:solidFill>
                <a:latin typeface="roboto"/>
              </a:rPr>
              <a:t>Flex [</a:t>
            </a:r>
            <a:r>
              <a:rPr lang="ru-RU" dirty="0" err="1">
                <a:solidFill>
                  <a:srgbClr val="111111"/>
                </a:solidFill>
                <a:latin typeface="roboto"/>
              </a:rPr>
              <a:t>Флекс</a:t>
            </a:r>
            <a:r>
              <a:rPr lang="ru-RU" dirty="0">
                <a:solidFill>
                  <a:srgbClr val="111111"/>
                </a:solidFill>
                <a:latin typeface="roboto"/>
              </a:rPr>
              <a:t>]</a:t>
            </a:r>
            <a:endParaRPr lang="ru-RU" b="0" i="0" dirty="0">
              <a:solidFill>
                <a:srgbClr val="111111"/>
              </a:solidFill>
              <a:effectLst/>
              <a:latin typeface="roboto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07383" y="3615027"/>
            <a:ext cx="505715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srgbClr val="333333"/>
                </a:solidFill>
                <a:latin typeface="Segoe UI" panose="020B0502040204020203" pitchFamily="34" charset="0"/>
              </a:rPr>
              <a:t>Снюс</a:t>
            </a:r>
            <a:r>
              <a:rPr lang="ru-RU" b="1" dirty="0">
                <a:solidFill>
                  <a:srgbClr val="333333"/>
                </a:solidFill>
                <a:latin typeface="Segoe UI" panose="020B0502040204020203" pitchFamily="34" charset="0"/>
              </a:rPr>
              <a:t>, </a:t>
            </a:r>
            <a:r>
              <a:rPr lang="ru-RU" b="1" dirty="0" err="1">
                <a:solidFill>
                  <a:srgbClr val="333333"/>
                </a:solidFill>
                <a:latin typeface="Segoe UI" panose="020B0502040204020203" pitchFamily="34" charset="0"/>
              </a:rPr>
              <a:t>насвай</a:t>
            </a:r>
            <a:r>
              <a:rPr lang="ru-RU" b="1" dirty="0">
                <a:solidFill>
                  <a:srgbClr val="333333"/>
                </a:solidFill>
                <a:latin typeface="Segoe UI" panose="020B0502040204020203" pitchFamily="34" charset="0"/>
              </a:rPr>
              <a:t> – виды жевательного </a:t>
            </a:r>
            <a:r>
              <a:rPr lang="ru-RU" b="1" dirty="0" smtClean="0">
                <a:solidFill>
                  <a:srgbClr val="333333"/>
                </a:solidFill>
                <a:latin typeface="Segoe UI" panose="020B0502040204020203" pitchFamily="34" charset="0"/>
              </a:rPr>
              <a:t>табака</a:t>
            </a:r>
            <a:endParaRPr lang="ru-RU" b="1" dirty="0"/>
          </a:p>
        </p:txBody>
      </p:sp>
      <p:pic>
        <p:nvPicPr>
          <p:cNvPr id="3080" name="Picture 8" descr="http://i.mycdn.me/i?r=AzEPZsRbOZEKgBhR0XGMT1RksQxjNPvCUB9GWa_uKacBRaaKTM5SRkZCeTgDn6uOyi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0123" y="4125937"/>
            <a:ext cx="3000291" cy="168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645387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899" y="927255"/>
            <a:ext cx="2972160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+mn-lt"/>
              </a:rPr>
              <a:t>Вейп</a:t>
            </a:r>
            <a:r>
              <a:rPr lang="ru-RU" dirty="0" smtClean="0">
                <a:latin typeface="+mn-lt"/>
              </a:rPr>
              <a:t> </a:t>
            </a:r>
            <a:r>
              <a:rPr lang="ru-RU" dirty="0">
                <a:latin typeface="+mn-lt"/>
              </a:rPr>
              <a:t>и гейм </a:t>
            </a:r>
            <a:r>
              <a:rPr lang="ru-RU" dirty="0" err="1" smtClean="0">
                <a:latin typeface="+mn-lt"/>
              </a:rPr>
              <a:t>блогер</a:t>
            </a:r>
            <a:r>
              <a:rPr lang="ru-RU" dirty="0">
                <a:latin typeface="+mn-lt"/>
              </a:rPr>
              <a:t> </a:t>
            </a:r>
            <a:r>
              <a:rPr lang="ru-RU" dirty="0" err="1">
                <a:latin typeface="+mn-lt"/>
                <a:hlinkClick r:id="rId2"/>
              </a:rPr>
              <a:t>Bad</a:t>
            </a:r>
            <a:r>
              <a:rPr lang="ru-RU" dirty="0">
                <a:latin typeface="+mn-lt"/>
                <a:hlinkClick r:id="rId2"/>
              </a:rPr>
              <a:t> </a:t>
            </a:r>
            <a:r>
              <a:rPr lang="ru-RU" dirty="0" err="1" smtClean="0">
                <a:latin typeface="+mn-lt"/>
                <a:hlinkClick r:id="rId2"/>
              </a:rPr>
              <a:t>Vape</a:t>
            </a:r>
            <a:endParaRPr lang="ru-RU" dirty="0">
              <a:latin typeface="+mn-lt"/>
            </a:endParaRPr>
          </a:p>
        </p:txBody>
      </p:sp>
      <p:pic>
        <p:nvPicPr>
          <p:cNvPr id="4100" name="Picture 4" descr="https://xn--80azbeklgbg.xn--p1ai/images/news/intervju-s-blogerom-bad-vape/image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8438" y="1419830"/>
            <a:ext cx="3847082" cy="19235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Фото © Кадр из видео YouTub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3347" y="905773"/>
            <a:ext cx="5182970" cy="3572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93347" y="4787033"/>
            <a:ext cx="5380007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22222"/>
                </a:solidFill>
                <a:latin typeface="+mn-lt"/>
              </a:rPr>
              <a:t>"</a:t>
            </a:r>
            <a:r>
              <a:rPr lang="ru-RU" dirty="0" err="1">
                <a:solidFill>
                  <a:srgbClr val="222222"/>
                </a:solidFill>
                <a:latin typeface="+mn-lt"/>
              </a:rPr>
              <a:t>Ютуб</a:t>
            </a:r>
            <a:r>
              <a:rPr lang="ru-RU" dirty="0">
                <a:solidFill>
                  <a:srgbClr val="222222"/>
                </a:solidFill>
                <a:latin typeface="+mn-lt"/>
              </a:rPr>
              <a:t>" переполнен роликами: "Пацан и </a:t>
            </a:r>
            <a:r>
              <a:rPr lang="ru-RU" dirty="0" err="1">
                <a:solidFill>
                  <a:srgbClr val="222222"/>
                </a:solidFill>
                <a:latin typeface="+mn-lt"/>
              </a:rPr>
              <a:t>вейп</a:t>
            </a:r>
            <a:r>
              <a:rPr lang="ru-RU" dirty="0">
                <a:solidFill>
                  <a:srgbClr val="222222"/>
                </a:solidFill>
                <a:latin typeface="+mn-lt"/>
              </a:rPr>
              <a:t>", "Как купить </a:t>
            </a:r>
            <a:r>
              <a:rPr lang="ru-RU" dirty="0" err="1">
                <a:solidFill>
                  <a:srgbClr val="222222"/>
                </a:solidFill>
                <a:latin typeface="+mn-lt"/>
              </a:rPr>
              <a:t>вейп</a:t>
            </a:r>
            <a:r>
              <a:rPr lang="ru-RU" dirty="0">
                <a:solidFill>
                  <a:srgbClr val="222222"/>
                </a:solidFill>
                <a:latin typeface="+mn-lt"/>
              </a:rPr>
              <a:t> школьнику", "Парю прямо на уроках". Причём часто </a:t>
            </a:r>
            <a:r>
              <a:rPr lang="ru-RU" dirty="0" smtClean="0">
                <a:solidFill>
                  <a:srgbClr val="222222"/>
                </a:solidFill>
                <a:latin typeface="+mn-lt"/>
              </a:rPr>
              <a:t>подростки </a:t>
            </a:r>
            <a:r>
              <a:rPr lang="ru-RU" dirty="0">
                <a:solidFill>
                  <a:srgbClr val="222222"/>
                </a:solidFill>
                <a:latin typeface="+mn-lt"/>
              </a:rPr>
              <a:t>не хуже взрослых разбираются в жидкостях и устройствах для парения.</a:t>
            </a:r>
            <a:endParaRPr lang="ru-RU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2423" y="3466614"/>
            <a:ext cx="426309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22222"/>
                </a:solidFill>
                <a:latin typeface="+mn-lt"/>
              </a:rPr>
              <a:t>Русскоязычный Интернет завален обзорами </a:t>
            </a:r>
            <a:r>
              <a:rPr lang="ru-RU" dirty="0" err="1" smtClean="0">
                <a:solidFill>
                  <a:srgbClr val="222222"/>
                </a:solidFill>
                <a:latin typeface="+mn-lt"/>
              </a:rPr>
              <a:t>вейпов</a:t>
            </a:r>
            <a:r>
              <a:rPr lang="ru-RU" dirty="0" smtClean="0">
                <a:solidFill>
                  <a:srgbClr val="222222"/>
                </a:solidFill>
                <a:latin typeface="+mn-lt"/>
              </a:rPr>
              <a:t>, в том числе и подростками-</a:t>
            </a:r>
            <a:r>
              <a:rPr lang="ru-RU" dirty="0" err="1" smtClean="0">
                <a:solidFill>
                  <a:srgbClr val="222222"/>
                </a:solidFill>
                <a:latin typeface="+mn-lt"/>
              </a:rPr>
              <a:t>блогерами</a:t>
            </a:r>
            <a:r>
              <a:rPr lang="ru-RU" dirty="0" smtClean="0">
                <a:solidFill>
                  <a:srgbClr val="222222"/>
                </a:solidFill>
                <a:latin typeface="+mn-lt"/>
              </a:rPr>
              <a:t>. Хотя </a:t>
            </a:r>
            <a:r>
              <a:rPr lang="ru-RU" dirty="0" err="1">
                <a:solidFill>
                  <a:srgbClr val="222222"/>
                </a:solidFill>
                <a:latin typeface="+mn-lt"/>
              </a:rPr>
              <a:t>вейпы</a:t>
            </a:r>
            <a:r>
              <a:rPr lang="ru-RU" dirty="0">
                <a:solidFill>
                  <a:srgbClr val="222222"/>
                </a:solidFill>
                <a:latin typeface="+mn-lt"/>
              </a:rPr>
              <a:t> и запрещено продавать лицам, не достигшим 18-летнего возраста, но на практике купить такие устройства проще простого: интернет-магазины, как правило, не заглядывают в паспорт, а </a:t>
            </a:r>
            <a:r>
              <a:rPr lang="ru-RU" dirty="0" smtClean="0">
                <a:solidFill>
                  <a:srgbClr val="222222"/>
                </a:solidFill>
                <a:latin typeface="+mn-lt"/>
              </a:rPr>
              <a:t>приобрести </a:t>
            </a:r>
            <a:r>
              <a:rPr lang="ru-RU" dirty="0">
                <a:solidFill>
                  <a:srgbClr val="222222"/>
                </a:solidFill>
                <a:latin typeface="+mn-lt"/>
              </a:rPr>
              <a:t>устройство помогают старшие друзья или прохожие.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929144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178" y="1046922"/>
            <a:ext cx="3221182" cy="47244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13945" y="1002352"/>
            <a:ext cx="3305504" cy="47585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7095" y="1002352"/>
            <a:ext cx="3124406" cy="481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3831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ed-omega.ru/d/ikha_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3876" y="992037"/>
            <a:ext cx="4803797" cy="254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87774" y="3767208"/>
            <a:ext cx="6096000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+mn-lt"/>
              </a:rPr>
              <a:t>Тест-набор полосок </a:t>
            </a:r>
            <a:r>
              <a:rPr lang="ru-RU" dirty="0" smtClean="0">
                <a:solidFill>
                  <a:srgbClr val="000000"/>
                </a:solidFill>
                <a:latin typeface="+mn-lt"/>
              </a:rPr>
              <a:t>предназначен 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для одноэтапного быстрого качественного одновременного определения </a:t>
            </a:r>
            <a:r>
              <a:rPr lang="ru-RU" dirty="0" err="1">
                <a:solidFill>
                  <a:srgbClr val="000000"/>
                </a:solidFill>
                <a:latin typeface="+mn-lt"/>
              </a:rPr>
              <a:t>амфетамина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, марихуаны, морфина/героина, кокаина, </a:t>
            </a:r>
            <a:r>
              <a:rPr lang="ru-RU" dirty="0" err="1">
                <a:solidFill>
                  <a:srgbClr val="000000"/>
                </a:solidFill>
                <a:latin typeface="+mn-lt"/>
              </a:rPr>
              <a:t>метамфетамина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, барбитуратов, </a:t>
            </a:r>
            <a:r>
              <a:rPr lang="ru-RU" dirty="0" err="1">
                <a:solidFill>
                  <a:srgbClr val="000000"/>
                </a:solidFill>
                <a:latin typeface="+mn-lt"/>
              </a:rPr>
              <a:t>бензодиазепина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+mn-lt"/>
              </a:rPr>
              <a:t>фенциклидина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+mn-lt"/>
              </a:rPr>
              <a:t>метадона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 и </a:t>
            </a:r>
            <a:r>
              <a:rPr lang="ru-RU" dirty="0" err="1">
                <a:solidFill>
                  <a:srgbClr val="000000"/>
                </a:solidFill>
                <a:latin typeface="+mn-lt"/>
              </a:rPr>
              <a:t>экстази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(</a:t>
            </a:r>
            <a:r>
              <a:rPr lang="ru-RU" dirty="0" err="1">
                <a:solidFill>
                  <a:srgbClr val="000000"/>
                </a:solidFill>
                <a:latin typeface="+mn-lt"/>
              </a:rPr>
              <a:t>мдма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) в моче человека методом </a:t>
            </a:r>
            <a:r>
              <a:rPr lang="ru-RU" dirty="0" err="1">
                <a:solidFill>
                  <a:srgbClr val="000000"/>
                </a:solidFill>
                <a:latin typeface="+mn-lt"/>
              </a:rPr>
              <a:t>иммунохроматографического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 анализа.</a:t>
            </a:r>
            <a:endParaRPr lang="ru-RU" dirty="0">
              <a:latin typeface="+mn-lt"/>
            </a:endParaRPr>
          </a:p>
        </p:txBody>
      </p:sp>
      <p:pic>
        <p:nvPicPr>
          <p:cNvPr id="1028" name="Picture 4" descr="https://images.ru.prom.st/549973554_w640_h640_test-na-kotin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82286" y="871267"/>
            <a:ext cx="3686056" cy="2508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44263" y="3767208"/>
            <a:ext cx="45461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5383C"/>
                </a:solidFill>
                <a:latin typeface="+mn-lt"/>
              </a:rPr>
              <a:t>Данный тест на </a:t>
            </a:r>
            <a:r>
              <a:rPr lang="ru-RU" sz="1600" dirty="0" err="1">
                <a:solidFill>
                  <a:srgbClr val="35383C"/>
                </a:solidFill>
                <a:latin typeface="+mn-lt"/>
              </a:rPr>
              <a:t>котитин</a:t>
            </a:r>
            <a:r>
              <a:rPr lang="ru-RU" sz="1600" dirty="0">
                <a:solidFill>
                  <a:srgbClr val="35383C"/>
                </a:solidFill>
                <a:latin typeface="+mn-lt"/>
              </a:rPr>
              <a:t> предназначен для оперативного и эффективного определения наличия метаболитов никотина в моче с помощью метода </a:t>
            </a:r>
            <a:r>
              <a:rPr lang="ru-RU" sz="1600" dirty="0" err="1">
                <a:solidFill>
                  <a:srgbClr val="35383C"/>
                </a:solidFill>
                <a:latin typeface="+mn-lt"/>
              </a:rPr>
              <a:t>иммунохроматографического</a:t>
            </a:r>
            <a:r>
              <a:rPr lang="ru-RU" sz="1600" dirty="0">
                <a:solidFill>
                  <a:srgbClr val="35383C"/>
                </a:solidFill>
                <a:latin typeface="+mn-lt"/>
              </a:rPr>
              <a:t> анализа, основными преимуществами которого являются быстрота и легкость применения.</a:t>
            </a:r>
            <a:endParaRPr lang="ru-RU" sz="1600" dirty="0">
              <a:latin typeface="+mn-lt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814868" y="698740"/>
            <a:ext cx="34506" cy="519310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8010815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2944</TotalTime>
  <Words>734</Words>
  <Application>Microsoft Office PowerPoint</Application>
  <PresentationFormat>Произвольный</PresentationFormat>
  <Paragraphs>48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Натуральные материалы</vt:lpstr>
      <vt:lpstr>Профилактика пропусков</vt:lpstr>
      <vt:lpstr>О единых требованиях к одежде обучающихся Гимназии № 2</vt:lpstr>
      <vt:lpstr>Слайд 3</vt:lpstr>
      <vt:lpstr>Профилактика самовольных уходов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GMR</cp:lastModifiedBy>
  <cp:revision>324</cp:revision>
  <dcterms:created xsi:type="dcterms:W3CDTF">2017-01-09T10:38:00Z</dcterms:created>
  <dcterms:modified xsi:type="dcterms:W3CDTF">2021-10-12T03:22:55Z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1049-10.1.0.5657</vt:lpwstr>
  </property>
</Properties>
</file>