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1476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05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170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847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438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358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727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453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66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629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198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4973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5438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883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5287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94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382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1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B8FEC-ACC1-4D93-9D30-7A18BB67252B}" type="datetimeFigureOut">
              <a:rPr lang="ru-RU" smtClean="0"/>
              <a:t>19.10.2023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F70E07-7326-4D1F-AA49-5CA59F491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4516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6" descr="https://sun6-20.userapi.com/s/v1/ig2/RDIj_KRQ4CIsHRFg5ZHKjnZ4aoEuZTW4ggrOZfR_RouR9BpfXoQy2DVC6_UayO2C4jABhfzxwFRkBgwoI7o81fnP.jpg?size=826x826&amp;quality=95&amp;crop=103,0,826,826&amp;ava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https://sun6-20.userapi.com/s/v1/ig2/RDIj_KRQ4CIsHRFg5ZHKjnZ4aoEuZTW4ggrOZfR_RouR9BpfXoQy2DVC6_UayO2C4jABhfzxwFRkBgwoI7o81fnP.jpg?size=826x826&amp;quality=95&amp;crop=103,0,826,826&amp;ava=1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0" descr="https://sun6-20.userapi.com/s/v1/ig2/RDIj_KRQ4CIsHRFg5ZHKjnZ4aoEuZTW4ggrOZfR_RouR9BpfXoQy2DVC6_UayO2C4jABhfzxwFRkBgwoI7o81fnP.jpg?size=826x826&amp;quality=95&amp;crop=103,0,826,826&amp;ava=1"/>
          <p:cNvSpPr>
            <a:spLocks noChangeAspect="1" noChangeArrowheads="1"/>
          </p:cNvSpPr>
          <p:nvPr/>
        </p:nvSpPr>
        <p:spPr bwMode="auto">
          <a:xfrm>
            <a:off x="460375" y="160337"/>
            <a:ext cx="3064116" cy="306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2" descr="https://sun6-20.userapi.com/s/v1/ig2/RDIj_KRQ4CIsHRFg5ZHKjnZ4aoEuZTW4ggrOZfR_RouR9BpfXoQy2DVC6_UayO2C4jABhfzxwFRkBgwoI7o81fnP.jpg?size=826x826&amp;quality=95&amp;crop=103,0,826,826&amp;ava=1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8463" y="1446010"/>
            <a:ext cx="4392779" cy="355690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1224036" y="2217945"/>
            <a:ext cx="4600909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1875"/>
            <a:r>
              <a:rPr lang="ru-RU" kern="1400" dirty="0">
                <a:solidFill>
                  <a:srgbClr val="000000"/>
                </a:solidFill>
                <a:latin typeface="Mistral" panose="03090702030407020403" pitchFamily="66" charset="0"/>
              </a:rPr>
              <a:t> </a:t>
            </a:r>
            <a:endParaRPr lang="ru-RU" sz="800" kern="140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R="11875"/>
            <a:r>
              <a:rPr lang="ru-RU" sz="2800" kern="1400" dirty="0">
                <a:solidFill>
                  <a:srgbClr val="000000"/>
                </a:solidFill>
                <a:latin typeface="Mistral" panose="03090702030407020403" pitchFamily="66" charset="0"/>
              </a:rPr>
              <a:t> </a:t>
            </a:r>
            <a:r>
              <a:rPr lang="ru-RU" sz="5400" kern="14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Gabriola" panose="04040605051002020D02" pitchFamily="82" charset="0"/>
              </a:rPr>
              <a:t>Детей </a:t>
            </a:r>
            <a:r>
              <a:rPr lang="ru-RU" sz="5400" kern="1400" dirty="0">
                <a:solidFill>
                  <a:schemeClr val="bg2">
                    <a:lumMod val="40000"/>
                    <a:lumOff val="60000"/>
                  </a:schemeClr>
                </a:solidFill>
                <a:latin typeface="Gabriola" panose="04040605051002020D02" pitchFamily="82" charset="0"/>
              </a:rPr>
              <a:t>учит то</a:t>
            </a:r>
            <a:r>
              <a:rPr lang="ru-RU" sz="5400" kern="14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Gabriola" panose="04040605051002020D02" pitchFamily="82" charset="0"/>
              </a:rPr>
              <a:t>, </a:t>
            </a:r>
            <a:r>
              <a:rPr lang="ru-RU" sz="5400" kern="1400" dirty="0">
                <a:solidFill>
                  <a:schemeClr val="bg2">
                    <a:lumMod val="40000"/>
                    <a:lumOff val="60000"/>
                  </a:schemeClr>
                </a:solidFill>
                <a:latin typeface="Gabriola" panose="04040605051002020D02" pitchFamily="82" charset="0"/>
              </a:rPr>
              <a:t>что их окружает </a:t>
            </a:r>
            <a:endParaRPr lang="ru-RU" sz="5400" kern="1400" dirty="0" smtClean="0">
              <a:ln>
                <a:noFill/>
              </a:ln>
              <a:solidFill>
                <a:schemeClr val="bg2">
                  <a:lumMod val="40000"/>
                  <a:lumOff val="60000"/>
                </a:schemeClr>
              </a:solidFill>
              <a:effectLst/>
              <a:latin typeface="Gabriola" panose="04040605051002020D02" pitchFamily="82" charset="0"/>
            </a:endParaRPr>
          </a:p>
          <a:p>
            <a:r>
              <a:rPr lang="ru-RU" sz="2800" kern="14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ru-RU" sz="28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05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8481" y="886144"/>
            <a:ext cx="97739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latin typeface="Gabriola" panose="04040605051002020D02" pitchFamily="82" charset="0"/>
              </a:rPr>
              <a:t>Если ребёнка часто критикуют - </a:t>
            </a:r>
            <a:r>
              <a:rPr lang="ru-RU" sz="3200" dirty="0" smtClean="0">
                <a:solidFill>
                  <a:srgbClr val="FFFF00"/>
                </a:solidFill>
                <a:latin typeface="Gabriola" panose="04040605051002020D02" pitchFamily="82" charset="0"/>
              </a:rPr>
              <a:t>он учится осуждать 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050" name="Picture 2" descr="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" r="322" b="4834"/>
          <a:stretch>
            <a:fillRect/>
          </a:stretch>
        </p:blipFill>
        <p:spPr bwMode="auto">
          <a:xfrm>
            <a:off x="883624" y="2480409"/>
            <a:ext cx="3565548" cy="391145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Умножение 6"/>
          <p:cNvSpPr/>
          <p:nvPr/>
        </p:nvSpPr>
        <p:spPr>
          <a:xfrm>
            <a:off x="10972800" y="940736"/>
            <a:ext cx="846161" cy="723947"/>
          </a:xfrm>
          <a:prstGeom prst="mathMultiply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 descr="https://img.freepik.com/premium-vector/cartoon-little-boy-comforting-a-crying-girl_157186-184.jpg?size=626&amp;ext=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680" y="2480409"/>
            <a:ext cx="3817733" cy="391145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3993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886144"/>
            <a:ext cx="10426889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latin typeface="Gabriola" panose="04040605051002020D02" pitchFamily="82" charset="0"/>
              </a:rPr>
              <a:t>Если </a:t>
            </a:r>
            <a:r>
              <a:rPr lang="ru-RU" sz="3200" dirty="0">
                <a:latin typeface="Gabriola" panose="04040605051002020D02" pitchFamily="82" charset="0"/>
              </a:rPr>
              <a:t>ребёнку часто демонстрируют враждебность </a:t>
            </a:r>
            <a:r>
              <a:rPr lang="ru-RU" sz="3200" b="1" dirty="0" smtClean="0">
                <a:latin typeface="Gabriola" panose="04040605051002020D02" pitchFamily="82" charset="0"/>
              </a:rPr>
              <a:t>–</a:t>
            </a:r>
            <a:r>
              <a:rPr lang="ru-RU" sz="3200" b="1" dirty="0" smtClean="0">
                <a:solidFill>
                  <a:srgbClr val="FFFF00"/>
                </a:solidFill>
                <a:latin typeface="Gabriola" panose="04040605051002020D02" pitchFamily="82" charset="0"/>
              </a:rPr>
              <a:t> </a:t>
            </a:r>
            <a:r>
              <a:rPr lang="ru-RU" sz="3200" b="1" dirty="0">
                <a:solidFill>
                  <a:srgbClr val="FFFF00"/>
                </a:solidFill>
                <a:latin typeface="Gabriola" panose="04040605051002020D02" pitchFamily="82" charset="0"/>
              </a:rPr>
              <a:t>он учится драться</a:t>
            </a:r>
            <a:r>
              <a:rPr lang="ru-RU" b="1" dirty="0">
                <a:solidFill>
                  <a:srgbClr val="FFFF00"/>
                </a:solidFill>
              </a:rPr>
              <a:t>.</a:t>
            </a:r>
            <a:endParaRPr lang="ru-RU" dirty="0">
              <a:solidFill>
                <a:srgbClr val="FFFF00"/>
              </a:solidFill>
            </a:endParaRPr>
          </a:p>
          <a:p>
            <a:r>
              <a:rPr lang="ru-RU" dirty="0">
                <a:solidFill>
                  <a:srgbClr val="FFFF00"/>
                </a:solidFill>
              </a:rPr>
              <a:t> 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3074" name="Picture 2" descr="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873" y="2429490"/>
            <a:ext cx="3546023" cy="38841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5" name="Picture 3" descr="little-boy-bully-little-girl-until-she-cry_97632-36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0" r="14320"/>
          <a:stretch>
            <a:fillRect/>
          </a:stretch>
        </p:blipFill>
        <p:spPr bwMode="auto">
          <a:xfrm>
            <a:off x="1112459" y="2429490"/>
            <a:ext cx="3543523" cy="38841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Умножение 8"/>
          <p:cNvSpPr/>
          <p:nvPr/>
        </p:nvSpPr>
        <p:spPr>
          <a:xfrm>
            <a:off x="10972800" y="940736"/>
            <a:ext cx="846161" cy="723947"/>
          </a:xfrm>
          <a:prstGeom prst="mathMultiply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938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8481" y="886144"/>
            <a:ext cx="97739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latin typeface="Gabriola" panose="04040605051002020D02" pitchFamily="82" charset="0"/>
              </a:rPr>
              <a:t>Если ребёнка часто высмеивают - </a:t>
            </a:r>
            <a:r>
              <a:rPr lang="ru-RU" sz="3200" dirty="0" smtClean="0">
                <a:solidFill>
                  <a:srgbClr val="FFFF00"/>
                </a:solidFill>
                <a:latin typeface="Gabriola" panose="04040605051002020D02" pitchFamily="82" charset="0"/>
              </a:rPr>
              <a:t>он учится быть робким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Умножение 6"/>
          <p:cNvSpPr/>
          <p:nvPr/>
        </p:nvSpPr>
        <p:spPr>
          <a:xfrm>
            <a:off x="10972800" y="940736"/>
            <a:ext cx="846161" cy="723947"/>
          </a:xfrm>
          <a:prstGeom prst="mathMultiply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300" y="2480410"/>
            <a:ext cx="3914932" cy="39149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104" name="Picture 8" descr="https://thumbs.dreamstime.com/b/%D0%B4%D0%B5%D0%B2%D0%BE%D1%87%D0%BA%D0%B0-%D1%81-%D0%B7%D0%BB%D0%B8%D1%82%D1%8C%D1%81%D1%8F-%D0%BF%D0%BE%D0%B7%D0%B8%D1%86%D0%B8%D0%B5%D0%B9-%D1%81%D1%82%D0%BE%D1%80%D0%BE%D0%BD%D1%8B-%D0%B8-%D0%BA%D1%80%D0%B8%D1%87%D0%B0%D1%82%D1%8C-%D0%BD%D0%B0-%D0%B8%D0%BB%D0%BB%D1%8E%D1%81%D1%82%D1%80%D0%B0%D1%86%D0%B8%D0%B8-agemate-1732441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071" y="2480410"/>
            <a:ext cx="3914932" cy="39149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791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2833" y="886144"/>
            <a:ext cx="101266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latin typeface="Gabriola" panose="04040605051002020D02" pitchFamily="82" charset="0"/>
              </a:rPr>
              <a:t>Если ребёнка часто позорят - </a:t>
            </a:r>
            <a:r>
              <a:rPr lang="ru-RU" sz="3200" dirty="0" smtClean="0">
                <a:solidFill>
                  <a:srgbClr val="FFFF00"/>
                </a:solidFill>
                <a:latin typeface="Gabriola" panose="04040605051002020D02" pitchFamily="82" charset="0"/>
              </a:rPr>
              <a:t>он учится чувствовать себя виноватым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Умножение 6"/>
          <p:cNvSpPr/>
          <p:nvPr/>
        </p:nvSpPr>
        <p:spPr>
          <a:xfrm>
            <a:off x="10972800" y="940736"/>
            <a:ext cx="846161" cy="723947"/>
          </a:xfrm>
          <a:prstGeom prst="mathMultiply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73" b="6873"/>
          <a:stretch>
            <a:fillRect/>
          </a:stretch>
        </p:blipFill>
        <p:spPr bwMode="auto">
          <a:xfrm>
            <a:off x="1114048" y="2480410"/>
            <a:ext cx="3567136" cy="39149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0" name="Picture 4" descr="https://thumbs.dreamstime.com/b/%D0%BD%D0%B5%D0%BC%D0%BD%D0%BE%D0%B3%D0%BE%D0%B5-%D0%BA%D0%B0%D0%B2%D0%BA%D0%B0%D0%B7%D1%81%D0%BA%D0%B0%D1%8F-%D0%BE%D1%81%D0%B0%D0%B4%D0%BA%D0%B0-%D0%B1%D0%B5%D0%BB%D0%B8%D0%B7%D0%BD%D1%8B-%D0%BE%D0%B1%D0%B8%D0%B4%D0%B5%D0%BB%D0%BE-%D0%B4%D0%B5%D0%B2%D1%83%D1%88%D0%BA%D1%83-%D0%B8-%D0%BC%D0%B0%D0%BB%D1%8C%D1%87%D0%B8%D0%BA%D0%B0-10726544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4" b="11578"/>
          <a:stretch/>
        </p:blipFill>
        <p:spPr bwMode="auto">
          <a:xfrm>
            <a:off x="5762289" y="2480410"/>
            <a:ext cx="3543117" cy="39149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389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5733" y="924244"/>
            <a:ext cx="101266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latin typeface="Gabriola" panose="04040605051002020D02" pitchFamily="82" charset="0"/>
              </a:rPr>
              <a:t>Если ребёнка часто подбадривают - </a:t>
            </a:r>
            <a:r>
              <a:rPr lang="ru-RU" sz="3200" dirty="0" smtClean="0">
                <a:solidFill>
                  <a:srgbClr val="FFFF00"/>
                </a:solidFill>
                <a:latin typeface="Gabriola" panose="04040605051002020D02" pitchFamily="82" charset="0"/>
              </a:rPr>
              <a:t>он учится уверенности в себе.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Солнце 4"/>
          <p:cNvSpPr/>
          <p:nvPr/>
        </p:nvSpPr>
        <p:spPr>
          <a:xfrm>
            <a:off x="10896600" y="816133"/>
            <a:ext cx="971835" cy="990600"/>
          </a:xfrm>
          <a:prstGeom prst="sun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https://thumbs.dreamstime.com/b/%D0%BC%D0%B0%D0%BB%D0%B5%D0%BD%D1%8C%D0%BA%D0%B8%D0%B9-%D1%80%D0%B5%D0%B1%D1%91%D0%BD%D0%BE%D0%BA-%D0%BF%D0%BE%D0%B6%D0%B8%D0%BC%D0%B0%D0%B5%D1%82-%D1%80%D1%83%D0%BA%D1%83-%D0%B4%D1%80%D1%83%D0%B3%D1%83-%D0%BC%D0%B0%D0%BB%D1%8C%D1%87%D0%B8%D0%BA-2459641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2480410"/>
            <a:ext cx="3728506" cy="39149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thumbs.dreamstime.com/b/%D0%BC%D0%B0%D0%BB%D1%8B%D1%88-%D0%BE%D0%B1%D0%BD%D0%B8%D0%BC%D0%B0%D0%B5%D1%82-%D0%BB%D1%83%D1%87%D1%88%D0%B5%D0%B3%D0%BE-%D0%B4%D1%80%D1%83%D0%B3%D0%B0-%D0%B8-%D1%87%D1%83%D0%B2%D1%81%D1%82%D0%B2%D1%83%D0%B5%D1%82-%D1%81%D0%B5%D0%B1%D1%8F-%D1%81%D1%87%D0%B0%D1%81%D1%82%D0%BB%D0%B8%D0%B2%D1%8B%D0%BC-%D0%B0-2496316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602" y="2480410"/>
            <a:ext cx="3914932" cy="39149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4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5733" y="924244"/>
            <a:ext cx="101266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latin typeface="Gabriola" panose="04040605051002020D02" pitchFamily="82" charset="0"/>
              </a:rPr>
              <a:t>Если с ребёнком честны - </a:t>
            </a:r>
            <a:r>
              <a:rPr lang="ru-RU" sz="3200" dirty="0" smtClean="0">
                <a:solidFill>
                  <a:srgbClr val="FFFF00"/>
                </a:solidFill>
                <a:latin typeface="Gabriola" panose="04040605051002020D02" pitchFamily="82" charset="0"/>
              </a:rPr>
              <a:t>он учится справедливости.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Солнце 4"/>
          <p:cNvSpPr/>
          <p:nvPr/>
        </p:nvSpPr>
        <p:spPr>
          <a:xfrm>
            <a:off x="10896600" y="816133"/>
            <a:ext cx="971835" cy="990600"/>
          </a:xfrm>
          <a:prstGeom prst="sun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 descr="https://yt3.googleusercontent.com/4pr70NWRPr6m1RPcBtLTGomJrN0IsWiJUWG7FFKqSqNWFGYG9w6uQwX3e4leXt6PNbmdTd3MBA=s900-c-k-c0x00ffffff-no-r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28699" y="2480410"/>
            <a:ext cx="3914932" cy="39149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hkola8xantymansijsk-r86.gosweb.gosuslugi.ru/netcat_files/183/2710/f1tr_vhh7_21080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79" r="9290"/>
          <a:stretch/>
        </p:blipFill>
        <p:spPr bwMode="auto">
          <a:xfrm flipH="1">
            <a:off x="5981699" y="2480410"/>
            <a:ext cx="4000500" cy="39149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33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5733" y="924244"/>
            <a:ext cx="101266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latin typeface="Gabriola" panose="04040605051002020D02" pitchFamily="82" charset="0"/>
              </a:rPr>
              <a:t>Если ребёнок живёт с чувством безопасности - </a:t>
            </a:r>
            <a:r>
              <a:rPr lang="ru-RU" sz="3200" dirty="0" smtClean="0">
                <a:solidFill>
                  <a:srgbClr val="FFFF00"/>
                </a:solidFill>
                <a:latin typeface="Gabriola" panose="04040605051002020D02" pitchFamily="82" charset="0"/>
              </a:rPr>
              <a:t>он учится верить.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Солнце 4"/>
          <p:cNvSpPr/>
          <p:nvPr/>
        </p:nvSpPr>
        <p:spPr>
          <a:xfrm>
            <a:off x="10896600" y="816133"/>
            <a:ext cx="971835" cy="990600"/>
          </a:xfrm>
          <a:prstGeom prst="sun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https://thumbs.dreamstime.com/b/%D0%BC%D1%83%D0%BB%D1%8C%D1%82%D1%84%D0%B8%D0%BB%D1%8C%D0%BC-%D1%81%D1%87%D0%B0%D1%81%D1%82%D0%BB%D0%B8%D0%B2%D1%8B%D0%B9-%D0%BC%D0%B0%D0%BB%D1%8C%D1%87%D0%B8%D0%BA-%D0%B8-%D0%B4%D0%B5%D0%B2%D0%BE%D1%87%D0%BA%D0%B0-%D0%B4%D0%B5%D1%80%D0%B6%D0%B0%D1%82%D1%81%D1%8F-%D0%B7%D0%B0-%D1%80%D1%83%D0%BA%D0%B8-%D0%B8%D0%BB%D0%BB%D1%8E%D1%81%D1%82%D1%80%D0%B0%D1%86%D0%B8%D1%8F-25446504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44"/>
          <a:stretch/>
        </p:blipFill>
        <p:spPr bwMode="auto">
          <a:xfrm>
            <a:off x="819150" y="2429449"/>
            <a:ext cx="4253898" cy="396589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yt3.googleusercontent.com/ikjeSi9CwBvzGV7CSrH8eKxZVituIsFysgDn-JYApCBP8mJgm-LNX4xJ4XZJXHC73YdFWyQn=s900-c-k-c0x00ffffff-no-r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74" y="2429448"/>
            <a:ext cx="3965893" cy="396589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1108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850" y="924244"/>
            <a:ext cx="110680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latin typeface="Gabriola" panose="04040605051002020D02" pitchFamily="82" charset="0"/>
              </a:rPr>
              <a:t>Если к ребёнку часто снисходительны - </a:t>
            </a:r>
            <a:r>
              <a:rPr lang="ru-RU" sz="3200" dirty="0" smtClean="0">
                <a:solidFill>
                  <a:srgbClr val="FFFF00"/>
                </a:solidFill>
                <a:latin typeface="Gabriola" panose="04040605051002020D02" pitchFamily="82" charset="0"/>
              </a:rPr>
              <a:t>он учится быть терпеливым.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Солнце 4"/>
          <p:cNvSpPr/>
          <p:nvPr/>
        </p:nvSpPr>
        <p:spPr>
          <a:xfrm>
            <a:off x="10896600" y="816133"/>
            <a:ext cx="971835" cy="990600"/>
          </a:xfrm>
          <a:prstGeom prst="sun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https://thumbs.dreamstime.com/b/%D0%B4%D0%B2%D0%BE%D0%B5-%D0%B4%D0%B5%D1%82%D0%B5%D0%B9-%D0%BE%D1%82%D0%BA%D1%80%D1%8B%D0%BB%D0%B8-%D0%BC%D1%83%D0%BB%D1%8C%D1%82%D1%84%D0%B8%D0%BB%D1%8C%D0%BC-%D0%B4%D0%B2%D0%B0-%D1%80%D0%B5%D0%B1%D0%B5%D0%BD%D0%BA%D0%B0-%D0%BE%D1%82%D0%BA%D1%80%D1%8B%D0%B2%D0%B0%D1%8E%D1%89%D0%B8%D1%85-%D0%BA%D0%B0%D1%80%D1%82%D0%B8%D0%BD%D0%BA%D1%83-2518492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01" y="2429448"/>
            <a:ext cx="3855059" cy="396589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s://thumbs.dreamstime.com/b/%D0%BC%D0%B8%D0%BB%D0%B0%D1%8F-%D0%BC%D0%B0%D0%BB%D0%B5%D0%BD%D1%8C%D0%BA%D0%B0%D1%8F-%D0%B4%D0%B5%D0%B2%D0%BE%D1%87%D0%BA%D0%B0-%D1%88%D0%B5%D0%BF%D1%87%D0%B5%D1%82-%D1%81%D0%B5%D0%BA%D1%80%D0%B5%D1%82-%D0%B4%D1%80%D1%83%D0%B3%D1%83-2275451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75" y="2429447"/>
            <a:ext cx="3684918" cy="396589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1364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Педагог - психолог Миронова Е. 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3441773"/>
            <a:ext cx="9613861" cy="253992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         Наши дети – </a:t>
            </a:r>
            <a:r>
              <a:rPr lang="ru-RU" dirty="0" smtClean="0">
                <a:solidFill>
                  <a:srgbClr val="FFFF00"/>
                </a:solidFill>
              </a:rPr>
              <a:t>это наша старость</a:t>
            </a:r>
            <a:r>
              <a:rPr lang="ru-RU" dirty="0" smtClean="0">
                <a:solidFill>
                  <a:schemeClr val="bg1"/>
                </a:solidFill>
              </a:rPr>
              <a:t>. Правильное воспитание – это наша счастливая старость, плохое воспитание – это наше будущее горе, это наши слёзы, это наша вина перед другими людьми»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                                                                         А. С. Макаренко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Улыбающееся лицо 3"/>
          <p:cNvSpPr/>
          <p:nvPr/>
        </p:nvSpPr>
        <p:spPr>
          <a:xfrm>
            <a:off x="10915650" y="865072"/>
            <a:ext cx="952500" cy="8572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009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6A9C41"/>
      </a:dk2>
      <a:lt2>
        <a:srgbClr val="E7E6E6"/>
      </a:lt2>
      <a:accent1>
        <a:srgbClr val="A7D535"/>
      </a:accent1>
      <a:accent2>
        <a:srgbClr val="EACA4F"/>
      </a:accent2>
      <a:accent3>
        <a:srgbClr val="FD9850"/>
      </a:accent3>
      <a:accent4>
        <a:srgbClr val="F46442"/>
      </a:accent4>
      <a:accent5>
        <a:srgbClr val="54D289"/>
      </a:accent5>
      <a:accent6>
        <a:srgbClr val="6AD8CB"/>
      </a:accent6>
      <a:hlink>
        <a:srgbClr val="CAFB50"/>
      </a:hlink>
      <a:folHlink>
        <a:srgbClr val="DEFF8B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3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06000"/>
                <a:satMod val="120000"/>
                <a:lumMod val="7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B587E4A9-1405-4B4F-8BC3-512EE08D2E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106</TotalTime>
  <Words>131</Words>
  <Application>Microsoft Office PowerPoint</Application>
  <PresentationFormat>Широкоэкранный</PresentationFormat>
  <Paragraphs>16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Gabriola</vt:lpstr>
      <vt:lpstr>Mistral</vt:lpstr>
      <vt:lpstr>Times New Roman</vt:lpstr>
      <vt:lpstr>Trebuchet MS</vt:lpstr>
      <vt:lpstr>Wingdings</vt:lpstr>
      <vt:lpstr>Берлин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Педагог - психолог Миронова Е. А.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15</cp:revision>
  <dcterms:created xsi:type="dcterms:W3CDTF">2023-10-19T12:00:07Z</dcterms:created>
  <dcterms:modified xsi:type="dcterms:W3CDTF">2023-10-19T13:46:25Z</dcterms:modified>
</cp:coreProperties>
</file>