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8"/>
  </p:notesMasterIdLst>
  <p:sldIdLst>
    <p:sldId id="256" r:id="rId2"/>
    <p:sldId id="285" r:id="rId3"/>
    <p:sldId id="293" r:id="rId4"/>
    <p:sldId id="280" r:id="rId5"/>
    <p:sldId id="281" r:id="rId6"/>
    <p:sldId id="283" r:id="rId7"/>
    <p:sldId id="286" r:id="rId8"/>
    <p:sldId id="287" r:id="rId9"/>
    <p:sldId id="292" r:id="rId10"/>
    <p:sldId id="282" r:id="rId11"/>
    <p:sldId id="294" r:id="rId12"/>
    <p:sldId id="295" r:id="rId13"/>
    <p:sldId id="289" r:id="rId14"/>
    <p:sldId id="288" r:id="rId15"/>
    <p:sldId id="296" r:id="rId16"/>
    <p:sldId id="29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63928E-7D8E-49E1-83AC-6FEAD7F8FE18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C7D100D-D84C-4020-A1FA-44464207F8B7}">
      <dgm:prSet/>
      <dgm:spPr/>
      <dgm:t>
        <a:bodyPr/>
        <a:lstStyle/>
        <a:p>
          <a:pPr rtl="0"/>
          <a:r>
            <a:rPr lang="ru-RU" b="1" dirty="0" smtClean="0"/>
            <a:t>Школьная методическая служба </a:t>
          </a:r>
        </a:p>
        <a:p>
          <a:pPr rtl="0"/>
          <a:r>
            <a:rPr lang="ru-RU" b="1" dirty="0" smtClean="0"/>
            <a:t>как система поддержки профессиональной </a:t>
          </a:r>
          <a:r>
            <a:rPr lang="ru-RU" b="1" dirty="0" smtClean="0">
              <a:latin typeface="+mj-lt"/>
            </a:rPr>
            <a:t>деятельности</a:t>
          </a:r>
          <a:r>
            <a:rPr lang="ru-RU" b="1" dirty="0" smtClean="0"/>
            <a:t> учителя </a:t>
          </a:r>
          <a:endParaRPr lang="ru-RU" b="1" dirty="0"/>
        </a:p>
      </dgm:t>
    </dgm:pt>
    <dgm:pt modelId="{1EB74090-33C6-416C-A9E3-DF5FB936BC27}" type="parTrans" cxnId="{261EBDC3-4093-4243-AF3D-3C2FB7C1B7BE}">
      <dgm:prSet/>
      <dgm:spPr/>
      <dgm:t>
        <a:bodyPr/>
        <a:lstStyle/>
        <a:p>
          <a:endParaRPr lang="ru-RU"/>
        </a:p>
      </dgm:t>
    </dgm:pt>
    <dgm:pt modelId="{EDE9409C-B7D9-4E05-8C1C-E1232E7241D4}" type="sibTrans" cxnId="{261EBDC3-4093-4243-AF3D-3C2FB7C1B7BE}">
      <dgm:prSet/>
      <dgm:spPr/>
      <dgm:t>
        <a:bodyPr/>
        <a:lstStyle/>
        <a:p>
          <a:endParaRPr lang="ru-RU"/>
        </a:p>
      </dgm:t>
    </dgm:pt>
    <dgm:pt modelId="{955AB5F0-E6B1-4D3E-8383-9B88AF7F5716}" type="pres">
      <dgm:prSet presAssocID="{B363928E-7D8E-49E1-83AC-6FEAD7F8FE18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A028172-7B17-4E50-9A1B-D6A5B1EB30B1}" type="pres">
      <dgm:prSet presAssocID="{B363928E-7D8E-49E1-83AC-6FEAD7F8FE18}" presName="arrow" presStyleLbl="bgShp" presStyleIdx="0" presStyleCnt="1"/>
      <dgm:spPr/>
    </dgm:pt>
    <dgm:pt modelId="{722EC4D9-CCE9-4BA8-9107-046BAB71D5E1}" type="pres">
      <dgm:prSet presAssocID="{B363928E-7D8E-49E1-83AC-6FEAD7F8FE18}" presName="linearProcess" presStyleCnt="0"/>
      <dgm:spPr/>
    </dgm:pt>
    <dgm:pt modelId="{19B6DADB-CB98-441E-A745-FB3C7919B51D}" type="pres">
      <dgm:prSet presAssocID="{BC7D100D-D84C-4020-A1FA-44464207F8B7}" presName="textNode" presStyleLbl="node1" presStyleIdx="0" presStyleCnt="1" custScaleX="128000" custScaleY="25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6366D7-7296-4E8C-90D0-73ED9338FB74}" type="presOf" srcId="{BC7D100D-D84C-4020-A1FA-44464207F8B7}" destId="{19B6DADB-CB98-441E-A745-FB3C7919B51D}" srcOrd="0" destOrd="0" presId="urn:microsoft.com/office/officeart/2005/8/layout/hProcess9"/>
    <dgm:cxn modelId="{618EDA44-56B6-4AA7-AE8D-5305F6FFE461}" type="presOf" srcId="{B363928E-7D8E-49E1-83AC-6FEAD7F8FE18}" destId="{955AB5F0-E6B1-4D3E-8383-9B88AF7F5716}" srcOrd="0" destOrd="0" presId="urn:microsoft.com/office/officeart/2005/8/layout/hProcess9"/>
    <dgm:cxn modelId="{261EBDC3-4093-4243-AF3D-3C2FB7C1B7BE}" srcId="{B363928E-7D8E-49E1-83AC-6FEAD7F8FE18}" destId="{BC7D100D-D84C-4020-A1FA-44464207F8B7}" srcOrd="0" destOrd="0" parTransId="{1EB74090-33C6-416C-A9E3-DF5FB936BC27}" sibTransId="{EDE9409C-B7D9-4E05-8C1C-E1232E7241D4}"/>
    <dgm:cxn modelId="{B292E800-ADA7-4118-9C8E-5F77A3532A79}" type="presParOf" srcId="{955AB5F0-E6B1-4D3E-8383-9B88AF7F5716}" destId="{3A028172-7B17-4E50-9A1B-D6A5B1EB30B1}" srcOrd="0" destOrd="0" presId="urn:microsoft.com/office/officeart/2005/8/layout/hProcess9"/>
    <dgm:cxn modelId="{CC124FB8-32A0-402E-AD65-96FA486F952D}" type="presParOf" srcId="{955AB5F0-E6B1-4D3E-8383-9B88AF7F5716}" destId="{722EC4D9-CCE9-4BA8-9107-046BAB71D5E1}" srcOrd="1" destOrd="0" presId="urn:microsoft.com/office/officeart/2005/8/layout/hProcess9"/>
    <dgm:cxn modelId="{83ECEDB7-7FBB-4E50-9F12-A298A5F358EB}" type="presParOf" srcId="{722EC4D9-CCE9-4BA8-9107-046BAB71D5E1}" destId="{19B6DADB-CB98-441E-A745-FB3C7919B51D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F4C8F06-36F2-42C6-BDDB-2619612B8763}" type="doc">
      <dgm:prSet loTypeId="urn:microsoft.com/office/officeart/2005/8/layout/cycle2" loCatId="cycle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EC1E3BDB-7493-4F0A-8B82-C89C4769AF18}">
      <dgm:prSet custT="1"/>
      <dgm:spPr/>
      <dgm:t>
        <a:bodyPr/>
        <a:lstStyle/>
        <a:p>
          <a:pPr rtl="0"/>
          <a:r>
            <a:rPr lang="ru-RU" sz="3200" b="1" dirty="0" smtClean="0">
              <a:solidFill>
                <a:schemeClr val="tx1"/>
              </a:solidFill>
            </a:rPr>
            <a:t>Формы </a:t>
          </a:r>
        </a:p>
        <a:p>
          <a:pPr rtl="0"/>
          <a:r>
            <a:rPr lang="ru-RU" sz="3200" b="1" dirty="0" smtClean="0">
              <a:solidFill>
                <a:schemeClr val="tx1"/>
              </a:solidFill>
            </a:rPr>
            <a:t>методической</a:t>
          </a:r>
        </a:p>
        <a:p>
          <a:pPr rtl="0"/>
          <a:r>
            <a:rPr lang="ru-RU" sz="3200" b="1" dirty="0" smtClean="0">
              <a:solidFill>
                <a:schemeClr val="tx1"/>
              </a:solidFill>
            </a:rPr>
            <a:t> работы</a:t>
          </a:r>
          <a:endParaRPr lang="ru-RU" sz="3200" b="1" dirty="0">
            <a:solidFill>
              <a:schemeClr val="tx1"/>
            </a:solidFill>
          </a:endParaRPr>
        </a:p>
      </dgm:t>
    </dgm:pt>
    <dgm:pt modelId="{2C2F7893-DB11-43DD-922E-ACCBFA1B85EB}" type="parTrans" cxnId="{C4BAAE9C-9BA6-468A-94BA-ADCC2857D5C5}">
      <dgm:prSet/>
      <dgm:spPr/>
      <dgm:t>
        <a:bodyPr/>
        <a:lstStyle/>
        <a:p>
          <a:endParaRPr lang="ru-RU"/>
        </a:p>
      </dgm:t>
    </dgm:pt>
    <dgm:pt modelId="{39298844-6E03-4D4F-8651-725A419FB090}" type="sibTrans" cxnId="{C4BAAE9C-9BA6-468A-94BA-ADCC2857D5C5}">
      <dgm:prSet/>
      <dgm:spPr/>
      <dgm:t>
        <a:bodyPr/>
        <a:lstStyle/>
        <a:p>
          <a:endParaRPr lang="ru-RU"/>
        </a:p>
      </dgm:t>
    </dgm:pt>
    <dgm:pt modelId="{C9010ADB-BDE5-4872-8DA2-0D96790C3E75}" type="pres">
      <dgm:prSet presAssocID="{9F4C8F06-36F2-42C6-BDDB-2619612B876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4EB552-3184-4037-A31A-292FDE7E1A98}" type="pres">
      <dgm:prSet presAssocID="{EC1E3BDB-7493-4F0A-8B82-C89C4769AF18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259D15-D79D-4145-BA03-E2BF2CA00EEF}" type="presOf" srcId="{EC1E3BDB-7493-4F0A-8B82-C89C4769AF18}" destId="{DF4EB552-3184-4037-A31A-292FDE7E1A98}" srcOrd="0" destOrd="0" presId="urn:microsoft.com/office/officeart/2005/8/layout/cycle2"/>
    <dgm:cxn modelId="{E725B9CA-E8F1-4FFA-A1C6-9A30A7DA129F}" type="presOf" srcId="{9F4C8F06-36F2-42C6-BDDB-2619612B8763}" destId="{C9010ADB-BDE5-4872-8DA2-0D96790C3E75}" srcOrd="0" destOrd="0" presId="urn:microsoft.com/office/officeart/2005/8/layout/cycle2"/>
    <dgm:cxn modelId="{C4BAAE9C-9BA6-468A-94BA-ADCC2857D5C5}" srcId="{9F4C8F06-36F2-42C6-BDDB-2619612B8763}" destId="{EC1E3BDB-7493-4F0A-8B82-C89C4769AF18}" srcOrd="0" destOrd="0" parTransId="{2C2F7893-DB11-43DD-922E-ACCBFA1B85EB}" sibTransId="{39298844-6E03-4D4F-8651-725A419FB090}"/>
    <dgm:cxn modelId="{41D2AA5B-BB4A-40D2-B16A-AA1507FBF726}" type="presParOf" srcId="{C9010ADB-BDE5-4872-8DA2-0D96790C3E75}" destId="{DF4EB552-3184-4037-A31A-292FDE7E1A98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363928E-7D8E-49E1-83AC-6FEAD7F8FE18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C7D100D-D84C-4020-A1FA-44464207F8B7}">
      <dgm:prSet/>
      <dgm:spPr/>
      <dgm:t>
        <a:bodyPr/>
        <a:lstStyle/>
        <a:p>
          <a:pPr rtl="0"/>
          <a:r>
            <a:rPr lang="ru-RU" b="1" dirty="0" smtClean="0"/>
            <a:t>Школьная методическая служба </a:t>
          </a:r>
        </a:p>
        <a:p>
          <a:pPr rtl="0"/>
          <a:r>
            <a:rPr lang="ru-RU" b="1" dirty="0" smtClean="0"/>
            <a:t>как система поддержки профессиональной </a:t>
          </a:r>
          <a:r>
            <a:rPr lang="ru-RU" b="1" dirty="0" smtClean="0">
              <a:latin typeface="+mj-lt"/>
            </a:rPr>
            <a:t>деятельности</a:t>
          </a:r>
          <a:r>
            <a:rPr lang="ru-RU" b="1" dirty="0" smtClean="0"/>
            <a:t> учителя </a:t>
          </a:r>
          <a:endParaRPr lang="ru-RU" b="1" dirty="0"/>
        </a:p>
      </dgm:t>
    </dgm:pt>
    <dgm:pt modelId="{1EB74090-33C6-416C-A9E3-DF5FB936BC27}" type="parTrans" cxnId="{261EBDC3-4093-4243-AF3D-3C2FB7C1B7BE}">
      <dgm:prSet/>
      <dgm:spPr/>
      <dgm:t>
        <a:bodyPr/>
        <a:lstStyle/>
        <a:p>
          <a:endParaRPr lang="ru-RU"/>
        </a:p>
      </dgm:t>
    </dgm:pt>
    <dgm:pt modelId="{EDE9409C-B7D9-4E05-8C1C-E1232E7241D4}" type="sibTrans" cxnId="{261EBDC3-4093-4243-AF3D-3C2FB7C1B7BE}">
      <dgm:prSet/>
      <dgm:spPr/>
      <dgm:t>
        <a:bodyPr/>
        <a:lstStyle/>
        <a:p>
          <a:endParaRPr lang="ru-RU"/>
        </a:p>
      </dgm:t>
    </dgm:pt>
    <dgm:pt modelId="{955AB5F0-E6B1-4D3E-8383-9B88AF7F5716}" type="pres">
      <dgm:prSet presAssocID="{B363928E-7D8E-49E1-83AC-6FEAD7F8FE18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A028172-7B17-4E50-9A1B-D6A5B1EB30B1}" type="pres">
      <dgm:prSet presAssocID="{B363928E-7D8E-49E1-83AC-6FEAD7F8FE18}" presName="arrow" presStyleLbl="bgShp" presStyleIdx="0" presStyleCnt="1"/>
      <dgm:spPr/>
    </dgm:pt>
    <dgm:pt modelId="{722EC4D9-CCE9-4BA8-9107-046BAB71D5E1}" type="pres">
      <dgm:prSet presAssocID="{B363928E-7D8E-49E1-83AC-6FEAD7F8FE18}" presName="linearProcess" presStyleCnt="0"/>
      <dgm:spPr/>
    </dgm:pt>
    <dgm:pt modelId="{19B6DADB-CB98-441E-A745-FB3C7919B51D}" type="pres">
      <dgm:prSet presAssocID="{BC7D100D-D84C-4020-A1FA-44464207F8B7}" presName="textNode" presStyleLbl="node1" presStyleIdx="0" presStyleCnt="1" custScaleX="128000" custScaleY="25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800A386-369C-46C0-9339-AB54130355AD}" type="presOf" srcId="{BC7D100D-D84C-4020-A1FA-44464207F8B7}" destId="{19B6DADB-CB98-441E-A745-FB3C7919B51D}" srcOrd="0" destOrd="0" presId="urn:microsoft.com/office/officeart/2005/8/layout/hProcess9"/>
    <dgm:cxn modelId="{261EBDC3-4093-4243-AF3D-3C2FB7C1B7BE}" srcId="{B363928E-7D8E-49E1-83AC-6FEAD7F8FE18}" destId="{BC7D100D-D84C-4020-A1FA-44464207F8B7}" srcOrd="0" destOrd="0" parTransId="{1EB74090-33C6-416C-A9E3-DF5FB936BC27}" sibTransId="{EDE9409C-B7D9-4E05-8C1C-E1232E7241D4}"/>
    <dgm:cxn modelId="{94C30245-A4CC-4E1B-B3E8-F0DC119B2ADF}" type="presOf" srcId="{B363928E-7D8E-49E1-83AC-6FEAD7F8FE18}" destId="{955AB5F0-E6B1-4D3E-8383-9B88AF7F5716}" srcOrd="0" destOrd="0" presId="urn:microsoft.com/office/officeart/2005/8/layout/hProcess9"/>
    <dgm:cxn modelId="{389D4BA7-4ED3-41F1-98D5-BC07D2CE66F9}" type="presParOf" srcId="{955AB5F0-E6B1-4D3E-8383-9B88AF7F5716}" destId="{3A028172-7B17-4E50-9A1B-D6A5B1EB30B1}" srcOrd="0" destOrd="0" presId="urn:microsoft.com/office/officeart/2005/8/layout/hProcess9"/>
    <dgm:cxn modelId="{CF5079D1-9408-43E0-9E6D-AC4F47E32448}" type="presParOf" srcId="{955AB5F0-E6B1-4D3E-8383-9B88AF7F5716}" destId="{722EC4D9-CCE9-4BA8-9107-046BAB71D5E1}" srcOrd="1" destOrd="0" presId="urn:microsoft.com/office/officeart/2005/8/layout/hProcess9"/>
    <dgm:cxn modelId="{6F837EB3-E9E1-434A-9570-F0B4756188E3}" type="presParOf" srcId="{722EC4D9-CCE9-4BA8-9107-046BAB71D5E1}" destId="{19B6DADB-CB98-441E-A745-FB3C7919B51D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A028172-7B17-4E50-9A1B-D6A5B1EB30B1}">
      <dsp:nvSpPr>
        <dsp:cNvPr id="0" name=""/>
        <dsp:cNvSpPr/>
      </dsp:nvSpPr>
      <dsp:spPr>
        <a:xfrm>
          <a:off x="617072" y="0"/>
          <a:ext cx="6993494" cy="1944216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B6DADB-CB98-441E-A745-FB3C7919B51D}">
      <dsp:nvSpPr>
        <dsp:cNvPr id="0" name=""/>
        <dsp:cNvSpPr/>
      </dsp:nvSpPr>
      <dsp:spPr>
        <a:xfrm>
          <a:off x="0" y="0"/>
          <a:ext cx="8227639" cy="19442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/>
            <a:t>Школьная методическая служба </a:t>
          </a:r>
        </a:p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/>
            <a:t>как система поддержки профессиональной </a:t>
          </a:r>
          <a:r>
            <a:rPr lang="ru-RU" sz="3000" b="1" kern="1200" dirty="0" smtClean="0">
              <a:latin typeface="+mj-lt"/>
            </a:rPr>
            <a:t>деятельности</a:t>
          </a:r>
          <a:r>
            <a:rPr lang="ru-RU" sz="3000" b="1" kern="1200" dirty="0" smtClean="0"/>
            <a:t> учителя </a:t>
          </a:r>
          <a:endParaRPr lang="ru-RU" sz="3000" b="1" kern="1200" dirty="0"/>
        </a:p>
      </dsp:txBody>
      <dsp:txXfrm>
        <a:off x="0" y="0"/>
        <a:ext cx="8227639" cy="194421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F4EB552-3184-4037-A31A-292FDE7E1A98}">
      <dsp:nvSpPr>
        <dsp:cNvPr id="0" name=""/>
        <dsp:cNvSpPr/>
      </dsp:nvSpPr>
      <dsp:spPr>
        <a:xfrm>
          <a:off x="179711" y="1115"/>
          <a:ext cx="3641105" cy="36411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tx1"/>
              </a:solidFill>
            </a:rPr>
            <a:t>Формы </a:t>
          </a:r>
        </a:p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tx1"/>
              </a:solidFill>
            </a:rPr>
            <a:t>методической</a:t>
          </a:r>
        </a:p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tx1"/>
              </a:solidFill>
            </a:rPr>
            <a:t> работы</a:t>
          </a:r>
          <a:endParaRPr lang="ru-RU" sz="3200" b="1" kern="1200" dirty="0">
            <a:solidFill>
              <a:schemeClr val="tx1"/>
            </a:solidFill>
          </a:endParaRPr>
        </a:p>
      </dsp:txBody>
      <dsp:txXfrm>
        <a:off x="179711" y="1115"/>
        <a:ext cx="3641105" cy="3641105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A028172-7B17-4E50-9A1B-D6A5B1EB30B1}">
      <dsp:nvSpPr>
        <dsp:cNvPr id="0" name=""/>
        <dsp:cNvSpPr/>
      </dsp:nvSpPr>
      <dsp:spPr>
        <a:xfrm>
          <a:off x="617072" y="0"/>
          <a:ext cx="6993494" cy="1944216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B6DADB-CB98-441E-A745-FB3C7919B51D}">
      <dsp:nvSpPr>
        <dsp:cNvPr id="0" name=""/>
        <dsp:cNvSpPr/>
      </dsp:nvSpPr>
      <dsp:spPr>
        <a:xfrm>
          <a:off x="0" y="0"/>
          <a:ext cx="8227639" cy="19442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/>
            <a:t>Школьная методическая служба </a:t>
          </a:r>
        </a:p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/>
            <a:t>как система поддержки профессиональной </a:t>
          </a:r>
          <a:r>
            <a:rPr lang="ru-RU" sz="3000" b="1" kern="1200" dirty="0" smtClean="0">
              <a:latin typeface="+mj-lt"/>
            </a:rPr>
            <a:t>деятельности</a:t>
          </a:r>
          <a:r>
            <a:rPr lang="ru-RU" sz="3000" b="1" kern="1200" dirty="0" smtClean="0"/>
            <a:t> учителя </a:t>
          </a:r>
          <a:endParaRPr lang="ru-RU" sz="3000" b="1" kern="1200" dirty="0"/>
        </a:p>
      </dsp:txBody>
      <dsp:txXfrm>
        <a:off x="0" y="0"/>
        <a:ext cx="8227639" cy="19442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9CA480-8FAD-43DC-B445-465E0318A1DB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4A5D24-2499-4BA6-B13E-35ED5AE07C0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9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4A5D24-2499-4BA6-B13E-35ED5AE07C07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B67BF-A118-41A3-9BE4-67429BBFC1B5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96768-AA68-44ED-A477-72FD7F90BA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B67BF-A118-41A3-9BE4-67429BBFC1B5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96768-AA68-44ED-A477-72FD7F90BA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B67BF-A118-41A3-9BE4-67429BBFC1B5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96768-AA68-44ED-A477-72FD7F90BA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B67BF-A118-41A3-9BE4-67429BBFC1B5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96768-AA68-44ED-A477-72FD7F90BA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B67BF-A118-41A3-9BE4-67429BBFC1B5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96768-AA68-44ED-A477-72FD7F90BA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B67BF-A118-41A3-9BE4-67429BBFC1B5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96768-AA68-44ED-A477-72FD7F90BA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B67BF-A118-41A3-9BE4-67429BBFC1B5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96768-AA68-44ED-A477-72FD7F90BA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B67BF-A118-41A3-9BE4-67429BBFC1B5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96768-AA68-44ED-A477-72FD7F90BA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B67BF-A118-41A3-9BE4-67429BBFC1B5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96768-AA68-44ED-A477-72FD7F90BA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B67BF-A118-41A3-9BE4-67429BBFC1B5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96768-AA68-44ED-A477-72FD7F90BA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B67BF-A118-41A3-9BE4-67429BBFC1B5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96768-AA68-44ED-A477-72FD7F90BA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B67BF-A118-41A3-9BE4-67429BBFC1B5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96768-AA68-44ED-A477-72FD7F90BA9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420888"/>
            <a:ext cx="3600400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Схема 4"/>
          <p:cNvGraphicFramePr/>
          <p:nvPr/>
        </p:nvGraphicFramePr>
        <p:xfrm>
          <a:off x="611560" y="404664"/>
          <a:ext cx="8227640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79912" y="3429000"/>
            <a:ext cx="4968552" cy="1752600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Давыдова Аида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Карменовна</a:t>
            </a:r>
            <a:endPara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заместитель директора по </a:t>
            </a:r>
          </a:p>
          <a:p>
            <a:pPr algn="r"/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учебно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методической работе</a:t>
            </a:r>
          </a:p>
          <a:p>
            <a:pPr algn="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МОУ СОШ №75 г.Сочи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www.themegallery.com</a:t>
            </a:r>
          </a:p>
        </p:txBody>
      </p:sp>
      <p:sp>
        <p:nvSpPr>
          <p:cNvPr id="108546" name="Нижний колонтитул 5"/>
          <p:cNvSpPr txBox="1">
            <a:spLocks noGrp="1"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US" sz="1200">
                <a:solidFill>
                  <a:schemeClr val="bg1"/>
                </a:solidFill>
              </a:rPr>
              <a:t>www.themegallery.com</a:t>
            </a:r>
          </a:p>
        </p:txBody>
      </p:sp>
      <p:grpSp>
        <p:nvGrpSpPr>
          <p:cNvPr id="2" name="Group 83"/>
          <p:cNvGrpSpPr>
            <a:grpSpLocks/>
          </p:cNvGrpSpPr>
          <p:nvPr/>
        </p:nvGrpSpPr>
        <p:grpSpPr bwMode="auto">
          <a:xfrm>
            <a:off x="971550" y="188913"/>
            <a:ext cx="6913563" cy="685800"/>
            <a:chOff x="1296" y="1824"/>
            <a:chExt cx="2976" cy="432"/>
          </a:xfrm>
        </p:grpSpPr>
        <p:sp>
          <p:nvSpPr>
            <p:cNvPr id="90196" name="AutoShape 84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tx2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0197" name="AutoShape 8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tx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8552" name="Text Box 86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ru-RU" sz="2400" b="1" dirty="0">
                  <a:solidFill>
                    <a:srgbClr val="FF0000"/>
                  </a:solidFill>
                  <a:latin typeface="+mj-lt"/>
                </a:rPr>
                <a:t>Задача</a:t>
              </a:r>
              <a:r>
                <a:rPr lang="ru-RU" sz="2400" b="1" dirty="0">
                  <a:solidFill>
                    <a:srgbClr val="FF0000"/>
                  </a:solidFill>
                </a:rPr>
                <a:t> современной школы</a:t>
              </a:r>
              <a:r>
                <a:rPr lang="ru-RU" sz="2400" dirty="0">
                  <a:solidFill>
                    <a:schemeClr val="bg1"/>
                  </a:solidFill>
                </a:rPr>
                <a:t> 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108553" name="Text Box 87"/>
            <p:cNvSpPr txBox="1">
              <a:spLocks noChangeArrowheads="1"/>
            </p:cNvSpPr>
            <p:nvPr/>
          </p:nvSpPr>
          <p:spPr bwMode="gray">
            <a:xfrm>
              <a:off x="1464" y="1886"/>
              <a:ext cx="79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endParaRPr lang="ru-RU" sz="2400">
                <a:solidFill>
                  <a:schemeClr val="bg1"/>
                </a:solidFill>
              </a:endParaRPr>
            </a:p>
          </p:txBody>
        </p:sp>
      </p:grpSp>
      <p:pic>
        <p:nvPicPr>
          <p:cNvPr id="90217" name="Picture 1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3213100"/>
            <a:ext cx="2843212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55" name="Rectangle 11"/>
          <p:cNvSpPr>
            <a:spLocks noChangeArrowheads="1"/>
          </p:cNvSpPr>
          <p:nvPr/>
        </p:nvSpPr>
        <p:spPr bwMode="auto">
          <a:xfrm>
            <a:off x="3744913" y="1268413"/>
            <a:ext cx="5399087" cy="149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000" b="1" dirty="0">
                <a:solidFill>
                  <a:srgbClr val="000066"/>
                </a:solidFill>
              </a:rPr>
              <a:t>Формировать способность действовать </a:t>
            </a:r>
          </a:p>
          <a:p>
            <a:pPr algn="ctr">
              <a:spcBef>
                <a:spcPct val="20000"/>
              </a:spcBef>
            </a:pPr>
            <a:r>
              <a:rPr lang="ru-RU" sz="2000" b="1" dirty="0">
                <a:solidFill>
                  <a:srgbClr val="000066"/>
                </a:solidFill>
              </a:rPr>
              <a:t>и быть успешным в ситуации </a:t>
            </a:r>
          </a:p>
          <a:p>
            <a:pPr algn="ctr">
              <a:spcBef>
                <a:spcPct val="20000"/>
              </a:spcBef>
            </a:pPr>
            <a:r>
              <a:rPr lang="ru-RU" sz="2000" b="1" dirty="0">
                <a:solidFill>
                  <a:srgbClr val="000066"/>
                </a:solidFill>
              </a:rPr>
              <a:t>открытого динамично развивающегося </a:t>
            </a:r>
          </a:p>
          <a:p>
            <a:pPr algn="ctr">
              <a:spcBef>
                <a:spcPct val="20000"/>
              </a:spcBef>
            </a:pPr>
            <a:r>
              <a:rPr lang="ru-RU" sz="2000" b="1" dirty="0">
                <a:solidFill>
                  <a:srgbClr val="000066"/>
                </a:solidFill>
              </a:rPr>
              <a:t>современного общества.</a:t>
            </a:r>
          </a:p>
        </p:txBody>
      </p:sp>
      <p:pic>
        <p:nvPicPr>
          <p:cNvPr id="16" name="Рисунок 15" descr="htj4Ba1vQSg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196752"/>
            <a:ext cx="3816424" cy="2996419"/>
          </a:xfrm>
          <a:prstGeom prst="rect">
            <a:avLst/>
          </a:prstGeom>
        </p:spPr>
      </p:pic>
      <p:pic>
        <p:nvPicPr>
          <p:cNvPr id="15" name="Picture 2" descr="C:\Users\User\Downloads\20210305_102452 (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717032"/>
            <a:ext cx="4896544" cy="28803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611507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/>
              <a:t>     </a:t>
            </a:r>
            <a:r>
              <a:rPr lang="ru-RU" sz="4000" b="1" dirty="0" smtClean="0">
                <a:latin typeface="+mn-lt"/>
              </a:rPr>
              <a:t>Важнейшим средством повышения педагогического мастерства учителей, связующим в единое целое всю систему работы школы, является методическая служба.</a:t>
            </a:r>
            <a:br>
              <a:rPr lang="ru-RU" sz="4000" b="1" dirty="0" smtClean="0">
                <a:latin typeface="+mn-lt"/>
              </a:rPr>
            </a:br>
            <a:r>
              <a:rPr lang="ru-RU" sz="4000" b="1" dirty="0" smtClean="0">
                <a:latin typeface="+mn-lt"/>
              </a:rPr>
              <a:t>      Роль методической службы школы значительно возрастает в современных условиях в связи с необходимостью рационально и оперативно использовать новые методики, приемы и формы обучения и воспитания.</a:t>
            </a: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92088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/>
                </a:solidFill>
              </a:rPr>
              <a:t>Определение понятия «методическая работа в школе»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412777"/>
            <a:ext cx="84249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800" b="1" dirty="0" smtClean="0"/>
              <a:t> «Это специальный комплекс практических мероприятий, которые базируются на достижениях передового педагогического опыта и направлен на всестороннее повышение компетентности и профессионального мастерства каждого учителя». </a:t>
            </a:r>
          </a:p>
          <a:p>
            <a:pPr algn="just"/>
            <a:r>
              <a:rPr lang="ru-RU" sz="2800" b="1" i="1" dirty="0" smtClean="0"/>
              <a:t>             Симонов В.П. Педагогический менеджмент, </a:t>
            </a:r>
          </a:p>
          <a:p>
            <a:pPr algn="just"/>
            <a:endParaRPr lang="ru-RU" sz="2800" b="1" i="1" dirty="0" smtClean="0">
              <a:solidFill>
                <a:schemeClr val="tx2"/>
              </a:solidFill>
            </a:endParaRPr>
          </a:p>
          <a:p>
            <a:pPr algn="just"/>
            <a:r>
              <a:rPr lang="ru-RU" sz="2800" b="1" i="1" dirty="0" smtClean="0">
                <a:solidFill>
                  <a:schemeClr val="tx2"/>
                </a:solidFill>
              </a:rPr>
              <a:t>Значение понятия «методическая работа» </a:t>
            </a:r>
            <a:r>
              <a:rPr lang="ru-RU" sz="2800" b="1" dirty="0" smtClean="0"/>
              <a:t>«Методическая работа – это оказание методической помощи учителям и повышение их методической квалификации».</a:t>
            </a:r>
            <a:r>
              <a:rPr lang="ru-RU" sz="2800" b="1" i="1" dirty="0" smtClean="0"/>
              <a:t> </a:t>
            </a:r>
          </a:p>
          <a:p>
            <a:pPr algn="r"/>
            <a:r>
              <a:rPr lang="ru-RU" sz="2800" b="1" i="1" dirty="0" smtClean="0"/>
              <a:t>*Педагогический словарь, т.1,1960, с.140</a:t>
            </a:r>
            <a:endParaRPr lang="ru-RU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/>
                </a:solidFill>
              </a:rPr>
              <a:t>Школьная методическая служба- это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412776"/>
            <a:ext cx="7498080" cy="201622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b="1" dirty="0" smtClean="0"/>
              <a:t>служба быстрого реагирования</a:t>
            </a:r>
          </a:p>
          <a:p>
            <a:r>
              <a:rPr lang="ru-RU" b="1" dirty="0" smtClean="0"/>
              <a:t>единое развивающее поле, однако не единообразное, а связанное общей целью развивать личность ребенка.</a:t>
            </a:r>
          </a:p>
          <a:p>
            <a:endParaRPr lang="ru-RU" b="1" dirty="0" smtClean="0"/>
          </a:p>
          <a:p>
            <a:endParaRPr lang="ru-RU" b="1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501008"/>
            <a:ext cx="3816424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 descr="C:\Users\User\Downloads\image-20-01-22-12-22-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429000"/>
            <a:ext cx="3816424" cy="2880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466144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/>
                </a:solidFill>
              </a:rPr>
              <a:t> </a:t>
            </a:r>
            <a:r>
              <a:rPr lang="ru-RU" sz="4000" b="1" dirty="0" smtClean="0">
                <a:solidFill>
                  <a:schemeClr val="tx2"/>
                </a:solidFill>
              </a:rPr>
              <a:t>Роль школьной</a:t>
            </a:r>
            <a:r>
              <a:rPr lang="ru-RU" sz="4000" dirty="0" smtClean="0">
                <a:solidFill>
                  <a:schemeClr val="tx2"/>
                </a:solidFill>
              </a:rPr>
              <a:t> </a:t>
            </a:r>
            <a:r>
              <a:rPr lang="ru-RU" sz="4000" b="1" dirty="0" smtClean="0">
                <a:solidFill>
                  <a:schemeClr val="tx2"/>
                </a:solidFill>
              </a:rPr>
              <a:t>методической</a:t>
            </a:r>
            <a:r>
              <a:rPr lang="ru-RU" sz="4000" dirty="0" smtClean="0">
                <a:solidFill>
                  <a:schemeClr val="tx2"/>
                </a:solidFill>
              </a:rPr>
              <a:t> </a:t>
            </a:r>
            <a:r>
              <a:rPr lang="ru-RU" sz="4000" b="1" dirty="0" smtClean="0">
                <a:solidFill>
                  <a:schemeClr val="tx2"/>
                </a:solidFill>
              </a:rPr>
              <a:t>службы</a:t>
            </a:r>
            <a:endParaRPr lang="ru-RU" sz="4000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447800"/>
            <a:ext cx="8250120" cy="4800600"/>
          </a:xfrm>
        </p:spPr>
        <p:txBody>
          <a:bodyPr>
            <a:normAutofit/>
          </a:bodyPr>
          <a:lstStyle/>
          <a:p>
            <a:r>
              <a:rPr lang="ru-RU" dirty="0" smtClean="0"/>
              <a:t>сопровождение </a:t>
            </a:r>
            <a:r>
              <a:rPr lang="ru-RU" b="1" dirty="0" smtClean="0"/>
              <a:t>учителя</a:t>
            </a:r>
            <a:r>
              <a:rPr lang="ru-RU" dirty="0" smtClean="0"/>
              <a:t> в процессе его </a:t>
            </a:r>
            <a:r>
              <a:rPr lang="ru-RU" b="1" dirty="0" smtClean="0"/>
              <a:t>профессиональной</a:t>
            </a:r>
            <a:r>
              <a:rPr lang="ru-RU" dirty="0" smtClean="0"/>
              <a:t> </a:t>
            </a:r>
            <a:r>
              <a:rPr lang="ru-RU" b="1" dirty="0" smtClean="0"/>
              <a:t>деятельности</a:t>
            </a:r>
            <a:r>
              <a:rPr lang="ru-RU" dirty="0" smtClean="0"/>
              <a:t> и педагогической </a:t>
            </a:r>
            <a:r>
              <a:rPr lang="ru-RU" b="1" dirty="0" smtClean="0"/>
              <a:t>поддержке</a:t>
            </a:r>
            <a:r>
              <a:rPr lang="ru-RU" dirty="0" smtClean="0"/>
              <a:t> в соответствии с его </a:t>
            </a:r>
            <a:r>
              <a:rPr lang="ru-RU" b="1" dirty="0" smtClean="0"/>
              <a:t>профессиональными</a:t>
            </a:r>
            <a:r>
              <a:rPr lang="ru-RU" dirty="0" smtClean="0"/>
              <a:t> потребностями.</a:t>
            </a:r>
          </a:p>
          <a:p>
            <a:pPr>
              <a:buNone/>
            </a:pPr>
            <a:r>
              <a:rPr lang="ru-RU" dirty="0" smtClean="0"/>
              <a:t> </a:t>
            </a:r>
          </a:p>
        </p:txBody>
      </p:sp>
      <p:pic>
        <p:nvPicPr>
          <p:cNvPr id="5" name="Picture 2" descr="C:\Users\ПК\Downloads\image-15-02-21-12-38-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573016"/>
            <a:ext cx="3657600" cy="283464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645024"/>
            <a:ext cx="396044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3"/>
          <p:cNvGrpSpPr>
            <a:grpSpLocks/>
          </p:cNvGrpSpPr>
          <p:nvPr/>
        </p:nvGrpSpPr>
        <p:grpSpPr bwMode="auto">
          <a:xfrm>
            <a:off x="971550" y="188913"/>
            <a:ext cx="6913563" cy="685800"/>
            <a:chOff x="1296" y="1824"/>
            <a:chExt cx="2976" cy="432"/>
          </a:xfrm>
        </p:grpSpPr>
        <p:sp>
          <p:nvSpPr>
            <p:cNvPr id="3" name="AutoShape 84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tx2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" name="AutoShape 8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tx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9576" name="Text Box 86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ru-RU" sz="2400" b="1">
                  <a:solidFill>
                    <a:srgbClr val="FF0000"/>
                  </a:solidFill>
                </a:rPr>
                <a:t>Задача современной школы</a:t>
              </a:r>
              <a:r>
                <a:rPr lang="ru-RU" sz="2400">
                  <a:solidFill>
                    <a:schemeClr val="bg1"/>
                  </a:solidFill>
                </a:rPr>
                <a:t> </a:t>
              </a:r>
              <a:endParaRPr lang="en-US" sz="2400">
                <a:solidFill>
                  <a:schemeClr val="bg1"/>
                </a:solidFill>
              </a:endParaRPr>
            </a:p>
          </p:txBody>
        </p:sp>
        <p:sp>
          <p:nvSpPr>
            <p:cNvPr id="109577" name="Text Box 87"/>
            <p:cNvSpPr txBox="1">
              <a:spLocks noChangeArrowheads="1"/>
            </p:cNvSpPr>
            <p:nvPr/>
          </p:nvSpPr>
          <p:spPr bwMode="gray">
            <a:xfrm>
              <a:off x="1464" y="1886"/>
              <a:ext cx="79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endParaRPr lang="ru-RU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Group 83"/>
          <p:cNvGrpSpPr>
            <a:grpSpLocks/>
          </p:cNvGrpSpPr>
          <p:nvPr/>
        </p:nvGrpSpPr>
        <p:grpSpPr bwMode="auto">
          <a:xfrm>
            <a:off x="971550" y="188913"/>
            <a:ext cx="6913563" cy="685800"/>
            <a:chOff x="1296" y="1824"/>
            <a:chExt cx="2976" cy="432"/>
          </a:xfrm>
        </p:grpSpPr>
        <p:sp>
          <p:nvSpPr>
            <p:cNvPr id="6" name="AutoShape 84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tx2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AutoShape 8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tx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9583" name="Text Box 86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ru-RU" sz="2400" b="1">
                  <a:solidFill>
                    <a:srgbClr val="FF0000"/>
                  </a:solidFill>
                </a:rPr>
                <a:t>Задача современной школы</a:t>
              </a:r>
              <a:r>
                <a:rPr lang="ru-RU" sz="2400">
                  <a:solidFill>
                    <a:schemeClr val="bg1"/>
                  </a:solidFill>
                </a:rPr>
                <a:t> </a:t>
              </a:r>
              <a:endParaRPr lang="en-US" sz="2400">
                <a:solidFill>
                  <a:schemeClr val="bg1"/>
                </a:solidFill>
              </a:endParaRPr>
            </a:p>
          </p:txBody>
        </p:sp>
        <p:sp>
          <p:nvSpPr>
            <p:cNvPr id="109584" name="Text Box 87"/>
            <p:cNvSpPr txBox="1">
              <a:spLocks noChangeArrowheads="1"/>
            </p:cNvSpPr>
            <p:nvPr/>
          </p:nvSpPr>
          <p:spPr bwMode="gray">
            <a:xfrm>
              <a:off x="1464" y="1886"/>
              <a:ext cx="79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endParaRPr lang="ru-RU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Group 83"/>
          <p:cNvGrpSpPr>
            <a:grpSpLocks/>
          </p:cNvGrpSpPr>
          <p:nvPr/>
        </p:nvGrpSpPr>
        <p:grpSpPr bwMode="auto">
          <a:xfrm>
            <a:off x="971600" y="188640"/>
            <a:ext cx="7345661" cy="685800"/>
            <a:chOff x="1296" y="1824"/>
            <a:chExt cx="3162" cy="432"/>
          </a:xfrm>
        </p:grpSpPr>
        <p:sp>
          <p:nvSpPr>
            <p:cNvPr id="9" name="AutoShape 84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tx2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AutoShape 8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tx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9589" name="Text Box 86"/>
            <p:cNvSpPr txBox="1">
              <a:spLocks noChangeArrowheads="1"/>
            </p:cNvSpPr>
            <p:nvPr/>
          </p:nvSpPr>
          <p:spPr bwMode="gray">
            <a:xfrm>
              <a:off x="1680" y="1934"/>
              <a:ext cx="2778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ru-RU" sz="2400" b="1" dirty="0">
                  <a:solidFill>
                    <a:schemeClr val="bg1"/>
                  </a:solidFill>
                </a:rPr>
                <a:t>Актуальность </a:t>
              </a:r>
              <a:r>
                <a:rPr lang="ru-RU" sz="2400" b="1" dirty="0" smtClean="0">
                  <a:solidFill>
                    <a:schemeClr val="bg1"/>
                  </a:solidFill>
                  <a:latin typeface="Times New Roman" pitchFamily="18" charset="0"/>
                </a:rPr>
                <a:t>методической работы</a:t>
              </a:r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109590" name="Text Box 87"/>
            <p:cNvSpPr txBox="1">
              <a:spLocks noChangeArrowheads="1"/>
            </p:cNvSpPr>
            <p:nvPr/>
          </p:nvSpPr>
          <p:spPr bwMode="gray">
            <a:xfrm>
              <a:off x="1464" y="1886"/>
              <a:ext cx="79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endParaRPr lang="ru-RU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83"/>
          <p:cNvGrpSpPr>
            <a:grpSpLocks/>
          </p:cNvGrpSpPr>
          <p:nvPr/>
        </p:nvGrpSpPr>
        <p:grpSpPr bwMode="auto">
          <a:xfrm>
            <a:off x="971600" y="2924944"/>
            <a:ext cx="6913562" cy="685800"/>
            <a:chOff x="1296" y="1824"/>
            <a:chExt cx="2976" cy="432"/>
          </a:xfrm>
        </p:grpSpPr>
        <p:sp>
          <p:nvSpPr>
            <p:cNvPr id="90196" name="AutoShape 84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tx2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0197" name="AutoShape 8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tx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9595" name="Text Box 86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ru-RU" sz="2400" b="1" i="1" dirty="0" smtClean="0">
                  <a:solidFill>
                    <a:schemeClr val="bg1"/>
                  </a:solidFill>
                  <a:latin typeface="+mj-lt"/>
                </a:rPr>
                <a:t>Цель методической работы</a:t>
              </a:r>
              <a:endParaRPr lang="en-US" sz="24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09596" name="Text Box 87"/>
            <p:cNvSpPr txBox="1">
              <a:spLocks noChangeArrowheads="1"/>
            </p:cNvSpPr>
            <p:nvPr/>
          </p:nvSpPr>
          <p:spPr bwMode="gray">
            <a:xfrm>
              <a:off x="1464" y="1886"/>
              <a:ext cx="79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endParaRPr lang="ru-RU" sz="2400">
                <a:solidFill>
                  <a:schemeClr val="bg1"/>
                </a:solidFill>
              </a:endParaRPr>
            </a:p>
          </p:txBody>
        </p:sp>
      </p:grpSp>
      <p:sp>
        <p:nvSpPr>
          <p:cNvPr id="109597" name="Rectangle 29"/>
          <p:cNvSpPr>
            <a:spLocks noChangeArrowheads="1"/>
          </p:cNvSpPr>
          <p:nvPr/>
        </p:nvSpPr>
        <p:spPr bwMode="auto">
          <a:xfrm>
            <a:off x="467544" y="981075"/>
            <a:ext cx="8280920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66"/>
                </a:solidFill>
                <a:latin typeface="Times New Roman" pitchFamily="18" charset="0"/>
              </a:rPr>
              <a:t>	</a:t>
            </a:r>
            <a:r>
              <a:rPr lang="ru-RU" b="1" dirty="0">
                <a:cs typeface="Calibri Light" pitchFamily="34" charset="0"/>
              </a:rPr>
              <a:t>Необходимость решения стоящих перед обновляющейся школой задач, обеспечении эффективности необходимых изменений в области образования, </a:t>
            </a:r>
            <a:r>
              <a:rPr lang="ru-RU" b="1" dirty="0" smtClean="0">
                <a:cs typeface="Calibri Light" pitchFamily="34" charset="0"/>
              </a:rPr>
              <a:t>определенных Государственной Программой развития образования на 2018-2025 годы, которые </a:t>
            </a:r>
            <a:r>
              <a:rPr lang="ru-RU" b="1" dirty="0">
                <a:cs typeface="Calibri Light" pitchFamily="34" charset="0"/>
              </a:rPr>
              <a:t>во многом обеспечиваются уровнем развития методической работы. Недаром одним из ожидаемых результатов от реализации Программы </a:t>
            </a:r>
            <a:r>
              <a:rPr lang="ru-RU" b="1" dirty="0" smtClean="0">
                <a:cs typeface="Calibri Light" pitchFamily="34" charset="0"/>
              </a:rPr>
              <a:t>Развития является </a:t>
            </a:r>
            <a:r>
              <a:rPr lang="ru-RU" b="1" dirty="0">
                <a:cs typeface="Calibri Light" pitchFamily="34" charset="0"/>
              </a:rPr>
              <a:t>«усовершенствование методической службы».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109599" name="Rectangle 31"/>
          <p:cNvSpPr>
            <a:spLocks noChangeArrowheads="1"/>
          </p:cNvSpPr>
          <p:nvPr/>
        </p:nvSpPr>
        <p:spPr bwMode="auto">
          <a:xfrm>
            <a:off x="323528" y="4005064"/>
            <a:ext cx="8136904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dirty="0" smtClean="0"/>
              <a:t>	Оказание действенной помощи учителям и классным руководителям в улучшении организации обучения и воспитания школьников, обобщение и внедрение передового педагогического опыта, повышение теоретического уровня и педагогической квалификации преподавателей и администрации школы, создание условий для смены типа образовательной деятельности, предполагающей переход от «</a:t>
            </a:r>
            <a:r>
              <a:rPr lang="ru-RU" b="1" dirty="0" err="1" smtClean="0"/>
              <a:t>знаниевой</a:t>
            </a:r>
            <a:r>
              <a:rPr lang="ru-RU" b="1" dirty="0" smtClean="0"/>
              <a:t>»  модели образования в школе к «</a:t>
            </a:r>
            <a:r>
              <a:rPr lang="ru-RU" b="1" dirty="0" err="1" smtClean="0"/>
              <a:t>способностной</a:t>
            </a:r>
            <a:r>
              <a:rPr lang="ru-RU" b="1" dirty="0" smtClean="0"/>
              <a:t>» (</a:t>
            </a:r>
            <a:r>
              <a:rPr lang="ru-RU" b="1" dirty="0" err="1" smtClean="0"/>
              <a:t>креативной</a:t>
            </a:r>
            <a:r>
              <a:rPr lang="ru-RU" b="1" dirty="0" smtClean="0"/>
              <a:t>).</a:t>
            </a:r>
            <a:endParaRPr lang="ru-RU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Нижний колонтитул 5"/>
          <p:cNvSpPr txBox="1">
            <a:spLocks noGrp="1"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US" sz="1200">
                <a:solidFill>
                  <a:schemeClr val="bg1"/>
                </a:solidFill>
              </a:rPr>
              <a:t>www.themegallery.com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116013" y="908050"/>
            <a:ext cx="2170112" cy="5329238"/>
            <a:chOff x="720" y="1299"/>
            <a:chExt cx="1367" cy="2539"/>
          </a:xfrm>
        </p:grpSpPr>
        <p:sp>
          <p:nvSpPr>
            <p:cNvPr id="110596" name="AutoShape 4"/>
            <p:cNvSpPr>
              <a:spLocks noChangeArrowheads="1"/>
            </p:cNvSpPr>
            <p:nvPr/>
          </p:nvSpPr>
          <p:spPr bwMode="gray">
            <a:xfrm>
              <a:off x="720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597" name="AutoShape 5"/>
            <p:cNvSpPr>
              <a:spLocks noChangeArrowheads="1"/>
            </p:cNvSpPr>
            <p:nvPr/>
          </p:nvSpPr>
          <p:spPr bwMode="gray">
            <a:xfrm>
              <a:off x="741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598" name="AutoShape 6"/>
            <p:cNvSpPr>
              <a:spLocks noChangeArrowheads="1"/>
            </p:cNvSpPr>
            <p:nvPr/>
          </p:nvSpPr>
          <p:spPr bwMode="gray">
            <a:xfrm>
              <a:off x="752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9BCFF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599" name="AutoShape 7"/>
            <p:cNvSpPr>
              <a:spLocks noChangeArrowheads="1"/>
            </p:cNvSpPr>
            <p:nvPr/>
          </p:nvSpPr>
          <p:spPr bwMode="gray">
            <a:xfrm>
              <a:off x="752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EE0F7"/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600" name="AutoShape 8"/>
            <p:cNvSpPr>
              <a:spLocks noChangeArrowheads="1"/>
            </p:cNvSpPr>
            <p:nvPr/>
          </p:nvSpPr>
          <p:spPr bwMode="gray">
            <a:xfrm>
              <a:off x="724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729EB4"/>
                </a:gs>
                <a:gs pos="100000">
                  <a:srgbClr val="EAEAEA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601" name="AutoShape 9"/>
            <p:cNvSpPr>
              <a:spLocks noChangeArrowheads="1"/>
            </p:cNvSpPr>
            <p:nvPr/>
          </p:nvSpPr>
          <p:spPr bwMode="gray">
            <a:xfrm>
              <a:off x="752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DAFD4"/>
                </a:gs>
                <a:gs pos="100000">
                  <a:srgbClr val="EAEAEA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3" name="Group 10"/>
            <p:cNvGrpSpPr>
              <a:grpSpLocks/>
            </p:cNvGrpSpPr>
            <p:nvPr/>
          </p:nvGrpSpPr>
          <p:grpSpPr bwMode="auto">
            <a:xfrm>
              <a:off x="1190" y="1299"/>
              <a:ext cx="404" cy="392"/>
              <a:chOff x="1291" y="587"/>
              <a:chExt cx="666" cy="647"/>
            </a:xfrm>
          </p:grpSpPr>
          <p:sp>
            <p:nvSpPr>
              <p:cNvPr id="110603" name="Oval 11"/>
              <p:cNvSpPr>
                <a:spLocks noChangeArrowheads="1"/>
              </p:cNvSpPr>
              <p:nvPr/>
            </p:nvSpPr>
            <p:spPr bwMode="gray">
              <a:xfrm>
                <a:off x="1291" y="728"/>
                <a:ext cx="666" cy="379"/>
              </a:xfrm>
              <a:prstGeom prst="ellipse">
                <a:avLst/>
              </a:prstGeom>
              <a:solidFill>
                <a:srgbClr val="333333"/>
              </a:solidFill>
              <a:ln w="38100" algn="ctr">
                <a:noFill/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110604" name="Oval 12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10605" name="Oval 13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10606" name="Oval 14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10607" name="Oval 15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</p:grpSp>
        <p:sp>
          <p:nvSpPr>
            <p:cNvPr id="110608" name="Text Box 16"/>
            <p:cNvSpPr txBox="1">
              <a:spLocks noChangeArrowheads="1"/>
            </p:cNvSpPr>
            <p:nvPr/>
          </p:nvSpPr>
          <p:spPr bwMode="gray">
            <a:xfrm>
              <a:off x="1276" y="1354"/>
              <a:ext cx="223" cy="2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</a:rPr>
                <a:t>1</a:t>
              </a:r>
              <a:endParaRPr lang="en-US"/>
            </a:p>
          </p:txBody>
        </p:sp>
        <p:sp>
          <p:nvSpPr>
            <p:cNvPr id="110609" name="Text Box 17"/>
            <p:cNvSpPr txBox="1">
              <a:spLocks noChangeArrowheads="1"/>
            </p:cNvSpPr>
            <p:nvPr/>
          </p:nvSpPr>
          <p:spPr bwMode="gray">
            <a:xfrm>
              <a:off x="768" y="1776"/>
              <a:ext cx="1296" cy="14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dirty="0">
                  <a:solidFill>
                    <a:srgbClr val="000066"/>
                  </a:solidFill>
                </a:rPr>
                <a:t> </a:t>
              </a:r>
              <a:r>
                <a:rPr lang="ru-RU" b="1" dirty="0">
                  <a:solidFill>
                    <a:srgbClr val="000066"/>
                  </a:solidFill>
                </a:rPr>
                <a:t>Изменить содержание образования на основе </a:t>
              </a:r>
              <a:r>
                <a:rPr lang="ru-RU" sz="1600" b="1" dirty="0" err="1">
                  <a:solidFill>
                    <a:srgbClr val="000066"/>
                  </a:solidFill>
                </a:rPr>
                <a:t>компетентностного</a:t>
              </a:r>
              <a:r>
                <a:rPr lang="ru-RU" sz="1600" b="1" dirty="0">
                  <a:solidFill>
                    <a:srgbClr val="000066"/>
                  </a:solidFill>
                </a:rPr>
                <a:t> </a:t>
              </a:r>
              <a:r>
                <a:rPr lang="ru-RU" b="1" dirty="0">
                  <a:solidFill>
                    <a:srgbClr val="000066"/>
                  </a:solidFill>
                </a:rPr>
                <a:t>подхода, разработать и внедрить практико-ориентированные программы</a:t>
              </a:r>
              <a:endParaRPr lang="en-US" b="1" dirty="0">
                <a:solidFill>
                  <a:srgbClr val="000066"/>
                </a:solidFill>
              </a:endParaRPr>
            </a:p>
          </p:txBody>
        </p:sp>
      </p:grp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3563938" y="908050"/>
            <a:ext cx="2303462" cy="5394325"/>
            <a:chOff x="2208" y="1299"/>
            <a:chExt cx="1451" cy="2539"/>
          </a:xfrm>
        </p:grpSpPr>
        <p:sp>
          <p:nvSpPr>
            <p:cNvPr id="110611" name="AutoShape 19"/>
            <p:cNvSpPr>
              <a:spLocks noChangeArrowheads="1"/>
            </p:cNvSpPr>
            <p:nvPr/>
          </p:nvSpPr>
          <p:spPr bwMode="gray">
            <a:xfrm>
              <a:off x="2208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612" name="AutoShape 20"/>
            <p:cNvSpPr>
              <a:spLocks noChangeArrowheads="1"/>
            </p:cNvSpPr>
            <p:nvPr/>
          </p:nvSpPr>
          <p:spPr bwMode="gray">
            <a:xfrm>
              <a:off x="2229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613" name="AutoShape 21"/>
            <p:cNvSpPr>
              <a:spLocks noChangeArrowheads="1"/>
            </p:cNvSpPr>
            <p:nvPr/>
          </p:nvSpPr>
          <p:spPr bwMode="gray">
            <a:xfrm>
              <a:off x="2240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B3F2B9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614" name="AutoShape 22"/>
            <p:cNvSpPr>
              <a:spLocks noChangeArrowheads="1"/>
            </p:cNvSpPr>
            <p:nvPr/>
          </p:nvSpPr>
          <p:spPr bwMode="gray">
            <a:xfrm>
              <a:off x="2240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0F7D4"/>
                </a:gs>
                <a:gs pos="100000">
                  <a:srgbClr val="73E77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615" name="Oval 23"/>
            <p:cNvSpPr>
              <a:spLocks noChangeArrowheads="1"/>
            </p:cNvSpPr>
            <p:nvPr/>
          </p:nvSpPr>
          <p:spPr bwMode="gray">
            <a:xfrm>
              <a:off x="2678" y="1386"/>
              <a:ext cx="404" cy="226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10616" name="Oval 24"/>
            <p:cNvSpPr>
              <a:spLocks noChangeArrowheads="1"/>
            </p:cNvSpPr>
            <p:nvPr/>
          </p:nvSpPr>
          <p:spPr bwMode="gray">
            <a:xfrm>
              <a:off x="2681" y="1299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10617" name="Oval 25"/>
            <p:cNvSpPr>
              <a:spLocks noChangeArrowheads="1"/>
            </p:cNvSpPr>
            <p:nvPr/>
          </p:nvSpPr>
          <p:spPr bwMode="gray">
            <a:xfrm>
              <a:off x="2686" y="1301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10618" name="Oval 26"/>
            <p:cNvSpPr>
              <a:spLocks noChangeArrowheads="1"/>
            </p:cNvSpPr>
            <p:nvPr/>
          </p:nvSpPr>
          <p:spPr bwMode="gray">
            <a:xfrm>
              <a:off x="2690" y="1305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10619" name="Oval 27"/>
            <p:cNvSpPr>
              <a:spLocks noChangeArrowheads="1"/>
            </p:cNvSpPr>
            <p:nvPr/>
          </p:nvSpPr>
          <p:spPr bwMode="gray">
            <a:xfrm>
              <a:off x="2712" y="1315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10620" name="Text Box 28"/>
            <p:cNvSpPr txBox="1">
              <a:spLocks noChangeArrowheads="1"/>
            </p:cNvSpPr>
            <p:nvPr/>
          </p:nvSpPr>
          <p:spPr bwMode="gray">
            <a:xfrm>
              <a:off x="2764" y="1354"/>
              <a:ext cx="223" cy="21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</a:rPr>
                <a:t>2</a:t>
              </a:r>
              <a:endParaRPr lang="en-US"/>
            </a:p>
          </p:txBody>
        </p:sp>
        <p:sp>
          <p:nvSpPr>
            <p:cNvPr id="110621" name="Text Box 29"/>
            <p:cNvSpPr txBox="1">
              <a:spLocks noChangeArrowheads="1"/>
            </p:cNvSpPr>
            <p:nvPr/>
          </p:nvSpPr>
          <p:spPr bwMode="gray">
            <a:xfrm>
              <a:off x="2256" y="1776"/>
              <a:ext cx="1296" cy="107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b="1" dirty="0">
                  <a:solidFill>
                    <a:srgbClr val="000066"/>
                  </a:solidFill>
                </a:rPr>
                <a:t>Разнообразить формы обучения, внедрить современные образовательные технологии в образовательный процесс</a:t>
              </a:r>
              <a:endParaRPr lang="en-US" b="1" dirty="0">
                <a:solidFill>
                  <a:srgbClr val="000066"/>
                </a:solidFill>
              </a:endParaRPr>
            </a:p>
          </p:txBody>
        </p:sp>
        <p:sp>
          <p:nvSpPr>
            <p:cNvPr id="110622" name="AutoShape 30"/>
            <p:cNvSpPr>
              <a:spLocks noChangeArrowheads="1"/>
            </p:cNvSpPr>
            <p:nvPr/>
          </p:nvSpPr>
          <p:spPr bwMode="gray">
            <a:xfrm>
              <a:off x="2210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rgbClr val="EAEAEA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623" name="AutoShape 31"/>
            <p:cNvSpPr>
              <a:spLocks noChangeArrowheads="1"/>
            </p:cNvSpPr>
            <p:nvPr/>
          </p:nvSpPr>
          <p:spPr bwMode="gray">
            <a:xfrm>
              <a:off x="2238" y="3305"/>
              <a:ext cx="1421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rgbClr val="EAEAEA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r>
                <a:rPr lang="ru-RU" b="1" dirty="0" smtClean="0"/>
                <a:t>коллективная</a:t>
              </a:r>
            </a:p>
            <a:p>
              <a:r>
                <a:rPr lang="ru-RU" b="1" dirty="0" smtClean="0"/>
                <a:t>групповая </a:t>
              </a:r>
            </a:p>
            <a:p>
              <a:r>
                <a:rPr lang="ru-RU" b="1" dirty="0" smtClean="0"/>
                <a:t>индивидуальная </a:t>
              </a:r>
            </a:p>
          </p:txBody>
        </p:sp>
      </p:grpSp>
      <p:grpSp>
        <p:nvGrpSpPr>
          <p:cNvPr id="5" name="Group 32"/>
          <p:cNvGrpSpPr>
            <a:grpSpLocks/>
          </p:cNvGrpSpPr>
          <p:nvPr/>
        </p:nvGrpSpPr>
        <p:grpSpPr bwMode="auto">
          <a:xfrm>
            <a:off x="5940425" y="908050"/>
            <a:ext cx="2170113" cy="5327650"/>
            <a:chOff x="3692" y="1299"/>
            <a:chExt cx="1367" cy="2539"/>
          </a:xfrm>
        </p:grpSpPr>
        <p:sp>
          <p:nvSpPr>
            <p:cNvPr id="110625" name="AutoShape 33"/>
            <p:cNvSpPr>
              <a:spLocks noChangeArrowheads="1"/>
            </p:cNvSpPr>
            <p:nvPr/>
          </p:nvSpPr>
          <p:spPr bwMode="gray">
            <a:xfrm>
              <a:off x="3696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626" name="AutoShape 34"/>
            <p:cNvSpPr>
              <a:spLocks noChangeArrowheads="1"/>
            </p:cNvSpPr>
            <p:nvPr/>
          </p:nvSpPr>
          <p:spPr bwMode="gray">
            <a:xfrm>
              <a:off x="3717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627" name="AutoShape 35"/>
            <p:cNvSpPr>
              <a:spLocks noChangeArrowheads="1"/>
            </p:cNvSpPr>
            <p:nvPr/>
          </p:nvSpPr>
          <p:spPr bwMode="gray">
            <a:xfrm>
              <a:off x="3728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/>
                </a:gs>
                <a:gs pos="100000">
                  <a:srgbClr val="F2EDA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628" name="AutoShape 36"/>
            <p:cNvSpPr>
              <a:spLocks noChangeArrowheads="1"/>
            </p:cNvSpPr>
            <p:nvPr/>
          </p:nvSpPr>
          <p:spPr bwMode="gray">
            <a:xfrm>
              <a:off x="3728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8F5CC"/>
                </a:gs>
                <a:gs pos="100000">
                  <a:srgbClr val="E9E065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6" name="Group 37"/>
            <p:cNvGrpSpPr>
              <a:grpSpLocks/>
            </p:cNvGrpSpPr>
            <p:nvPr/>
          </p:nvGrpSpPr>
          <p:grpSpPr bwMode="auto">
            <a:xfrm>
              <a:off x="4166" y="1299"/>
              <a:ext cx="404" cy="392"/>
              <a:chOff x="1291" y="587"/>
              <a:chExt cx="666" cy="647"/>
            </a:xfrm>
          </p:grpSpPr>
          <p:sp>
            <p:nvSpPr>
              <p:cNvPr id="110630" name="Oval 38"/>
              <p:cNvSpPr>
                <a:spLocks noChangeArrowheads="1"/>
              </p:cNvSpPr>
              <p:nvPr/>
            </p:nvSpPr>
            <p:spPr bwMode="gray">
              <a:xfrm>
                <a:off x="1291" y="726"/>
                <a:ext cx="666" cy="378"/>
              </a:xfrm>
              <a:prstGeom prst="ellipse">
                <a:avLst/>
              </a:prstGeom>
              <a:solidFill>
                <a:srgbClr val="333333"/>
              </a:solidFill>
              <a:ln w="38100" algn="ctr">
                <a:noFill/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110631" name="Oval 39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10632" name="Oval 40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10633" name="Oval 41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10634" name="Oval 42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</p:grpSp>
        <p:sp>
          <p:nvSpPr>
            <p:cNvPr id="110635" name="Text Box 43"/>
            <p:cNvSpPr txBox="1">
              <a:spLocks noChangeArrowheads="1"/>
            </p:cNvSpPr>
            <p:nvPr/>
          </p:nvSpPr>
          <p:spPr bwMode="gray">
            <a:xfrm>
              <a:off x="4252" y="1354"/>
              <a:ext cx="223" cy="2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</a:rPr>
                <a:t>3</a:t>
              </a:r>
              <a:endParaRPr lang="en-US"/>
            </a:p>
          </p:txBody>
        </p:sp>
        <p:sp>
          <p:nvSpPr>
            <p:cNvPr id="110636" name="Text Box 44"/>
            <p:cNvSpPr txBox="1">
              <a:spLocks noChangeArrowheads="1"/>
            </p:cNvSpPr>
            <p:nvPr/>
          </p:nvSpPr>
          <p:spPr bwMode="gray">
            <a:xfrm>
              <a:off x="3744" y="1776"/>
              <a:ext cx="1296" cy="123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Font typeface="Wingdings" pitchFamily="2" charset="2"/>
                <a:buNone/>
              </a:pPr>
              <a:r>
                <a:rPr lang="ru-RU" b="1" dirty="0">
                  <a:solidFill>
                    <a:srgbClr val="000066"/>
                  </a:solidFill>
                </a:rPr>
                <a:t>Разработать и внедрить эффективную модель </a:t>
              </a:r>
              <a:r>
                <a:rPr lang="ru-RU" sz="1600" b="1" dirty="0" err="1">
                  <a:solidFill>
                    <a:srgbClr val="000066"/>
                  </a:solidFill>
                </a:rPr>
                <a:t>внутришкольного</a:t>
              </a:r>
              <a:r>
                <a:rPr lang="ru-RU" b="1" dirty="0">
                  <a:solidFill>
                    <a:srgbClr val="000066"/>
                  </a:solidFill>
                </a:rPr>
                <a:t> повышения квалификации руководителей и педагогов школы</a:t>
              </a:r>
              <a:r>
                <a:rPr lang="ru-RU" b="1" dirty="0">
                  <a:solidFill>
                    <a:srgbClr val="000066"/>
                  </a:solidFill>
                  <a:latin typeface="Times New Roman" pitchFamily="18" charset="0"/>
                </a:rPr>
                <a:t>.</a:t>
              </a:r>
              <a:endParaRPr lang="en-US" b="1" dirty="0">
                <a:solidFill>
                  <a:srgbClr val="000066"/>
                </a:solidFill>
                <a:latin typeface="Times New Roman" pitchFamily="18" charset="0"/>
              </a:endParaRPr>
            </a:p>
          </p:txBody>
        </p:sp>
        <p:sp>
          <p:nvSpPr>
            <p:cNvPr id="110637" name="AutoShape 45"/>
            <p:cNvSpPr>
              <a:spLocks noChangeArrowheads="1"/>
            </p:cNvSpPr>
            <p:nvPr/>
          </p:nvSpPr>
          <p:spPr bwMode="gray">
            <a:xfrm>
              <a:off x="3692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99BACC"/>
                </a:gs>
                <a:gs pos="100000">
                  <a:srgbClr val="EAEAEA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638" name="AutoShape 46"/>
            <p:cNvSpPr>
              <a:spLocks noChangeArrowheads="1"/>
            </p:cNvSpPr>
            <p:nvPr/>
          </p:nvSpPr>
          <p:spPr bwMode="gray">
            <a:xfrm>
              <a:off x="3720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8DAD4"/>
                </a:gs>
                <a:gs pos="100000">
                  <a:srgbClr val="EAEAEA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7" name="Group 83"/>
          <p:cNvGrpSpPr>
            <a:grpSpLocks/>
          </p:cNvGrpSpPr>
          <p:nvPr/>
        </p:nvGrpSpPr>
        <p:grpSpPr bwMode="auto">
          <a:xfrm>
            <a:off x="971550" y="260350"/>
            <a:ext cx="6913563" cy="685800"/>
            <a:chOff x="1296" y="1824"/>
            <a:chExt cx="2976" cy="432"/>
          </a:xfrm>
        </p:grpSpPr>
        <p:sp>
          <p:nvSpPr>
            <p:cNvPr id="90196" name="AutoShape 84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tx2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0197" name="AutoShape 8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tx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0642" name="Text Box 86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ru-RU" sz="2400" b="1" dirty="0" smtClean="0">
                  <a:solidFill>
                    <a:srgbClr val="FF0000"/>
                  </a:solidFill>
                </a:rPr>
                <a:t>Задачи МС</a:t>
              </a:r>
              <a:r>
                <a:rPr lang="ru-RU" sz="2400" dirty="0" smtClean="0"/>
                <a:t> </a:t>
              </a:r>
              <a:endParaRPr lang="en-US" sz="2400" dirty="0"/>
            </a:p>
          </p:txBody>
        </p:sp>
        <p:sp>
          <p:nvSpPr>
            <p:cNvPr id="110643" name="Text Box 87"/>
            <p:cNvSpPr txBox="1">
              <a:spLocks noChangeArrowheads="1"/>
            </p:cNvSpPr>
            <p:nvPr/>
          </p:nvSpPr>
          <p:spPr bwMode="gray">
            <a:xfrm>
              <a:off x="1464" y="1886"/>
              <a:ext cx="79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endParaRPr lang="ru-RU" sz="2400">
                <a:solidFill>
                  <a:schemeClr val="bg1"/>
                </a:solidFill>
              </a:endParaRPr>
            </a:p>
          </p:txBody>
        </p:sp>
      </p:grpSp>
      <p:sp>
        <p:nvSpPr>
          <p:cNvPr id="54" name="Прямоугольник 53"/>
          <p:cNvSpPr/>
          <p:nvPr/>
        </p:nvSpPr>
        <p:spPr>
          <a:xfrm>
            <a:off x="1259632" y="5157192"/>
            <a:ext cx="18722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создание сети методической работы в школе</a:t>
            </a:r>
            <a:endParaRPr lang="ru-RU" b="1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6228184" y="5157192"/>
            <a:ext cx="16561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cs typeface="Times New Roman" pitchFamily="18" charset="0"/>
              </a:rPr>
              <a:t>модель «Пути к вершинам мастерства»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14290"/>
            <a:ext cx="8686800" cy="664371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/>
              <a:t>Схема методической службы</a:t>
            </a:r>
            <a:br>
              <a:rPr lang="ru-RU" sz="32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педагогический   совет</a:t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методический   совет</a:t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методические    объединения</a:t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проблемно-творческие и рабочие    группы</a:t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научное    общество   учащихся</a:t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1600" b="1" dirty="0" err="1" smtClean="0"/>
              <a:t>библиотечно</a:t>
            </a:r>
            <a:r>
              <a:rPr lang="ru-RU" sz="1600" b="1" dirty="0" smtClean="0"/>
              <a:t>-                                                                                     аудио-видео информация,</a:t>
            </a:r>
            <a:br>
              <a:rPr lang="ru-RU" sz="1600" b="1" dirty="0" smtClean="0"/>
            </a:br>
            <a:r>
              <a:rPr lang="ru-RU" sz="1600" b="1" dirty="0" smtClean="0"/>
              <a:t>информационная  служба                                                                            интернет-ресурсы </a:t>
            </a:r>
            <a:br>
              <a:rPr lang="ru-RU" sz="1600" b="1" dirty="0" smtClean="0"/>
            </a:br>
            <a:r>
              <a:rPr lang="ru-RU" sz="1600" b="1" dirty="0" smtClean="0"/>
              <a:t> система повышения </a:t>
            </a:r>
            <a:br>
              <a:rPr lang="ru-RU" sz="1600" b="1" dirty="0" smtClean="0"/>
            </a:br>
            <a:r>
              <a:rPr lang="ru-RU" sz="1600" b="1" dirty="0" smtClean="0"/>
              <a:t>квалификации</a:t>
            </a:r>
            <a:endParaRPr lang="ru-RU" sz="1600" b="1" dirty="0"/>
          </a:p>
        </p:txBody>
      </p:sp>
      <p:sp>
        <p:nvSpPr>
          <p:cNvPr id="6" name="Стрелка вниз 5"/>
          <p:cNvSpPr/>
          <p:nvPr/>
        </p:nvSpPr>
        <p:spPr>
          <a:xfrm>
            <a:off x="4214813" y="2071688"/>
            <a:ext cx="428625" cy="285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4214813" y="2786063"/>
            <a:ext cx="428625" cy="285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4214813" y="3500438"/>
            <a:ext cx="428625" cy="285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4214813" y="4286250"/>
            <a:ext cx="428625" cy="285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Тройная стрелка влево/вправо/вверх 11"/>
          <p:cNvSpPr/>
          <p:nvPr/>
        </p:nvSpPr>
        <p:spPr>
          <a:xfrm flipV="1">
            <a:off x="3143250" y="5143500"/>
            <a:ext cx="2571750" cy="642938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/>
                </a:solidFill>
              </a:rPr>
              <a:t>Направления деятельности школьной методической службы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dirty="0" smtClean="0"/>
              <a:t> 	</a:t>
            </a:r>
            <a:r>
              <a:rPr lang="ru-RU" sz="3800" dirty="0" smtClean="0"/>
              <a:t>1. </a:t>
            </a:r>
            <a:r>
              <a:rPr lang="ru-RU" sz="3800" b="1" dirty="0" smtClean="0"/>
              <a:t>Создание </a:t>
            </a:r>
            <a:r>
              <a:rPr lang="ru-RU" sz="3800" b="1" dirty="0"/>
              <a:t>банка данных </a:t>
            </a:r>
            <a:r>
              <a:rPr lang="ru-RU" sz="3800" dirty="0"/>
              <a:t>педагогической информации о достижениях науки и практики, в т.ч. из опыта работы педагогического коллектива школы. </a:t>
            </a:r>
          </a:p>
          <a:p>
            <a:pPr>
              <a:buNone/>
            </a:pPr>
            <a:r>
              <a:rPr lang="ru-RU" sz="3800" dirty="0" smtClean="0"/>
              <a:t>	 2. </a:t>
            </a:r>
            <a:r>
              <a:rPr lang="ru-RU" sz="3800" b="1" dirty="0" err="1" smtClean="0"/>
              <a:t>Диагностико-прогностическая</a:t>
            </a:r>
            <a:r>
              <a:rPr lang="ru-RU" sz="3800" b="1" dirty="0" smtClean="0"/>
              <a:t> </a:t>
            </a:r>
            <a:r>
              <a:rPr lang="ru-RU" sz="3800" b="1" dirty="0"/>
              <a:t>деятельность: </a:t>
            </a:r>
            <a:endParaRPr lang="ru-RU" sz="3800" b="1" dirty="0" smtClean="0"/>
          </a:p>
          <a:p>
            <a:pPr>
              <a:buNone/>
            </a:pPr>
            <a:r>
              <a:rPr lang="ru-RU" sz="3800" dirty="0"/>
              <a:t>	</a:t>
            </a:r>
            <a:r>
              <a:rPr lang="ru-RU" sz="3800" dirty="0" smtClean="0"/>
              <a:t>-</a:t>
            </a:r>
            <a:r>
              <a:rPr lang="ru-RU" sz="3800" dirty="0"/>
              <a:t>диагностика потребностей кадров в повышении квалификации; </a:t>
            </a:r>
            <a:endParaRPr lang="ru-RU" sz="3800" dirty="0" smtClean="0"/>
          </a:p>
          <a:p>
            <a:pPr>
              <a:buNone/>
            </a:pPr>
            <a:r>
              <a:rPr lang="ru-RU" sz="3800" dirty="0"/>
              <a:t> </a:t>
            </a:r>
            <a:r>
              <a:rPr lang="ru-RU" sz="3800" dirty="0" smtClean="0"/>
              <a:t>     -</a:t>
            </a:r>
            <a:r>
              <a:rPr lang="ru-RU" sz="3800" dirty="0"/>
              <a:t>диагностика информационных запросов; </a:t>
            </a:r>
            <a:endParaRPr lang="ru-RU" sz="3800" dirty="0" smtClean="0"/>
          </a:p>
          <a:p>
            <a:pPr>
              <a:buNone/>
            </a:pPr>
            <a:r>
              <a:rPr lang="ru-RU" sz="3800" dirty="0"/>
              <a:t>	</a:t>
            </a:r>
            <a:r>
              <a:rPr lang="ru-RU" sz="3800" dirty="0" smtClean="0"/>
              <a:t>3. </a:t>
            </a:r>
            <a:r>
              <a:rPr lang="ru-RU" sz="3800" b="1" dirty="0"/>
              <a:t>В области содержания образования</a:t>
            </a:r>
            <a:r>
              <a:rPr lang="ru-RU" sz="3800" dirty="0" smtClean="0"/>
              <a:t>:</a:t>
            </a:r>
          </a:p>
          <a:p>
            <a:pPr>
              <a:buNone/>
            </a:pPr>
            <a:r>
              <a:rPr lang="ru-RU" sz="3800" dirty="0"/>
              <a:t> </a:t>
            </a:r>
            <a:r>
              <a:rPr lang="ru-RU" sz="3800" dirty="0" smtClean="0"/>
              <a:t>   </a:t>
            </a:r>
            <a:r>
              <a:rPr lang="ru-RU" sz="3800" dirty="0"/>
              <a:t>-подготовка кадров к освоению учебного плана </a:t>
            </a:r>
            <a:r>
              <a:rPr lang="ru-RU" sz="3800" dirty="0" err="1"/>
              <a:t>предпрофильного</a:t>
            </a:r>
            <a:r>
              <a:rPr lang="ru-RU" sz="3800" dirty="0"/>
              <a:t> и профильного обучения (освоение вариативного обучения, изучение и освоение образовательных стандартов, учебников нового поколения, новых педагогических технологий, разработка и освоение школьного компонента и </a:t>
            </a:r>
            <a:r>
              <a:rPr lang="ru-RU" sz="3800" dirty="0" smtClean="0"/>
              <a:t>разработка рабочих программ и др.).</a:t>
            </a:r>
          </a:p>
          <a:p>
            <a:pPr>
              <a:buNone/>
            </a:pPr>
            <a:r>
              <a:rPr lang="ru-RU" sz="3800" dirty="0" smtClean="0"/>
              <a:t> 	4</a:t>
            </a:r>
            <a:r>
              <a:rPr lang="ru-RU" sz="3800" dirty="0"/>
              <a:t>. Инновационная, опытно-экспериментальная работа: </a:t>
            </a:r>
            <a:endParaRPr lang="ru-RU" sz="3800" dirty="0" smtClean="0"/>
          </a:p>
          <a:p>
            <a:pPr>
              <a:buNone/>
            </a:pPr>
            <a:r>
              <a:rPr lang="ru-RU" sz="3800" dirty="0" smtClean="0"/>
              <a:t>	-</a:t>
            </a:r>
            <a:r>
              <a:rPr lang="ru-RU" sz="3800" dirty="0"/>
              <a:t>управление опытно-экспериментальной работой</a:t>
            </a:r>
            <a:r>
              <a:rPr lang="ru-RU" sz="3800" dirty="0" smtClean="0"/>
              <a:t>;</a:t>
            </a:r>
          </a:p>
          <a:p>
            <a:pPr>
              <a:buNone/>
            </a:pPr>
            <a:r>
              <a:rPr lang="ru-RU" sz="3800" dirty="0"/>
              <a:t>	</a:t>
            </a:r>
            <a:r>
              <a:rPr lang="ru-RU" sz="3800" dirty="0" smtClean="0"/>
              <a:t> </a:t>
            </a:r>
            <a:r>
              <a:rPr lang="ru-RU" sz="3800" dirty="0"/>
              <a:t>-овладение навыками экспертизы инновационных программ, учебников, пособий, </a:t>
            </a:r>
            <a:r>
              <a:rPr lang="ru-RU" sz="3800" dirty="0" smtClean="0"/>
              <a:t>технологий</a:t>
            </a:r>
          </a:p>
          <a:p>
            <a:pPr>
              <a:buNone/>
            </a:pPr>
            <a:r>
              <a:rPr lang="ru-RU" sz="3800" dirty="0" smtClean="0"/>
              <a:t>	5. </a:t>
            </a:r>
            <a:r>
              <a:rPr lang="ru-RU" sz="3800" b="1" dirty="0" smtClean="0"/>
              <a:t>Взаимодействие </a:t>
            </a:r>
            <a:r>
              <a:rPr lang="ru-RU" sz="3800" b="1" dirty="0"/>
              <a:t>школы с другими учебными заведениями, школами, вузами, факультетами повышения квалификации и переподготовки </a:t>
            </a:r>
            <a:r>
              <a:rPr lang="ru-RU" sz="3800" b="1" dirty="0" smtClean="0"/>
              <a:t>кадров</a:t>
            </a:r>
            <a:r>
              <a:rPr lang="ru-RU" sz="3800" b="1" dirty="0"/>
              <a:t>, с различными психолого-педагогическими центрами, </a:t>
            </a:r>
            <a:r>
              <a:rPr lang="ru-RU" sz="3800" b="1" dirty="0" smtClean="0"/>
              <a:t>методическим центром  управления по образования</a:t>
            </a:r>
            <a:r>
              <a:rPr lang="ru-RU" sz="3800" b="1" dirty="0"/>
              <a:t>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4"/>
          <p:cNvSpPr>
            <a:spLocks noChangeArrowheads="1"/>
          </p:cNvSpPr>
          <p:nvPr/>
        </p:nvSpPr>
        <p:spPr bwMode="auto">
          <a:xfrm>
            <a:off x="2286000" y="214313"/>
            <a:ext cx="2133600" cy="70485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76200" cmpd="tri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Метод.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совещания</a:t>
            </a:r>
          </a:p>
        </p:txBody>
      </p:sp>
      <p:graphicFrame>
        <p:nvGraphicFramePr>
          <p:cNvPr id="27" name="Содержимое 26"/>
          <p:cNvGraphicFramePr>
            <a:graphicFrameLocks noGrp="1"/>
          </p:cNvGraphicFramePr>
          <p:nvPr>
            <p:ph idx="1"/>
          </p:nvPr>
        </p:nvGraphicFramePr>
        <p:xfrm>
          <a:off x="2428860" y="1357298"/>
          <a:ext cx="4000528" cy="3643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AutoShape 11"/>
          <p:cNvSpPr>
            <a:spLocks noChangeArrowheads="1"/>
          </p:cNvSpPr>
          <p:nvPr/>
        </p:nvSpPr>
        <p:spPr bwMode="auto">
          <a:xfrm>
            <a:off x="152400" y="0"/>
            <a:ext cx="2062163" cy="928688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76200" cmpd="tri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Педсоветы</a:t>
            </a:r>
          </a:p>
        </p:txBody>
      </p:sp>
      <p:sp>
        <p:nvSpPr>
          <p:cNvPr id="8" name="AutoShape 32"/>
          <p:cNvSpPr>
            <a:spLocks noChangeArrowheads="1"/>
          </p:cNvSpPr>
          <p:nvPr/>
        </p:nvSpPr>
        <p:spPr bwMode="auto">
          <a:xfrm>
            <a:off x="4500563" y="0"/>
            <a:ext cx="2214562" cy="928688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76200" cmpd="tri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err="1">
                <a:latin typeface="Arial Black" pitchFamily="34" charset="0"/>
              </a:rPr>
              <a:t>Педагогич</a:t>
            </a:r>
            <a:r>
              <a:rPr lang="ru-RU" sz="2400" dirty="0">
                <a:latin typeface="Arial Black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мониторинг</a:t>
            </a:r>
          </a:p>
        </p:txBody>
      </p:sp>
      <p:sp>
        <p:nvSpPr>
          <p:cNvPr id="9" name="AutoShape 31"/>
          <p:cNvSpPr>
            <a:spLocks noChangeArrowheads="1"/>
          </p:cNvSpPr>
          <p:nvPr/>
        </p:nvSpPr>
        <p:spPr bwMode="auto">
          <a:xfrm>
            <a:off x="6858000" y="0"/>
            <a:ext cx="2286000" cy="785813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76200" cmpd="tri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Курсовая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подготовка</a:t>
            </a:r>
          </a:p>
        </p:txBody>
      </p:sp>
      <p:sp>
        <p:nvSpPr>
          <p:cNvPr id="10" name="AutoShape 16"/>
          <p:cNvSpPr>
            <a:spLocks noChangeArrowheads="1"/>
          </p:cNvSpPr>
          <p:nvPr/>
        </p:nvSpPr>
        <p:spPr bwMode="auto">
          <a:xfrm>
            <a:off x="357188" y="928688"/>
            <a:ext cx="2000250" cy="85725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76200" cmpd="tri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Школьное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МО</a:t>
            </a:r>
          </a:p>
        </p:txBody>
      </p:sp>
      <p:sp>
        <p:nvSpPr>
          <p:cNvPr id="11" name="AutoShape 20"/>
          <p:cNvSpPr>
            <a:spLocks noChangeArrowheads="1"/>
          </p:cNvSpPr>
          <p:nvPr/>
        </p:nvSpPr>
        <p:spPr bwMode="auto">
          <a:xfrm>
            <a:off x="0" y="1785938"/>
            <a:ext cx="2571750" cy="1000125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76200" cmpd="tri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Методические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 дни</a:t>
            </a:r>
          </a:p>
        </p:txBody>
      </p:sp>
      <p:sp>
        <p:nvSpPr>
          <p:cNvPr id="12" name="AutoShape 21"/>
          <p:cNvSpPr>
            <a:spLocks noChangeArrowheads="1"/>
          </p:cNvSpPr>
          <p:nvPr/>
        </p:nvSpPr>
        <p:spPr bwMode="auto">
          <a:xfrm>
            <a:off x="0" y="2928938"/>
            <a:ext cx="2286000" cy="9144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76200" cmpd="tri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Предметные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недели</a:t>
            </a:r>
          </a:p>
        </p:txBody>
      </p:sp>
      <p:sp>
        <p:nvSpPr>
          <p:cNvPr id="13" name="AutoShape 21"/>
          <p:cNvSpPr>
            <a:spLocks noChangeArrowheads="1"/>
          </p:cNvSpPr>
          <p:nvPr/>
        </p:nvSpPr>
        <p:spPr bwMode="auto">
          <a:xfrm>
            <a:off x="0" y="3929063"/>
            <a:ext cx="2214563" cy="928687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76200" cmpd="tri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Круглые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столы</a:t>
            </a:r>
          </a:p>
        </p:txBody>
      </p:sp>
      <p:sp>
        <p:nvSpPr>
          <p:cNvPr id="15" name="AutoShape 21"/>
          <p:cNvSpPr>
            <a:spLocks noChangeArrowheads="1"/>
          </p:cNvSpPr>
          <p:nvPr/>
        </p:nvSpPr>
        <p:spPr bwMode="auto">
          <a:xfrm>
            <a:off x="0" y="4929188"/>
            <a:ext cx="2428875" cy="85725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76200" cmpd="tri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Проблемные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группы</a:t>
            </a:r>
          </a:p>
        </p:txBody>
      </p:sp>
      <p:sp>
        <p:nvSpPr>
          <p:cNvPr id="16" name="AutoShape 21"/>
          <p:cNvSpPr>
            <a:spLocks noChangeArrowheads="1"/>
          </p:cNvSpPr>
          <p:nvPr/>
        </p:nvSpPr>
        <p:spPr bwMode="auto">
          <a:xfrm>
            <a:off x="6215063" y="3143250"/>
            <a:ext cx="2643187" cy="11430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76200" cmpd="tri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Творческие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конкурсы, </a:t>
            </a:r>
          </a:p>
        </p:txBody>
      </p:sp>
      <p:sp>
        <p:nvSpPr>
          <p:cNvPr id="17" name="AutoShape 21"/>
          <p:cNvSpPr>
            <a:spLocks noChangeArrowheads="1"/>
          </p:cNvSpPr>
          <p:nvPr/>
        </p:nvSpPr>
        <p:spPr bwMode="auto">
          <a:xfrm>
            <a:off x="6572250" y="1928813"/>
            <a:ext cx="2571750" cy="1214437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76200" cmpd="tri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 Black" pitchFamily="34" charset="0"/>
              </a:rPr>
              <a:t>Рабочие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 Black" pitchFamily="34" charset="0"/>
              </a:rPr>
              <a:t>группы</a:t>
            </a:r>
            <a:endParaRPr lang="ru-RU" sz="2400" dirty="0">
              <a:latin typeface="Arial Black" pitchFamily="34" charset="0"/>
            </a:endParaRPr>
          </a:p>
        </p:txBody>
      </p:sp>
      <p:sp>
        <p:nvSpPr>
          <p:cNvPr id="18" name="AutoShape 21"/>
          <p:cNvSpPr>
            <a:spLocks noChangeArrowheads="1"/>
          </p:cNvSpPr>
          <p:nvPr/>
        </p:nvSpPr>
        <p:spPr bwMode="auto">
          <a:xfrm>
            <a:off x="6286500" y="785813"/>
            <a:ext cx="2857500" cy="1214437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76200" cmpd="tri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Аттестация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 учителей,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наставничество</a:t>
            </a:r>
          </a:p>
        </p:txBody>
      </p:sp>
      <p:sp>
        <p:nvSpPr>
          <p:cNvPr id="20" name="AutoShape 21"/>
          <p:cNvSpPr>
            <a:spLocks noChangeArrowheads="1"/>
          </p:cNvSpPr>
          <p:nvPr/>
        </p:nvSpPr>
        <p:spPr bwMode="auto">
          <a:xfrm>
            <a:off x="0" y="5929313"/>
            <a:ext cx="2214563" cy="928687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76200" cmpd="tri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Творческие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отчеты МО</a:t>
            </a:r>
          </a:p>
        </p:txBody>
      </p:sp>
      <p:sp>
        <p:nvSpPr>
          <p:cNvPr id="21" name="AutoShape 21"/>
          <p:cNvSpPr>
            <a:spLocks noChangeArrowheads="1"/>
          </p:cNvSpPr>
          <p:nvPr/>
        </p:nvSpPr>
        <p:spPr bwMode="auto">
          <a:xfrm>
            <a:off x="2286000" y="5572125"/>
            <a:ext cx="2643188" cy="1071563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76200" cmpd="tri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Методическая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 конференция</a:t>
            </a:r>
          </a:p>
        </p:txBody>
      </p:sp>
      <p:sp>
        <p:nvSpPr>
          <p:cNvPr id="22" name="AutoShape 21"/>
          <p:cNvSpPr>
            <a:spLocks noChangeArrowheads="1"/>
          </p:cNvSpPr>
          <p:nvPr/>
        </p:nvSpPr>
        <p:spPr bwMode="auto">
          <a:xfrm>
            <a:off x="5072063" y="5643563"/>
            <a:ext cx="3000375" cy="1214437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76200" cmpd="tri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Школа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молодого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учителя</a:t>
            </a:r>
          </a:p>
        </p:txBody>
      </p:sp>
      <p:sp>
        <p:nvSpPr>
          <p:cNvPr id="24" name="AutoShape 21"/>
          <p:cNvSpPr>
            <a:spLocks noChangeArrowheads="1"/>
          </p:cNvSpPr>
          <p:nvPr/>
        </p:nvSpPr>
        <p:spPr bwMode="auto">
          <a:xfrm>
            <a:off x="6429375" y="4429125"/>
            <a:ext cx="2714625" cy="1285875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76200" cmpd="tri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Семинары,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практикумы,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 Black" pitchFamily="34" charset="0"/>
              </a:rPr>
              <a:t> деловые игры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/>
              <a:t>Творческие группы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071563"/>
            <a:ext cx="8686800" cy="55721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ru-RU" sz="3500" b="1" i="1" dirty="0" smtClean="0"/>
              <a:t>Коллектив разбивается на </a:t>
            </a:r>
            <a:r>
              <a:rPr lang="ru-RU" sz="3500" b="1" i="1" dirty="0" smtClean="0">
                <a:solidFill>
                  <a:schemeClr val="accent2"/>
                </a:solidFill>
              </a:rPr>
              <a:t>3</a:t>
            </a:r>
            <a:r>
              <a:rPr lang="ru-RU" sz="3500" b="1" i="1" dirty="0" smtClean="0"/>
              <a:t> группы:</a:t>
            </a:r>
            <a:endParaRPr lang="ru-RU" b="1" dirty="0" smtClean="0"/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ru-RU" sz="2600" b="1" dirty="0" smtClean="0">
                <a:solidFill>
                  <a:schemeClr val="accent2"/>
                </a:solidFill>
              </a:rPr>
              <a:t>1. Группа высокого педагогического мастерства (учителя, входящие в группу </a:t>
            </a:r>
            <a:r>
              <a:rPr lang="ru-RU" sz="1800" b="1" dirty="0" smtClean="0"/>
              <a:t>высокого педагогического мастерства, работают на доверии и самоконтроле. Это учителя высшей и первой квалификационной категорий. Они главные помощники зам. директора в организации методической работы в школе. Педагоги этого уровня — главные проводники новых методик, технологий. Они дают “мастер-классы” для учителей школы)</a:t>
            </a:r>
            <a:r>
              <a:rPr lang="ru-RU" sz="1800" dirty="0" smtClean="0"/>
              <a:t>. </a:t>
            </a:r>
          </a:p>
          <a:p>
            <a:pPr>
              <a:buNone/>
            </a:pPr>
            <a:r>
              <a:rPr lang="ru-RU" altLang="ru-RU" sz="2400" b="1" dirty="0" smtClean="0">
                <a:solidFill>
                  <a:schemeClr val="accent2"/>
                </a:solidFill>
              </a:rPr>
              <a:t>2. Группа совершенствования мастерства</a:t>
            </a:r>
          </a:p>
          <a:p>
            <a:pPr>
              <a:buNone/>
            </a:pPr>
            <a:r>
              <a:rPr lang="ru-RU" altLang="ru-RU" sz="1800" b="1" dirty="0" smtClean="0"/>
              <a:t>( группу совершенствования педагогического мастерства составляют педагоги, на которых школа возлагает большие надежды. Это преемники старшего поколения, учителя первой, второй квалификационных категорий).</a:t>
            </a:r>
            <a:endParaRPr lang="ru-RU" altLang="ru-RU" sz="1800" dirty="0" smtClean="0"/>
          </a:p>
          <a:p>
            <a:pPr>
              <a:buNone/>
            </a:pPr>
            <a:r>
              <a:rPr lang="ru-RU" altLang="ru-RU" sz="2600" b="1" dirty="0">
                <a:solidFill>
                  <a:schemeClr val="accent2"/>
                </a:solidFill>
              </a:rPr>
              <a:t> </a:t>
            </a:r>
            <a:r>
              <a:rPr lang="ru-RU" altLang="ru-RU" sz="2600" b="1" dirty="0" smtClean="0">
                <a:solidFill>
                  <a:schemeClr val="accent2"/>
                </a:solidFill>
              </a:rPr>
              <a:t>3. Группа становления педагогического мастерства.</a:t>
            </a:r>
            <a:r>
              <a:rPr lang="ru-RU" altLang="ru-RU" sz="2800" b="1" dirty="0" smtClean="0"/>
              <a:t/>
            </a:r>
            <a:br>
              <a:rPr lang="ru-RU" altLang="ru-RU" sz="2800" b="1" dirty="0" smtClean="0"/>
            </a:br>
            <a:r>
              <a:rPr lang="ru-RU" altLang="ru-RU" sz="1900" b="1" dirty="0" smtClean="0"/>
              <a:t>Группа становления педагогического мастерства включает  молодых педагогов. Для них целесообразна организация ежегодной  “Школы молодого учителя». В данном случае осуществляется адресная помощь каждому учителю.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C:\Users\ПК\Downloads\image-15-02-21-12-45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789040"/>
            <a:ext cx="4104456" cy="270892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50106"/>
          </a:xfrm>
        </p:spPr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</a:rPr>
              <a:t>РАБОЧИЕ ГРУППЫ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08720"/>
            <a:ext cx="7848872" cy="324036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000" b="1" dirty="0" smtClean="0">
                <a:solidFill>
                  <a:srgbClr val="FF0000"/>
                </a:solidFill>
              </a:rPr>
              <a:t>Рабочая группа </a:t>
            </a:r>
            <a:r>
              <a:rPr lang="ru-RU" sz="2000" b="1" dirty="0">
                <a:solidFill>
                  <a:srgbClr val="FF0000"/>
                </a:solidFill>
              </a:rPr>
              <a:t>– это временное структурное подразделение методической службы ОУ, </a:t>
            </a:r>
            <a:r>
              <a:rPr lang="ru-RU" sz="2000" b="1" dirty="0"/>
              <a:t>объединяющее педагогов, имеющих высокий уровень </a:t>
            </a:r>
            <a:r>
              <a:rPr lang="ru-RU" sz="2000" b="1" dirty="0" smtClean="0"/>
              <a:t>профессионализма и заинтересованных в форме коллективного сотрудничества по изучению, разработке и обобщению материалов по направлениям образовательной деятельности с целью поиска оптимальных путей совершенствования образовательного процесса.</a:t>
            </a:r>
            <a:endParaRPr lang="ru-RU" sz="2000" b="1" dirty="0"/>
          </a:p>
          <a:p>
            <a:pPr algn="just">
              <a:buNone/>
            </a:pPr>
            <a:r>
              <a:rPr lang="ru-RU" sz="2000" b="1" dirty="0" smtClean="0"/>
              <a:t>Группа </a:t>
            </a:r>
            <a:r>
              <a:rPr lang="ru-RU" sz="2000" b="1" dirty="0"/>
              <a:t>создается и прекращает свою деятельность по инициативе участников группы и по мере решения стоящих перед группой задач.</a:t>
            </a:r>
          </a:p>
          <a:p>
            <a:pPr>
              <a:buNone/>
            </a:pPr>
            <a:r>
              <a:rPr lang="ru-RU" sz="2000" dirty="0" smtClean="0"/>
              <a:t> </a:t>
            </a:r>
            <a:endParaRPr lang="ru-RU" sz="2000" dirty="0"/>
          </a:p>
        </p:txBody>
      </p:sp>
      <p:pic>
        <p:nvPicPr>
          <p:cNvPr id="3074" name="Picture 2" descr="C:\Users\User\Downloads\image-20-01-22-03-2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789040"/>
            <a:ext cx="3744416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>
                <a:solidFill>
                  <a:schemeClr val="tx2"/>
                </a:solidFill>
              </a:rPr>
              <a:t>Выводы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836712"/>
            <a:ext cx="8229600" cy="44973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400" dirty="0"/>
          </a:p>
          <a:p>
            <a:r>
              <a:rPr lang="ru-RU" sz="2600" b="1" dirty="0" smtClean="0"/>
              <a:t>Организация школьной  методической службы </a:t>
            </a:r>
            <a:r>
              <a:rPr lang="ru-RU" sz="2600" b="1" dirty="0"/>
              <a:t>является одним из важных направлений </a:t>
            </a:r>
            <a:r>
              <a:rPr lang="ru-RU" sz="2600" b="1" dirty="0" smtClean="0"/>
              <a:t>развития школы и </a:t>
            </a:r>
            <a:r>
              <a:rPr lang="ru-RU" sz="2600" b="1" dirty="0"/>
              <a:t>призвана способствовать активизации деятельности педагогов. </a:t>
            </a:r>
          </a:p>
          <a:p>
            <a:r>
              <a:rPr lang="ru-RU" sz="2600" b="1" dirty="0"/>
              <a:t>Ориентируясь на гуманизацию обучения, на формирование личности учащегося, признание ее ценности и необходимости для современного общества, мы прежде всего должны помнить, что она формируется личностью учителя. </a:t>
            </a:r>
          </a:p>
          <a:p>
            <a:r>
              <a:rPr lang="ru-RU" sz="2600" b="1" dirty="0"/>
              <a:t>Таким образом, необходимо создать все условия для роста профессионального мастерства педагогов. А для этого нужна действенная и эффективная система методической </a:t>
            </a:r>
            <a:r>
              <a:rPr lang="ru-RU" sz="2600" b="1" dirty="0" smtClean="0"/>
              <a:t>службы</a:t>
            </a:r>
            <a:r>
              <a:rPr lang="ru-RU" sz="2400" b="1" dirty="0"/>
              <a:t>.</a:t>
            </a:r>
          </a:p>
        </p:txBody>
      </p:sp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www.themegallery.com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БЛАГОДАРЮ  ЗА ВНИМАНИЕ</a:t>
            </a:r>
          </a:p>
          <a:p>
            <a:pPr algn="ctr">
              <a:buNone/>
            </a:pP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420888"/>
            <a:ext cx="3600400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Схема 4"/>
          <p:cNvGraphicFramePr/>
          <p:nvPr/>
        </p:nvGraphicFramePr>
        <p:xfrm>
          <a:off x="611560" y="404664"/>
          <a:ext cx="8227640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79912" y="3429000"/>
            <a:ext cx="4896544" cy="2520280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Давыдова Аида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Карменовна</a:t>
            </a:r>
            <a:endPara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заместитель директора по </a:t>
            </a:r>
          </a:p>
          <a:p>
            <a:pPr algn="r"/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учебно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методической работе</a:t>
            </a:r>
          </a:p>
          <a:p>
            <a:pPr algn="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МОУ СОШ №75 г.Сочи</a:t>
            </a:r>
          </a:p>
          <a:p>
            <a:pPr algn="r"/>
            <a:endPara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633</TotalTime>
  <Words>570</Words>
  <Application>Microsoft Office PowerPoint</Application>
  <PresentationFormat>Экран (4:3)</PresentationFormat>
  <Paragraphs>123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     Важнейшим средством повышения педагогического мастерства учителей, связующим в единое целое всю систему работы школы, является методическая служба.       Роль методической службы школы значительно возрастает в современных условиях в связи с необходимостью рационально и оперативно использовать новые методики, приемы и формы обучения и воспитания. </vt:lpstr>
      <vt:lpstr>Определение понятия «методическая работа в школе»</vt:lpstr>
      <vt:lpstr>Школьная методическая служба- это</vt:lpstr>
      <vt:lpstr> Роль школьной методической службы</vt:lpstr>
      <vt:lpstr>Слайд 7</vt:lpstr>
      <vt:lpstr>Слайд 8</vt:lpstr>
      <vt:lpstr>Схема методической службы  педагогический   совет  методический   совет  методические    объединения  проблемно-творческие и рабочие    группы  научное    общество   учащихся  библиотечно-                                                                                     аудио-видео информация, информационная  служба                                                                            интернет-ресурсы   система повышения  квалификации</vt:lpstr>
      <vt:lpstr>Направления деятельности школьной методической службы</vt:lpstr>
      <vt:lpstr>Слайд 11</vt:lpstr>
      <vt:lpstr>Творческие группы </vt:lpstr>
      <vt:lpstr>РАБОЧИЕ ГРУППЫ</vt:lpstr>
      <vt:lpstr>Выводы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Тьюторство как вид современного наставничества</dc:title>
  <dc:creator>ПК</dc:creator>
  <cp:lastModifiedBy>GMR</cp:lastModifiedBy>
  <cp:revision>42</cp:revision>
  <dcterms:created xsi:type="dcterms:W3CDTF">2021-02-15T07:30:42Z</dcterms:created>
  <dcterms:modified xsi:type="dcterms:W3CDTF">2022-01-28T16:12:18Z</dcterms:modified>
</cp:coreProperties>
</file>