
<file path=[Content_Types].xml><?xml version="1.0" encoding="utf-8"?>
<Types xmlns="http://schemas.openxmlformats.org/package/2006/content-types"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Default Extension="png" ContentType="image/png"/>
  <Override PartName="/ppt/notesSlides/notesSlide1.xml" ContentType="application/vnd.openxmlformats-officedocument.presentationml.notesSlide+xml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theme/theme2.xml" ContentType="application/vnd.openxmlformats-officedocument.theme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notesMasters/notesMaster1.xml" ContentType="application/vnd.openxmlformats-officedocument.presentationml.notesMaster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12"/>
  </p:notesMasterIdLst>
  <p:sldIdLst>
    <p:sldId id="263" r:id="rId2"/>
    <p:sldId id="256" r:id="rId3"/>
    <p:sldId id="257" r:id="rId4"/>
    <p:sldId id="258" r:id="rId5"/>
    <p:sldId id="259" r:id="rId6"/>
    <p:sldId id="260" r:id="rId7"/>
    <p:sldId id="261" r:id="rId8"/>
    <p:sldId id="265" r:id="rId9"/>
    <p:sldId id="262" r:id="rId10"/>
    <p:sldId id="264" r:id="rId11"/>
  </p:sldIdLst>
  <p:sldSz cx="9144000" cy="6858000" type="screen4x3"/>
  <p:notesSz cx="6858000" cy="9144000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99FFCC"/>
  </p:clrMru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showOutlineIcons="0">
    <p:restoredLeft sz="15588" autoAdjust="0"/>
    <p:restoredTop sz="94624" autoAdjust="0"/>
  </p:normalViewPr>
  <p:slideViewPr>
    <p:cSldViewPr>
      <p:cViewPr varScale="1">
        <p:scale>
          <a:sx n="69" d="100"/>
          <a:sy n="69" d="100"/>
        </p:scale>
        <p:origin x="-906" y="-102"/>
      </p:cViewPr>
      <p:guideLst>
        <p:guide orient="horz" pos="2160"/>
        <p:guide pos="2880"/>
      </p:guideLst>
    </p:cSldViewPr>
  </p:slideViewPr>
  <p:outlineViewPr>
    <p:cViewPr>
      <p:scale>
        <a:sx n="33" d="100"/>
        <a:sy n="33" d="100"/>
      </p:scale>
      <p:origin x="0" y="0"/>
    </p:cViewPr>
  </p:outlin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presProps" Target="pres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notesMaster" Target="notesMasters/notesMaster1.xml"/><Relationship Id="rId2" Type="http://schemas.openxmlformats.org/officeDocument/2006/relationships/slide" Target="slides/slide1.xml"/><Relationship Id="rId16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theme" Target="theme/theme1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viewProps" Target="viewProp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хний колонтитул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3573A7C3-7C03-4480-BB0E-F101FF410393}" type="datetimeFigureOut">
              <a:rPr lang="ru-RU" smtClean="0"/>
              <a:t>04.11.2021</a:t>
            </a:fld>
            <a:endParaRPr lang="ru-RU"/>
          </a:p>
        </p:txBody>
      </p:sp>
      <p:sp>
        <p:nvSpPr>
          <p:cNvPr id="4" name="Образ слайда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ru-RU"/>
          </a:p>
        </p:txBody>
      </p:sp>
      <p:sp>
        <p:nvSpPr>
          <p:cNvPr id="5" name="Заметки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3299A8DF-3E0C-48E8-A055-EC7FDB4C3B15}" type="slidenum">
              <a:rPr lang="ru-RU" smtClean="0"/>
              <a:t>‹#›</a:t>
            </a:fld>
            <a:endParaRPr lang="ru-RU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3299A8DF-3E0C-48E8-A055-EC7FDB4C3B15}" type="slidenum">
              <a:rPr lang="ru-RU" smtClean="0"/>
              <a:t>8</a:t>
            </a:fld>
            <a:endParaRPr lang="ru-RU"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ru-RU" smtClean="0"/>
              <a:t>Образец подзаголовка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04.11.2021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  <p:transition spd="med">
    <p:wedge/>
  </p:transition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04.11.2021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  <p:transition spd="med">
    <p:wedge/>
  </p:transition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04.11.2021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  <p:transition spd="med">
    <p:wedge/>
  </p:transition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04.11.2021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  <p:transition spd="med">
    <p:wedge/>
  </p:transition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Текст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6" name="Содержимое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7" name="Дата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04.11.2021</a:t>
            </a:fld>
            <a:endParaRPr lang="ru-RU"/>
          </a:p>
        </p:txBody>
      </p:sp>
      <p:sp>
        <p:nvSpPr>
          <p:cNvPr id="8" name="Нижний колонтитул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9" name="Номер слайда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  <p:transition spd="med">
    <p:wedge/>
  </p:transition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04.11.2021</a:t>
            </a:fld>
            <a:endParaRPr lang="ru-RU"/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  <p:transition spd="med">
    <p:wedge/>
  </p:transition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04.11.2021</a:t>
            </a:fld>
            <a:endParaRPr lang="ru-RU"/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  <p:transition spd="med">
    <p:wedge/>
  </p:transition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04.11.2021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  <p:transition spd="med">
    <p:wedge/>
  </p:transition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04.11.2021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  <p:transition spd="med">
    <p:wedge/>
  </p:transition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04.11.2021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  <p:transition spd="med">
    <p:wedge/>
  </p:transition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04.11.2021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  <p:transition spd="med">
    <p:wedge/>
  </p:transition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99FFCC">
            <a:alpha val="0"/>
          </a:srgb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5B106E36-FD25-4E2D-B0AA-010F637433A0}" type="datetimeFigureOut">
              <a:rPr lang="ru-RU" smtClean="0"/>
              <a:pPr/>
              <a:t>04.11.2021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ransition spd="med">
    <p:wedge/>
  </p:transition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ru-RU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2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jpeg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Рисунок 3" descr="0_c65ff_adf91b77_orig.pn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3643306" y="785794"/>
            <a:ext cx="5092861" cy="5920362"/>
          </a:xfrm>
          <a:prstGeom prst="rect">
            <a:avLst/>
          </a:prstGeom>
        </p:spPr>
      </p:pic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0" y="0"/>
            <a:ext cx="6286544" cy="3071834"/>
          </a:xfrm>
        </p:spPr>
        <p:txBody>
          <a:bodyPr>
            <a:normAutofit/>
          </a:bodyPr>
          <a:lstStyle/>
          <a:p>
            <a:r>
              <a:rPr lang="ru-RU" b="1" dirty="0" smtClean="0">
                <a:latin typeface="Times New Roman" pitchFamily="18" charset="0"/>
                <a:cs typeface="Times New Roman" pitchFamily="18" charset="0"/>
              </a:rPr>
              <a:t>Виды гимнастики </a:t>
            </a:r>
            <a:r>
              <a:rPr lang="ru-RU" b="1" dirty="0" smtClean="0">
                <a:latin typeface="Times New Roman" pitchFamily="18" charset="0"/>
                <a:cs typeface="Times New Roman" pitchFamily="18" charset="0"/>
              </a:rPr>
              <a:t/>
            </a:r>
            <a:br>
              <a:rPr lang="ru-RU" b="1" dirty="0" smtClean="0">
                <a:latin typeface="Times New Roman" pitchFamily="18" charset="0"/>
                <a:cs typeface="Times New Roman" pitchFamily="18" charset="0"/>
              </a:rPr>
            </a:br>
            <a:r>
              <a:rPr lang="ru-RU" b="1" dirty="0" smtClean="0">
                <a:latin typeface="Times New Roman" pitchFamily="18" charset="0"/>
                <a:cs typeface="Times New Roman" pitchFamily="18" charset="0"/>
              </a:rPr>
              <a:t>и </a:t>
            </a:r>
            <a:r>
              <a:rPr lang="ru-RU" b="1" dirty="0" smtClean="0">
                <a:latin typeface="Times New Roman" pitchFamily="18" charset="0"/>
                <a:cs typeface="Times New Roman" pitchFamily="18" charset="0"/>
              </a:rPr>
              <a:t>ее методические </a:t>
            </a:r>
            <a:r>
              <a:rPr lang="ru-RU" b="1" dirty="0" smtClean="0">
                <a:latin typeface="Times New Roman" pitchFamily="18" charset="0"/>
                <a:cs typeface="Times New Roman" pitchFamily="18" charset="0"/>
              </a:rPr>
              <a:t/>
            </a:r>
            <a:br>
              <a:rPr lang="ru-RU" b="1" dirty="0" smtClean="0">
                <a:latin typeface="Times New Roman" pitchFamily="18" charset="0"/>
                <a:cs typeface="Times New Roman" pitchFamily="18" charset="0"/>
              </a:rPr>
            </a:br>
            <a:r>
              <a:rPr lang="ru-RU" b="1" dirty="0" smtClean="0">
                <a:latin typeface="Times New Roman" pitchFamily="18" charset="0"/>
                <a:cs typeface="Times New Roman" pitchFamily="18" charset="0"/>
              </a:rPr>
              <a:t>особенности</a:t>
            </a:r>
            <a:r>
              <a:rPr lang="ru-RU" b="1" dirty="0" smtClean="0">
                <a:latin typeface="Times New Roman" pitchFamily="18" charset="0"/>
                <a:cs typeface="Times New Roman" pitchFamily="18" charset="0"/>
              </a:rPr>
              <a:t>.</a:t>
            </a:r>
            <a:endParaRPr lang="ru-RU" dirty="0"/>
          </a:p>
        </p:txBody>
      </p:sp>
      <p:sp>
        <p:nvSpPr>
          <p:cNvPr id="5" name="TextBox 4"/>
          <p:cNvSpPr txBox="1"/>
          <p:nvPr/>
        </p:nvSpPr>
        <p:spPr>
          <a:xfrm>
            <a:off x="142844" y="5857892"/>
            <a:ext cx="3071834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b="1" dirty="0" smtClean="0">
                <a:latin typeface="Times New Roman" pitchFamily="18" charset="0"/>
                <a:cs typeface="Times New Roman" pitchFamily="18" charset="0"/>
              </a:rPr>
              <a:t>Тренер – преподаватель </a:t>
            </a:r>
          </a:p>
          <a:p>
            <a:r>
              <a:rPr lang="ru-RU" b="1" dirty="0" err="1" smtClean="0">
                <a:latin typeface="Times New Roman" pitchFamily="18" charset="0"/>
                <a:cs typeface="Times New Roman" pitchFamily="18" charset="0"/>
              </a:rPr>
              <a:t>Макарцова</a:t>
            </a:r>
            <a:r>
              <a:rPr lang="ru-RU" b="1" dirty="0" smtClean="0">
                <a:latin typeface="Times New Roman" pitchFamily="18" charset="0"/>
                <a:cs typeface="Times New Roman" pitchFamily="18" charset="0"/>
              </a:rPr>
              <a:t> К А </a:t>
            </a:r>
            <a:endParaRPr lang="ru-RU" b="1" dirty="0">
              <a:latin typeface="Times New Roman" pitchFamily="18" charset="0"/>
              <a:cs typeface="Times New Roman" pitchFamily="18" charset="0"/>
            </a:endParaRPr>
          </a:p>
        </p:txBody>
      </p:sp>
    </p:spTree>
  </p:cSld>
  <p:clrMapOvr>
    <a:masterClrMapping/>
  </p:clrMapOvr>
  <p:transition spd="med">
    <p:wedge/>
  </p:transition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Рисунок 4" descr="depositphotos_206762624-stock-illustration-vector-illustration-little-girl-gymnastics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57158" y="2143116"/>
            <a:ext cx="8490996" cy="4508963"/>
          </a:xfrm>
          <a:prstGeom prst="snip2Diag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FF"/>
            </a:solidFill>
            <a:miter lim="800000"/>
          </a:ln>
          <a:effectLst>
            <a:outerShdw blurRad="88900" algn="tl" rotWithShape="0">
              <a:srgbClr val="000000">
                <a:alpha val="45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500034" y="357166"/>
            <a:ext cx="6400800" cy="2852742"/>
          </a:xfrm>
        </p:spPr>
        <p:txBody>
          <a:bodyPr>
            <a:normAutofit/>
          </a:bodyPr>
          <a:lstStyle/>
          <a:p>
            <a:pPr algn="l"/>
            <a:r>
              <a:rPr lang="ru-RU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1. Термин «гимнастика» ее задачи, методические особенности.</a:t>
            </a:r>
          </a:p>
          <a:p>
            <a:pPr algn="l"/>
            <a:r>
              <a:rPr lang="ru-RU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2. Средства гимнастики.</a:t>
            </a:r>
          </a:p>
          <a:p>
            <a:pPr algn="l"/>
            <a:r>
              <a:rPr lang="ru-RU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3. Виды гимнастики.</a:t>
            </a:r>
          </a:p>
          <a:p>
            <a:endParaRPr lang="ru-RU" dirty="0">
              <a:solidFill>
                <a:schemeClr val="tx1"/>
              </a:solidFill>
              <a:latin typeface="Times New Roman" pitchFamily="18" charset="0"/>
              <a:cs typeface="Times New Roman" pitchFamily="18" charset="0"/>
            </a:endParaRPr>
          </a:p>
        </p:txBody>
      </p:sp>
    </p:spTree>
  </p:cSld>
  <p:clrMapOvr>
    <a:masterClrMapping/>
  </p:clrMapOvr>
  <p:transition spd="med">
    <p:wedge/>
  </p:transition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Рисунок 4" descr="png-clipart-gymnastics-drawing-animation-gymnastics-physical-fitness-child.pn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14282" y="2786058"/>
            <a:ext cx="4000498" cy="2373629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357158" y="0"/>
            <a:ext cx="8443914" cy="6858000"/>
          </a:xfrm>
        </p:spPr>
        <p:txBody>
          <a:bodyPr>
            <a:normAutofit/>
          </a:bodyPr>
          <a:lstStyle/>
          <a:p>
            <a:pPr algn="r">
              <a:buNone/>
            </a:pPr>
            <a:r>
              <a:rPr lang="ru-RU" sz="2400" dirty="0" smtClean="0">
                <a:latin typeface="Times New Roman" pitchFamily="18" charset="0"/>
                <a:cs typeface="Times New Roman" pitchFamily="18" charset="0"/>
              </a:rPr>
              <a:t>Слово «гимнастика» происходит от греческого «</a:t>
            </a:r>
            <a:r>
              <a:rPr lang="ru-RU" sz="2400" dirty="0" err="1" smtClean="0">
                <a:latin typeface="Times New Roman" pitchFamily="18" charset="0"/>
                <a:cs typeface="Times New Roman" pitchFamily="18" charset="0"/>
              </a:rPr>
              <a:t>гимнос</a:t>
            </a:r>
            <a:r>
              <a:rPr lang="ru-RU" sz="2400" dirty="0" smtClean="0">
                <a:latin typeface="Times New Roman" pitchFamily="18" charset="0"/>
                <a:cs typeface="Times New Roman" pitchFamily="18" charset="0"/>
              </a:rPr>
              <a:t>», что значит «обнаженный», второе значение (тренер, упражняю) - система специ­ально подобранных физических упражнений, методических приемов, применяемых для укрепления здоровья, гармонического физического воспитания и совершенствования двигательных способностей человека, силы, ловкости, быстроты движений, выносливости и др.</a:t>
            </a:r>
          </a:p>
          <a:p>
            <a:pPr>
              <a:buNone/>
            </a:pPr>
            <a:endParaRPr lang="ru-RU" sz="2400" b="1" dirty="0" smtClean="0">
              <a:latin typeface="Times New Roman" pitchFamily="18" charset="0"/>
              <a:cs typeface="Times New Roman" pitchFamily="18" charset="0"/>
            </a:endParaRPr>
          </a:p>
          <a:p>
            <a:pPr>
              <a:buNone/>
            </a:pPr>
            <a:endParaRPr lang="ru-RU" sz="2400" b="1" dirty="0" smtClean="0">
              <a:latin typeface="Times New Roman" pitchFamily="18" charset="0"/>
              <a:cs typeface="Times New Roman" pitchFamily="18" charset="0"/>
            </a:endParaRPr>
          </a:p>
          <a:p>
            <a:pPr>
              <a:buNone/>
            </a:pPr>
            <a:endParaRPr lang="ru-RU" sz="2400" b="1" dirty="0" smtClean="0">
              <a:latin typeface="Times New Roman" pitchFamily="18" charset="0"/>
              <a:cs typeface="Times New Roman" pitchFamily="18" charset="0"/>
            </a:endParaRPr>
          </a:p>
          <a:p>
            <a:pPr>
              <a:buNone/>
            </a:pPr>
            <a:endParaRPr lang="ru-RU" sz="2400" b="1" dirty="0" smtClean="0">
              <a:latin typeface="Times New Roman" pitchFamily="18" charset="0"/>
              <a:cs typeface="Times New Roman" pitchFamily="18" charset="0"/>
            </a:endParaRPr>
          </a:p>
          <a:p>
            <a:pPr>
              <a:buNone/>
            </a:pPr>
            <a:endParaRPr lang="ru-RU" sz="2400" b="1" dirty="0" smtClean="0">
              <a:latin typeface="Times New Roman" pitchFamily="18" charset="0"/>
              <a:cs typeface="Times New Roman" pitchFamily="18" charset="0"/>
            </a:endParaRPr>
          </a:p>
          <a:p>
            <a:pPr>
              <a:buNone/>
            </a:pPr>
            <a:endParaRPr lang="ru-RU" sz="2400" b="1" dirty="0" smtClean="0">
              <a:latin typeface="Times New Roman" pitchFamily="18" charset="0"/>
              <a:cs typeface="Times New Roman" pitchFamily="18" charset="0"/>
            </a:endParaRPr>
          </a:p>
          <a:p>
            <a:pPr>
              <a:buNone/>
            </a:pPr>
            <a:r>
              <a:rPr lang="ru-RU" sz="2400" b="1" dirty="0" smtClean="0">
                <a:latin typeface="Times New Roman" pitchFamily="18" charset="0"/>
                <a:cs typeface="Times New Roman" pitchFamily="18" charset="0"/>
              </a:rPr>
              <a:t>Гимнастика</a:t>
            </a:r>
            <a:r>
              <a:rPr lang="ru-RU" sz="2400" b="1" dirty="0" smtClean="0">
                <a:latin typeface="Times New Roman" pitchFamily="18" charset="0"/>
                <a:cs typeface="Times New Roman" pitchFamily="18" charset="0"/>
              </a:rPr>
              <a:t> </a:t>
            </a:r>
            <a:r>
              <a:rPr lang="ru-RU" sz="2400" dirty="0" smtClean="0">
                <a:latin typeface="Times New Roman" pitchFamily="18" charset="0"/>
                <a:cs typeface="Times New Roman" pitchFamily="18" charset="0"/>
              </a:rPr>
              <a:t>— это определенная, исторически сложившаяся со­вокупность специфических средств и методов физического воспи­тания людей.</a:t>
            </a:r>
            <a:endParaRPr lang="ru-RU" sz="3800" dirty="0" smtClean="0"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6" name="Рисунок 5" descr="depositphotos_206762624-stock-illustration-vector-illustration-little-girl-gymnastics.jp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4714876" y="3071810"/>
            <a:ext cx="3835532" cy="2520814"/>
          </a:xfrm>
          <a:prstGeom prst="rect">
            <a:avLst/>
          </a:prstGeom>
        </p:spPr>
      </p:pic>
    </p:spTree>
  </p:cSld>
  <p:clrMapOvr>
    <a:masterClrMapping/>
  </p:clrMapOvr>
  <p:transition spd="med">
    <p:wedge/>
  </p:transition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0" y="0"/>
            <a:ext cx="8286808" cy="6500834"/>
          </a:xfrm>
        </p:spPr>
        <p:txBody>
          <a:bodyPr>
            <a:normAutofit/>
          </a:bodyPr>
          <a:lstStyle/>
          <a:p>
            <a:pPr>
              <a:buNone/>
            </a:pPr>
            <a:r>
              <a:rPr lang="ru-RU" sz="4400" b="1" dirty="0" smtClean="0">
                <a:latin typeface="Times New Roman" pitchFamily="18" charset="0"/>
                <a:cs typeface="Times New Roman" pitchFamily="18" charset="0"/>
              </a:rPr>
              <a:t>Ее задачи:</a:t>
            </a:r>
            <a:endParaRPr lang="ru-RU" sz="4400" dirty="0" smtClean="0">
              <a:latin typeface="Times New Roman" pitchFamily="18" charset="0"/>
              <a:cs typeface="Times New Roman" pitchFamily="18" charset="0"/>
            </a:endParaRPr>
          </a:p>
          <a:p>
            <a:pPr>
              <a:buNone/>
            </a:pPr>
            <a:r>
              <a:rPr lang="ru-RU" sz="2400" dirty="0" smtClean="0">
                <a:latin typeface="Times New Roman" pitchFamily="18" charset="0"/>
                <a:cs typeface="Times New Roman" pitchFamily="18" charset="0"/>
              </a:rPr>
              <a:t>1. (Оздоровительная задача). Гармоническое развитие форм и функций организма человека, направленное на всестороннее совершенствование физических - способностей, укрепление здоровья, обеспечение творческого долголетия советских людей.</a:t>
            </a:r>
          </a:p>
          <a:p>
            <a:pPr>
              <a:buNone/>
            </a:pPr>
            <a:r>
              <a:rPr lang="ru-RU" sz="2400" dirty="0" smtClean="0">
                <a:latin typeface="Times New Roman" pitchFamily="18" charset="0"/>
                <a:cs typeface="Times New Roman" pitchFamily="18" charset="0"/>
              </a:rPr>
              <a:t>2. (Образовательная задача). Формирование жизненно важных двигательных умений навыков (в том числе прикладных и спортивных) и вооружение специальными знаниями.</a:t>
            </a:r>
          </a:p>
          <a:p>
            <a:pPr>
              <a:buNone/>
            </a:pPr>
            <a:r>
              <a:rPr lang="ru-RU" sz="2400" dirty="0" smtClean="0">
                <a:latin typeface="Times New Roman" pitchFamily="18" charset="0"/>
                <a:cs typeface="Times New Roman" pitchFamily="18" charset="0"/>
              </a:rPr>
              <a:t>3. (Воспитательная задача). Воспитание моральных, волевых и эстетических качеств.</a:t>
            </a:r>
          </a:p>
          <a:p>
            <a:pPr>
              <a:buNone/>
            </a:pPr>
            <a:endParaRPr lang="ru-RU" sz="2400" dirty="0" smtClean="0">
              <a:latin typeface="Times New Roman" pitchFamily="18" charset="0"/>
              <a:cs typeface="Times New Roman" pitchFamily="18" charset="0"/>
            </a:endParaRPr>
          </a:p>
          <a:p>
            <a:pPr algn="ctr">
              <a:buNone/>
            </a:pPr>
            <a:r>
              <a:rPr lang="ru-RU" sz="2400" dirty="0" smtClean="0">
                <a:latin typeface="Times New Roman" pitchFamily="18" charset="0"/>
                <a:cs typeface="Times New Roman" pitchFamily="18" charset="0"/>
              </a:rPr>
              <a:t>Выдающийся </a:t>
            </a:r>
            <a:r>
              <a:rPr lang="ru-RU" sz="2400" dirty="0" smtClean="0">
                <a:latin typeface="Times New Roman" pitchFamily="18" charset="0"/>
                <a:cs typeface="Times New Roman" pitchFamily="18" charset="0"/>
              </a:rPr>
              <a:t>мыслитель древнего мира Плутарх, заметил: «Гимна­стика — есть целительная часть медицины».</a:t>
            </a:r>
          </a:p>
          <a:p>
            <a:pPr>
              <a:buNone/>
            </a:pPr>
            <a:endParaRPr lang="ru-RU" dirty="0"/>
          </a:p>
        </p:txBody>
      </p:sp>
    </p:spTree>
  </p:cSld>
  <p:clrMapOvr>
    <a:masterClrMapping/>
  </p:clrMapOvr>
  <p:transition spd="med">
    <p:wedge/>
  </p:transition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0" y="0"/>
            <a:ext cx="8229600" cy="1143000"/>
          </a:xfrm>
        </p:spPr>
        <p:txBody>
          <a:bodyPr>
            <a:normAutofit fontScale="90000"/>
          </a:bodyPr>
          <a:lstStyle/>
          <a:p>
            <a:r>
              <a:rPr lang="ru-RU" sz="3600" b="1" dirty="0" smtClean="0">
                <a:latin typeface="Times New Roman" pitchFamily="18" charset="0"/>
                <a:cs typeface="Times New Roman" pitchFamily="18" charset="0"/>
              </a:rPr>
              <a:t>Методические особенности гимнастики</a:t>
            </a:r>
            <a:endParaRPr lang="ru-RU" dirty="0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0" y="785794"/>
            <a:ext cx="4786314" cy="5857916"/>
          </a:xfrm>
        </p:spPr>
        <p:txBody>
          <a:bodyPr>
            <a:normAutofit/>
          </a:bodyPr>
          <a:lstStyle/>
          <a:p>
            <a:pPr>
              <a:buNone/>
            </a:pPr>
            <a:r>
              <a:rPr lang="ru-RU" sz="2400" dirty="0" smtClean="0">
                <a:latin typeface="Times New Roman" pitchFamily="18" charset="0"/>
                <a:cs typeface="Times New Roman" pitchFamily="18" charset="0"/>
              </a:rPr>
              <a:t>Гимнастике присущ метод строгого регламентирование упраж­нения и четкой организации деятельности занимающихся, благода­ря чему создаются оптимальные условия для освоения новых навы­ков и умений, а также соответствующий эмоциональный фон, сти­мулирующий повышенную работоспособность.</a:t>
            </a:r>
          </a:p>
          <a:p>
            <a:pPr>
              <a:buNone/>
            </a:pPr>
            <a:endParaRPr lang="ru-RU" dirty="0"/>
          </a:p>
        </p:txBody>
      </p:sp>
      <p:pic>
        <p:nvPicPr>
          <p:cNvPr id="5" name="Рисунок 4" descr="depositphotos_16285271-stock-illustration-rhythmic-gymnastics-clubs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5643570" y="857232"/>
            <a:ext cx="2928958" cy="5795598"/>
          </a:xfrm>
          <a:prstGeom prst="rect">
            <a:avLst/>
          </a:prstGeom>
        </p:spPr>
      </p:pic>
    </p:spTree>
  </p:cSld>
  <p:clrMapOvr>
    <a:masterClrMapping/>
  </p:clrMapOvr>
  <p:transition spd="med">
    <p:wedge/>
  </p:transition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357158" y="500042"/>
            <a:ext cx="8229600" cy="6072230"/>
          </a:xfrm>
        </p:spPr>
        <p:txBody>
          <a:bodyPr>
            <a:normAutofit fontScale="77500" lnSpcReduction="20000"/>
          </a:bodyPr>
          <a:lstStyle/>
          <a:p>
            <a:pPr>
              <a:buNone/>
            </a:pPr>
            <a:r>
              <a:rPr lang="ru-RU" sz="5100" b="1" dirty="0" smtClean="0">
                <a:latin typeface="Times New Roman" pitchFamily="18" charset="0"/>
                <a:cs typeface="Times New Roman" pitchFamily="18" charset="0"/>
              </a:rPr>
              <a:t>К методическим осо­бенностям гимнастики относятся:</a:t>
            </a:r>
          </a:p>
          <a:p>
            <a:pPr>
              <a:buNone/>
            </a:pP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1. Разностороннее воздействие на организм человека.</a:t>
            </a:r>
          </a:p>
          <a:p>
            <a:pPr>
              <a:buNone/>
            </a:pP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2. Применение самых разнообразных физических упражнений, что и обеспечивает всестороннее и гармоническое развитие морфо­логических и функциональных систем организма и физических ка­честв (силы, быстроты, гибкости, ловкости, выносливости).</a:t>
            </a:r>
          </a:p>
          <a:p>
            <a:pPr>
              <a:buNone/>
            </a:pP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3. Избирательное воздействие на организм (исправление отрицательных сторон человека).</a:t>
            </a:r>
          </a:p>
          <a:p>
            <a:pPr>
              <a:buNone/>
            </a:pP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4. Строгая регламентация учебного процесса и точное регули­рование физической нагрузки.</a:t>
            </a:r>
          </a:p>
          <a:p>
            <a:pPr>
              <a:buNone/>
            </a:pP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5. Возможность непрерывного усложнения и комбинирования упражнений и применения одних и тех же упражнений в различ­ных целях.</a:t>
            </a:r>
          </a:p>
          <a:p>
            <a:pPr>
              <a:buNone/>
            </a:pPr>
            <a:endParaRPr lang="ru-RU" dirty="0"/>
          </a:p>
        </p:txBody>
      </p:sp>
    </p:spTree>
  </p:cSld>
  <p:clrMapOvr>
    <a:masterClrMapping/>
  </p:clrMapOvr>
  <p:transition spd="med">
    <p:wedge/>
  </p:transition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Рисунок 3" descr="depositphotos_150015030-stock-illustration-woman-rhythmic-gymnastics-with-hoops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4286248" y="714356"/>
            <a:ext cx="4500562" cy="2670334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5" name="Рисунок 4" descr="depositphotos_129394980-stock-illustration-gymnast-girl-vector-illustration.jp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0" y="214290"/>
            <a:ext cx="3143208" cy="3428992"/>
          </a:xfrm>
          <a:prstGeom prst="rect">
            <a:avLst/>
          </a:prstGeom>
        </p:spPr>
      </p:pic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071538" y="0"/>
            <a:ext cx="8229600" cy="1143000"/>
          </a:xfrm>
        </p:spPr>
        <p:txBody>
          <a:bodyPr/>
          <a:lstStyle/>
          <a:p>
            <a:r>
              <a:rPr lang="ru-RU" b="1" dirty="0" smtClean="0">
                <a:latin typeface="Times New Roman" pitchFamily="18" charset="0"/>
                <a:cs typeface="Times New Roman" pitchFamily="18" charset="0"/>
              </a:rPr>
              <a:t>Средствами гимнастики</a:t>
            </a:r>
            <a:endParaRPr lang="ru-RU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0" y="3286100"/>
            <a:ext cx="7500990" cy="3571900"/>
          </a:xfrm>
        </p:spPr>
        <p:txBody>
          <a:bodyPr>
            <a:normAutofit fontScale="92500" lnSpcReduction="10000"/>
          </a:bodyPr>
          <a:lstStyle/>
          <a:p>
            <a:pPr>
              <a:buNone/>
            </a:pPr>
            <a:r>
              <a:rPr lang="ru-RU" b="1" dirty="0" smtClean="0">
                <a:latin typeface="Times New Roman" pitchFamily="18" charset="0"/>
                <a:cs typeface="Times New Roman" pitchFamily="18" charset="0"/>
              </a:rPr>
              <a:t> 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являются гимнастические упражнения и 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музыкальное сопровождение 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при их исполнении (многие упражнения были заимствова­ны из трудовой, боевой и бытовой деятельности людей ходьба, бег, лазанье, прыжки, 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переползания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, равновесия, метания, преодоле­ние препятствий, переноска груза и т. п.).</a:t>
            </a:r>
          </a:p>
          <a:p>
            <a:pPr>
              <a:buNone/>
            </a:pPr>
            <a:endParaRPr lang="ru-RU" dirty="0" smtClean="0">
              <a:latin typeface="Times New Roman" pitchFamily="18" charset="0"/>
              <a:cs typeface="Times New Roman" pitchFamily="18" charset="0"/>
            </a:endParaRPr>
          </a:p>
          <a:p>
            <a:pPr>
              <a:buNone/>
            </a:pPr>
            <a:endParaRPr lang="ru-RU" dirty="0" smtClean="0">
              <a:latin typeface="Times New Roman" pitchFamily="18" charset="0"/>
              <a:cs typeface="Times New Roman" pitchFamily="18" charset="0"/>
            </a:endParaRPr>
          </a:p>
          <a:p>
            <a:pPr>
              <a:buNone/>
            </a:pPr>
            <a:endParaRPr lang="ru-RU" dirty="0"/>
          </a:p>
        </p:txBody>
      </p:sp>
    </p:spTree>
  </p:cSld>
  <p:clrMapOvr>
    <a:masterClrMapping/>
  </p:clrMapOvr>
  <p:transition spd="med">
    <p:wedge/>
  </p:transition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Рисунок 3" descr="girl-2.pn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4071934" y="214290"/>
            <a:ext cx="4857784" cy="3022197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214282" y="214290"/>
            <a:ext cx="8229600" cy="5857916"/>
          </a:xfrm>
        </p:spPr>
        <p:txBody>
          <a:bodyPr>
            <a:normAutofit fontScale="92500" lnSpcReduction="10000"/>
          </a:bodyPr>
          <a:lstStyle/>
          <a:p>
            <a:pPr>
              <a:buNone/>
            </a:pPr>
            <a:r>
              <a:rPr lang="ru-RU" sz="3000" dirty="0" smtClean="0">
                <a:latin typeface="Times New Roman" pitchFamily="18" charset="0"/>
                <a:cs typeface="Times New Roman" pitchFamily="18" charset="0"/>
              </a:rPr>
              <a:t>1. Строевые упражнения.</a:t>
            </a:r>
          </a:p>
          <a:p>
            <a:pPr>
              <a:buNone/>
            </a:pPr>
            <a:r>
              <a:rPr lang="ru-RU" sz="3000" dirty="0" smtClean="0">
                <a:latin typeface="Times New Roman" pitchFamily="18" charset="0"/>
                <a:cs typeface="Times New Roman" pitchFamily="18" charset="0"/>
              </a:rPr>
              <a:t>2. </a:t>
            </a:r>
            <a:r>
              <a:rPr lang="ru-RU" sz="3000" dirty="0" err="1" smtClean="0">
                <a:latin typeface="Times New Roman" pitchFamily="18" charset="0"/>
                <a:cs typeface="Times New Roman" pitchFamily="18" charset="0"/>
              </a:rPr>
              <a:t>Общеразвивающие</a:t>
            </a:r>
            <a:r>
              <a:rPr lang="ru-RU" sz="3000" dirty="0" smtClean="0">
                <a:latin typeface="Times New Roman" pitchFamily="18" charset="0"/>
                <a:cs typeface="Times New Roman" pitchFamily="18" charset="0"/>
              </a:rPr>
              <a:t> упражнения.</a:t>
            </a:r>
          </a:p>
          <a:p>
            <a:pPr>
              <a:buNone/>
            </a:pPr>
            <a:r>
              <a:rPr lang="ru-RU" sz="3000" dirty="0" smtClean="0">
                <a:latin typeface="Times New Roman" pitchFamily="18" charset="0"/>
                <a:cs typeface="Times New Roman" pitchFamily="18" charset="0"/>
              </a:rPr>
              <a:t>3. Вольные упражнения.</a:t>
            </a:r>
          </a:p>
          <a:p>
            <a:pPr>
              <a:buNone/>
            </a:pPr>
            <a:r>
              <a:rPr lang="ru-RU" sz="3000" dirty="0" smtClean="0">
                <a:latin typeface="Times New Roman" pitchFamily="18" charset="0"/>
                <a:cs typeface="Times New Roman" pitchFamily="18" charset="0"/>
              </a:rPr>
              <a:t>4. Прикладные упражнения</a:t>
            </a:r>
          </a:p>
          <a:p>
            <a:pPr>
              <a:buNone/>
            </a:pPr>
            <a:r>
              <a:rPr lang="ru-RU" sz="3000" dirty="0" smtClean="0">
                <a:latin typeface="Times New Roman" pitchFamily="18" charset="0"/>
                <a:cs typeface="Times New Roman" pitchFamily="18" charset="0"/>
              </a:rPr>
              <a:t>5. Прыжки.</a:t>
            </a:r>
          </a:p>
          <a:p>
            <a:pPr>
              <a:buNone/>
            </a:pPr>
            <a:r>
              <a:rPr lang="ru-RU" sz="3000" dirty="0" smtClean="0">
                <a:latin typeface="Times New Roman" pitchFamily="18" charset="0"/>
                <a:cs typeface="Times New Roman" pitchFamily="18" charset="0"/>
              </a:rPr>
              <a:t>6. Упражнения на </a:t>
            </a:r>
            <a:endParaRPr lang="ru-RU" sz="3000" dirty="0" smtClean="0">
              <a:latin typeface="Times New Roman" pitchFamily="18" charset="0"/>
              <a:cs typeface="Times New Roman" pitchFamily="18" charset="0"/>
            </a:endParaRPr>
          </a:p>
          <a:p>
            <a:pPr>
              <a:buNone/>
            </a:pPr>
            <a:r>
              <a:rPr lang="ru-RU" sz="3000" dirty="0" smtClean="0">
                <a:latin typeface="Times New Roman" pitchFamily="18" charset="0"/>
                <a:cs typeface="Times New Roman" pitchFamily="18" charset="0"/>
              </a:rPr>
              <a:t>снарядах </a:t>
            </a:r>
          </a:p>
          <a:p>
            <a:pPr>
              <a:buNone/>
            </a:pPr>
            <a:r>
              <a:rPr lang="ru-RU" sz="3000" dirty="0" smtClean="0">
                <a:latin typeface="Times New Roman" pitchFamily="18" charset="0"/>
                <a:cs typeface="Times New Roman" pitchFamily="18" charset="0"/>
              </a:rPr>
              <a:t>(</a:t>
            </a:r>
            <a:r>
              <a:rPr lang="ru-RU" sz="3000" dirty="0" smtClean="0">
                <a:latin typeface="Times New Roman" pitchFamily="18" charset="0"/>
                <a:cs typeface="Times New Roman" pitchFamily="18" charset="0"/>
              </a:rPr>
              <a:t>коне, кольцах, брусьях, перекла­дине, бревне).</a:t>
            </a:r>
          </a:p>
          <a:p>
            <a:pPr>
              <a:buNone/>
            </a:pPr>
            <a:r>
              <a:rPr lang="ru-RU" sz="3000" dirty="0" smtClean="0">
                <a:latin typeface="Times New Roman" pitchFamily="18" charset="0"/>
                <a:cs typeface="Times New Roman" pitchFamily="18" charset="0"/>
              </a:rPr>
              <a:t>7. Акробатические упражнения.</a:t>
            </a:r>
          </a:p>
          <a:p>
            <a:pPr>
              <a:buNone/>
            </a:pPr>
            <a:r>
              <a:rPr lang="ru-RU" sz="3000" dirty="0" smtClean="0">
                <a:latin typeface="Times New Roman" pitchFamily="18" charset="0"/>
                <a:cs typeface="Times New Roman" pitchFamily="18" charset="0"/>
              </a:rPr>
              <a:t>8. Упражнения художественной гимнастики (слитные комбинации), с предметами (скакалки, обручи, шарфы, мячи, булавы и др.) и без предметов.</a:t>
            </a:r>
          </a:p>
          <a:p>
            <a:pPr>
              <a:buNone/>
            </a:pPr>
            <a:endParaRPr lang="ru-RU" dirty="0"/>
          </a:p>
        </p:txBody>
      </p:sp>
    </p:spTree>
  </p:cSld>
  <p:clrMapOvr>
    <a:masterClrMapping/>
  </p:clrMapOvr>
  <p:transition spd="med">
    <p:wedge/>
  </p:transition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Рисунок 3" descr="i (1)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714712" y="2023705"/>
            <a:ext cx="5429288" cy="4834295"/>
          </a:xfrm>
          <a:prstGeom prst="snip2Diag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FF"/>
            </a:solidFill>
            <a:miter lim="800000"/>
          </a:ln>
          <a:effectLst>
            <a:outerShdw blurRad="88900" algn="tl" rotWithShape="0">
              <a:srgbClr val="000000">
                <a:alpha val="45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0" y="142852"/>
            <a:ext cx="8229600" cy="1143000"/>
          </a:xfrm>
        </p:spPr>
        <p:txBody>
          <a:bodyPr>
            <a:normAutofit/>
          </a:bodyPr>
          <a:lstStyle/>
          <a:p>
            <a:r>
              <a:rPr lang="ru-RU" sz="4000" b="1" dirty="0" smtClean="0">
                <a:latin typeface="Times New Roman" pitchFamily="18" charset="0"/>
                <a:cs typeface="Times New Roman" pitchFamily="18" charset="0"/>
              </a:rPr>
              <a:t>Виды гимнастики</a:t>
            </a:r>
            <a:endParaRPr lang="ru-RU" sz="4000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214282" y="1285860"/>
            <a:ext cx="8472518" cy="4840303"/>
          </a:xfrm>
        </p:spPr>
        <p:txBody>
          <a:bodyPr>
            <a:normAutofit fontScale="55000" lnSpcReduction="20000"/>
          </a:bodyPr>
          <a:lstStyle/>
          <a:p>
            <a:pPr>
              <a:buNone/>
            </a:pP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Всесоюзная конференция 1968 г. утвердила следующую класси­фикацию гимнастики по видам:</a:t>
            </a:r>
          </a:p>
          <a:p>
            <a:pPr>
              <a:buNone/>
            </a:pPr>
            <a:r>
              <a:rPr lang="ru-RU" b="1" dirty="0" smtClean="0">
                <a:latin typeface="Times New Roman" pitchFamily="18" charset="0"/>
                <a:cs typeface="Times New Roman" pitchFamily="18" charset="0"/>
              </a:rPr>
              <a:t>1-я группа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 - </a:t>
            </a:r>
            <a:r>
              <a:rPr lang="ru-RU" b="1" dirty="0" smtClean="0">
                <a:latin typeface="Times New Roman" pitchFamily="18" charset="0"/>
                <a:cs typeface="Times New Roman" pitchFamily="18" charset="0"/>
              </a:rPr>
              <a:t>оздоровительные (</a:t>
            </a:r>
            <a:r>
              <a:rPr lang="ru-RU" b="1" dirty="0" err="1" smtClean="0">
                <a:latin typeface="Times New Roman" pitchFamily="18" charset="0"/>
                <a:cs typeface="Times New Roman" pitchFamily="18" charset="0"/>
              </a:rPr>
              <a:t>общеразвивающие</a:t>
            </a:r>
            <a:r>
              <a:rPr lang="ru-RU" b="1" dirty="0" smtClean="0">
                <a:latin typeface="Times New Roman" pitchFamily="18" charset="0"/>
                <a:cs typeface="Times New Roman" pitchFamily="18" charset="0"/>
              </a:rPr>
              <a:t>) виды гим­настики,</a:t>
            </a:r>
            <a:endParaRPr lang="ru-RU" dirty="0" smtClean="0">
              <a:latin typeface="Times New Roman" pitchFamily="18" charset="0"/>
              <a:cs typeface="Times New Roman" pitchFamily="18" charset="0"/>
            </a:endParaRPr>
          </a:p>
          <a:p>
            <a:pPr>
              <a:buNone/>
            </a:pP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1. основную (общую)</a:t>
            </a:r>
          </a:p>
          <a:p>
            <a:pPr>
              <a:buNone/>
            </a:pP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2. гигиеническую</a:t>
            </a:r>
          </a:p>
          <a:p>
            <a:pPr>
              <a:buNone/>
            </a:pP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3. атлетическую.</a:t>
            </a:r>
          </a:p>
          <a:p>
            <a:pPr>
              <a:buNone/>
            </a:pPr>
            <a:r>
              <a:rPr lang="ru-RU" b="1" dirty="0" smtClean="0">
                <a:latin typeface="Times New Roman" pitchFamily="18" charset="0"/>
                <a:cs typeface="Times New Roman" pitchFamily="18" charset="0"/>
              </a:rPr>
              <a:t>2-я группа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 - </a:t>
            </a:r>
            <a:r>
              <a:rPr lang="ru-RU" b="1" dirty="0" smtClean="0">
                <a:latin typeface="Times New Roman" pitchFamily="18" charset="0"/>
                <a:cs typeface="Times New Roman" pitchFamily="18" charset="0"/>
              </a:rPr>
              <a:t>спортивные виды гимнастики,</a:t>
            </a:r>
            <a:endParaRPr lang="ru-RU" dirty="0" smtClean="0">
              <a:latin typeface="Times New Roman" pitchFamily="18" charset="0"/>
              <a:cs typeface="Times New Roman" pitchFamily="18" charset="0"/>
            </a:endParaRPr>
          </a:p>
          <a:p>
            <a:pPr>
              <a:buNone/>
            </a:pP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1. спортивная гимнастика</a:t>
            </a:r>
          </a:p>
          <a:p>
            <a:pPr>
              <a:buNone/>
            </a:pP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2. художественная гимнастика</a:t>
            </a:r>
          </a:p>
          <a:p>
            <a:pPr>
              <a:buNone/>
            </a:pP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3. акробати­ка.</a:t>
            </a:r>
          </a:p>
          <a:p>
            <a:pPr>
              <a:buNone/>
            </a:pPr>
            <a:r>
              <a:rPr lang="ru-RU" b="1" dirty="0" smtClean="0">
                <a:latin typeface="Times New Roman" pitchFamily="18" charset="0"/>
                <a:cs typeface="Times New Roman" pitchFamily="18" charset="0"/>
              </a:rPr>
              <a:t>3-я группа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 </a:t>
            </a:r>
            <a:r>
              <a:rPr lang="ru-RU" b="1" dirty="0" smtClean="0">
                <a:latin typeface="Times New Roman" pitchFamily="18" charset="0"/>
                <a:cs typeface="Times New Roman" pitchFamily="18" charset="0"/>
              </a:rPr>
              <a:t>- прикладные виды гимнастики</a:t>
            </a:r>
            <a:endParaRPr lang="ru-RU" dirty="0" smtClean="0">
              <a:latin typeface="Times New Roman" pitchFamily="18" charset="0"/>
              <a:cs typeface="Times New Roman" pitchFamily="18" charset="0"/>
            </a:endParaRPr>
          </a:p>
          <a:p>
            <a:pPr>
              <a:buNone/>
            </a:pP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1. гимнастика на производстве</a:t>
            </a:r>
          </a:p>
          <a:p>
            <a:pPr>
              <a:buNone/>
            </a:pP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2. профес­сионально-прикладная</a:t>
            </a:r>
          </a:p>
          <a:p>
            <a:pPr>
              <a:buNone/>
            </a:pP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3. военно-прикладная</a:t>
            </a:r>
          </a:p>
          <a:p>
            <a:pPr>
              <a:buNone/>
            </a:pP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4. спортивно-прикладная</a:t>
            </a:r>
          </a:p>
          <a:p>
            <a:pPr>
              <a:buNone/>
            </a:pP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5. лечебная гимнастика</a:t>
            </a:r>
          </a:p>
          <a:p>
            <a:pPr>
              <a:buNone/>
            </a:pPr>
            <a:endParaRPr lang="ru-RU" dirty="0"/>
          </a:p>
        </p:txBody>
      </p:sp>
    </p:spTree>
  </p:cSld>
  <p:clrMapOvr>
    <a:masterClrMapping/>
  </p:clrMapOvr>
  <p:transition spd="med">
    <p:wedge/>
  </p:transition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Рисунок 3" descr="i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143000" y="0"/>
            <a:ext cx="6858000" cy="6858000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sp>
        <p:nvSpPr>
          <p:cNvPr id="5" name="TextBox 4"/>
          <p:cNvSpPr txBox="1"/>
          <p:nvPr/>
        </p:nvSpPr>
        <p:spPr>
          <a:xfrm>
            <a:off x="785786" y="214290"/>
            <a:ext cx="8143932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4000" dirty="0" smtClean="0">
                <a:latin typeface="Times New Roman" pitchFamily="18" charset="0"/>
                <a:cs typeface="Times New Roman" pitchFamily="18" charset="0"/>
              </a:rPr>
              <a:t>СПАСИБО ЗА ВНИМАНИЕ </a:t>
            </a:r>
            <a:endParaRPr lang="ru-RU" sz="4000" dirty="0">
              <a:latin typeface="Times New Roman" pitchFamily="18" charset="0"/>
              <a:cs typeface="Times New Roman" pitchFamily="18" charset="0"/>
            </a:endParaRPr>
          </a:p>
        </p:txBody>
      </p:sp>
    </p:spTree>
  </p:cSld>
  <p:clrMapOvr>
    <a:masterClrMapping/>
  </p:clrMapOvr>
  <p:transition spd="med">
    <p:wedge/>
  </p:transition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Стандартная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Стандартная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63</TotalTime>
  <Words>399</Words>
  <PresentationFormat>Экран (4:3)</PresentationFormat>
  <Paragraphs>59</Paragraphs>
  <Slides>10</Slides>
  <Notes>1</Notes>
  <HiddenSlides>0</HiddenSlides>
  <MMClips>0</MMClips>
  <ScaleCrop>false</ScaleCrop>
  <HeadingPairs>
    <vt:vector size="4" baseType="variant">
      <vt:variant>
        <vt:lpstr>Тема</vt:lpstr>
      </vt:variant>
      <vt:variant>
        <vt:i4>1</vt:i4>
      </vt:variant>
      <vt:variant>
        <vt:lpstr>Заголовки слайдов</vt:lpstr>
      </vt:variant>
      <vt:variant>
        <vt:i4>10</vt:i4>
      </vt:variant>
    </vt:vector>
  </HeadingPairs>
  <TitlesOfParts>
    <vt:vector size="11" baseType="lpstr">
      <vt:lpstr>Тема Office</vt:lpstr>
      <vt:lpstr>Виды гимнастики  и ее методические  особенности.</vt:lpstr>
      <vt:lpstr>Слайд 2</vt:lpstr>
      <vt:lpstr>Слайд 3</vt:lpstr>
      <vt:lpstr>Слайд 4</vt:lpstr>
      <vt:lpstr>Методические особенности гимнастики</vt:lpstr>
      <vt:lpstr>Слайд 6</vt:lpstr>
      <vt:lpstr>Средствами гимнастики</vt:lpstr>
      <vt:lpstr>Слайд 8</vt:lpstr>
      <vt:lpstr>Виды гимнастики</vt:lpstr>
      <vt:lpstr>Слайд 10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Виды гимнастики и ее методические особенности.</dc:title>
  <dc:creator>Кристинка</dc:creator>
  <cp:lastModifiedBy>Кристинка</cp:lastModifiedBy>
  <cp:revision>9</cp:revision>
  <dcterms:created xsi:type="dcterms:W3CDTF">2021-11-03T11:34:12Z</dcterms:created>
  <dcterms:modified xsi:type="dcterms:W3CDTF">2021-11-04T09:26:05Z</dcterms:modified>
</cp:coreProperties>
</file>