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25" autoAdjust="0"/>
    <p:restoredTop sz="94660"/>
  </p:normalViewPr>
  <p:slideViewPr>
    <p:cSldViewPr snapToGrid="0">
      <p:cViewPr varScale="1">
        <p:scale>
          <a:sx n="84" d="100"/>
          <a:sy n="84" d="100"/>
        </p:scale>
        <p:origin x="86"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ru-RU" smtClean="0"/>
              <a:t>Образец заголовка</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a:xfrm>
            <a:off x="7983232" y="5037663"/>
            <a:ext cx="897467" cy="279400"/>
          </a:xfrm>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a:xfrm>
            <a:off x="2692397" y="5037663"/>
            <a:ext cx="5214635" cy="279400"/>
          </a:xfrm>
        </p:spPr>
        <p:txBody>
          <a:bodyPr/>
          <a:lstStyle/>
          <a:p>
            <a:endParaRPr lang="ru-RU"/>
          </a:p>
        </p:txBody>
      </p:sp>
      <p:sp>
        <p:nvSpPr>
          <p:cNvPr id="6" name="Slide Number Placeholder 5"/>
          <p:cNvSpPr>
            <a:spLocks noGrp="1"/>
          </p:cNvSpPr>
          <p:nvPr>
            <p:ph type="sldNum" sz="quarter" idx="12"/>
          </p:nvPr>
        </p:nvSpPr>
        <p:spPr>
          <a:xfrm>
            <a:off x="8956900" y="5037663"/>
            <a:ext cx="551167" cy="279400"/>
          </a:xfrm>
        </p:spPr>
        <p:txBody>
          <a:bodyPr/>
          <a:lstStyle/>
          <a:p>
            <a:fld id="{C417984E-F1F9-4013-9596-BF35F42890A3}" type="slidenum">
              <a:rPr lang="ru-RU" smtClean="0"/>
              <a:t>‹#›</a:t>
            </a:fld>
            <a:endParaRPr lang="ru-RU"/>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286521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spTree>
    <p:extLst>
      <p:ext uri="{BB962C8B-B14F-4D97-AF65-F5344CB8AC3E}">
        <p14:creationId xmlns:p14="http://schemas.microsoft.com/office/powerpoint/2010/main" val="152063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549598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BFA8E21-B468-490B-85CC-5D0B175CA625}" type="datetimeFigureOut">
              <a:rPr lang="ru-RU" smtClean="0"/>
              <a:t>сб 04.11.23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417984E-F1F9-4013-9596-BF35F42890A3}" type="slidenum">
              <a:rPr lang="ru-RU" smtClean="0"/>
              <a:t>‹#›</a:t>
            </a:fld>
            <a:endParaRPr lang="ru-RU"/>
          </a:p>
        </p:txBody>
      </p:sp>
    </p:spTree>
    <p:extLst>
      <p:ext uri="{BB962C8B-B14F-4D97-AF65-F5344CB8AC3E}">
        <p14:creationId xmlns:p14="http://schemas.microsoft.com/office/powerpoint/2010/main" val="16972103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7BFA8E21-B468-490B-85CC-5D0B175CA625}" type="datetimeFigureOut">
              <a:rPr lang="ru-RU" smtClean="0"/>
              <a:t>сб 04.11.23</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C417984E-F1F9-4013-9596-BF35F42890A3}" type="slidenum">
              <a:rPr lang="ru-RU" smtClean="0"/>
              <a:t>‹#›</a:t>
            </a:fld>
            <a:endParaRPr lang="ru-RU"/>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129537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7BFA8E21-B468-490B-85CC-5D0B175CA625}" type="datetimeFigureOut">
              <a:rPr lang="ru-RU" smtClean="0"/>
              <a:t>сб 04.11.23</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C417984E-F1F9-4013-9596-BF35F42890A3}"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60649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BFA8E21-B468-490B-85CC-5D0B175CA625}" type="datetimeFigureOut">
              <a:rPr lang="ru-RU" smtClean="0"/>
              <a:t>сб 04.11.23</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C417984E-F1F9-4013-9596-BF35F42890A3}" type="slidenum">
              <a:rPr lang="ru-RU" smtClean="0"/>
              <a:t>‹#›</a:t>
            </a:fld>
            <a:endParaRPr lang="ru-RU"/>
          </a:p>
        </p:txBody>
      </p:sp>
    </p:spTree>
    <p:extLst>
      <p:ext uri="{BB962C8B-B14F-4D97-AF65-F5344CB8AC3E}">
        <p14:creationId xmlns:p14="http://schemas.microsoft.com/office/powerpoint/2010/main" val="3612385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ru-RU" smtClean="0"/>
              <a:t>Образец заголовка</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BFA8E21-B468-490B-85CC-5D0B175CA625}" type="datetimeFigureOut">
              <a:rPr lang="ru-RU" smtClean="0"/>
              <a:t>сб 04.11.23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417984E-F1F9-4013-9596-BF35F42890A3}" type="slidenum">
              <a:rPr lang="ru-RU" smtClean="0"/>
              <a:t>‹#›</a:t>
            </a:fld>
            <a:endParaRPr lang="ru-RU"/>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470153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ru-RU" smtClean="0"/>
              <a:t>Образец заголовка</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BFA8E21-B468-490B-85CC-5D0B175CA625}" type="datetimeFigureOut">
              <a:rPr lang="ru-RU" smtClean="0"/>
              <a:t>сб 04.11.23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417984E-F1F9-4013-9596-BF35F42890A3}" type="slidenum">
              <a:rPr lang="ru-RU" smtClean="0"/>
              <a:t>‹#›</a:t>
            </a:fld>
            <a:endParaRPr lang="ru-RU"/>
          </a:p>
        </p:txBody>
      </p:sp>
    </p:spTree>
    <p:extLst>
      <p:ext uri="{BB962C8B-B14F-4D97-AF65-F5344CB8AC3E}">
        <p14:creationId xmlns:p14="http://schemas.microsoft.com/office/powerpoint/2010/main" val="3457448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7BFA8E21-B468-490B-85CC-5D0B175CA625}" type="datetimeFigureOut">
              <a:rPr lang="ru-RU" smtClean="0"/>
              <a:t>сб 04.11.23</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C417984E-F1F9-4013-9596-BF35F42890A3}" type="slidenum">
              <a:rPr lang="ru-RU" smtClean="0"/>
              <a:t>‹#›</a:t>
            </a:fld>
            <a:endParaRPr lang="ru-RU"/>
          </a:p>
        </p:txBody>
      </p:sp>
    </p:spTree>
    <p:extLst>
      <p:ext uri="{BB962C8B-B14F-4D97-AF65-F5344CB8AC3E}">
        <p14:creationId xmlns:p14="http://schemas.microsoft.com/office/powerpoint/2010/main" val="42737641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6796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098583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spTree>
    <p:extLst>
      <p:ext uri="{BB962C8B-B14F-4D97-AF65-F5344CB8AC3E}">
        <p14:creationId xmlns:p14="http://schemas.microsoft.com/office/powerpoint/2010/main" val="27141989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ru-RU" smtClean="0"/>
              <a:t>Образец заголовка</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959976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ru-RU" smtClean="0"/>
              <a:t>Образец заголовка</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118531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263336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7BFA8E21-B468-490B-85CC-5D0B175CA625}" type="datetimeFigureOut">
              <a:rPr lang="ru-RU" smtClean="0"/>
              <a:t>сб 04.11.23</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C417984E-F1F9-4013-9596-BF35F42890A3}" type="slidenum">
              <a:rPr lang="ru-RU" smtClean="0"/>
              <a:t>‹#›</a:t>
            </a:fld>
            <a:endParaRPr lang="ru-RU"/>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783678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7BFA8E21-B468-490B-85CC-5D0B175CA625}" type="datetimeFigureOut">
              <a:rPr lang="ru-RU" smtClean="0"/>
              <a:t>сб 04.11.23</a:t>
            </a:fld>
            <a:endParaRPr lang="ru-RU"/>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417984E-F1F9-4013-9596-BF35F42890A3}" type="slidenum">
              <a:rPr lang="ru-RU" smtClean="0"/>
              <a:t>‹#›</a:t>
            </a:fld>
            <a:endParaRPr lang="ru-RU"/>
          </a:p>
        </p:txBody>
      </p:sp>
    </p:spTree>
    <p:extLst>
      <p:ext uri="{BB962C8B-B14F-4D97-AF65-F5344CB8AC3E}">
        <p14:creationId xmlns:p14="http://schemas.microsoft.com/office/powerpoint/2010/main" val="239861042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 id="2147483732" r:id="rId12"/>
    <p:sldLayoutId id="2147483733" r:id="rId13"/>
    <p:sldLayoutId id="2147483734" r:id="rId14"/>
    <p:sldLayoutId id="2147483735" r:id="rId15"/>
    <p:sldLayoutId id="2147483736" r:id="rId16"/>
    <p:sldLayoutId id="214748373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ru.wikisource.org/wiki/(%D0%9E_%D0%B4%D0%B5%D1%82%D1%81%D0%BA%D0%B8%D1%85_%D0%BA%D0%BD%D0%B8%D0%B3%D0%B0%D1%85)_(%D0%91%D0%B5%D0%BB%D0%B8%D0%BD%D1%81%D0%BA%D0%B8%D0%B9)#cite_note-5" TargetMode="External"/><Relationship Id="rId2" Type="http://schemas.openxmlformats.org/officeDocument/2006/relationships/hyperlink" Target="https://ru.wikisource.org/wiki/(%D0%9E_%D0%B4%D0%B5%D1%82%D1%81%D0%BA%D0%B8%D1%85_%D0%BA%D0%BD%D0%B8%D0%B3%D0%B0%D1%85)_(%D0%91%D0%B5%D0%BB%D0%B8%D0%BD%D1%81%D0%BA%D0%B8%D0%B9)#cite_note-4" TargetMode="External"/><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rvb.ru/dostoevski/02comm/129.htm#c3" TargetMode="Externa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gradFill flip="none" rotWithShape="1">
          <a:gsLst>
            <a:gs pos="0">
              <a:schemeClr val="accent1">
                <a:lumMod val="0"/>
                <a:lumOff val="100000"/>
              </a:schemeClr>
            </a:gs>
            <a:gs pos="67000">
              <a:schemeClr val="accent1">
                <a:lumMod val="45000"/>
                <a:lumOff val="55000"/>
              </a:schemeClr>
            </a:gs>
            <a:gs pos="83000">
              <a:schemeClr val="accent1">
                <a:lumMod val="45000"/>
                <a:lumOff val="55000"/>
              </a:schemeClr>
            </a:gs>
            <a:gs pos="44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813817"/>
            <a:ext cx="9144000" cy="1545336"/>
          </a:xfrm>
        </p:spPr>
        <p:txBody>
          <a:bodyPr>
            <a:normAutofit fontScale="90000"/>
          </a:bodyPr>
          <a:lstStyle/>
          <a:p>
            <a:r>
              <a:rPr lang="ru-RU" dirty="0">
                <a:latin typeface="Times New Roman" panose="02020603050405020304" pitchFamily="18" charset="0"/>
                <a:cs typeface="Times New Roman" panose="02020603050405020304" pitchFamily="18" charset="0"/>
              </a:rPr>
              <a:t>С</a:t>
            </a:r>
            <a:r>
              <a:rPr lang="ru-RU" dirty="0" smtClean="0">
                <a:latin typeface="Times New Roman" panose="02020603050405020304" pitchFamily="18" charset="0"/>
                <a:cs typeface="Times New Roman" panose="02020603050405020304" pitchFamily="18" charset="0"/>
              </a:rPr>
              <a:t>овременное воспитание подрастающего поколения</a:t>
            </a:r>
            <a:endParaRPr lang="ru-RU" dirty="0">
              <a:latin typeface="Times New Roman" panose="02020603050405020304" pitchFamily="18" charset="0"/>
              <a:cs typeface="Times New Roman" panose="02020603050405020304" pitchFamily="18" charset="0"/>
            </a:endParaRPr>
          </a:p>
        </p:txBody>
      </p:sp>
      <p:sp>
        <p:nvSpPr>
          <p:cNvPr id="3" name="Подзаголовок 2"/>
          <p:cNvSpPr>
            <a:spLocks noGrp="1"/>
          </p:cNvSpPr>
          <p:nvPr>
            <p:ph type="subTitle" idx="1"/>
          </p:nvPr>
        </p:nvSpPr>
        <p:spPr/>
        <p:txBody>
          <a:bodyPr/>
          <a:lstStyle/>
          <a:p>
            <a:endParaRPr lang="ru-RU" dirty="0" smtClean="0"/>
          </a:p>
          <a:p>
            <a:endParaRPr lang="ru-RU" dirty="0"/>
          </a:p>
        </p:txBody>
      </p:sp>
      <p:pic>
        <p:nvPicPr>
          <p:cNvPr id="10242" name="Picture 2" descr="https://proza.ru/pics/2017/02/01/979.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22192" y="2496344"/>
            <a:ext cx="3758183" cy="4187920"/>
          </a:xfrm>
          <a:prstGeom prst="rect">
            <a:avLst/>
          </a:prstGeom>
          <a:noFill/>
          <a:effectLst>
            <a:outerShdw blurRad="50800" dist="50800" dir="5400000" algn="ctr" rotWithShape="0">
              <a:srgbClr val="FF0000"/>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3485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r"/>
            <a:r>
              <a:rPr lang="ru-RU" sz="2000" dirty="0" smtClean="0">
                <a:latin typeface="Times New Roman" panose="02020603050405020304" pitchFamily="18" charset="0"/>
                <a:cs typeface="Times New Roman" panose="02020603050405020304" pitchFamily="18" charset="0"/>
              </a:rPr>
              <a:t>БЛЮДИТЕ, ДА НЕ ПРЕЗРИТЕ </a:t>
            </a:r>
            <a:br>
              <a:rPr lang="ru-RU" sz="2000" dirty="0" smtClean="0">
                <a:latin typeface="Times New Roman" panose="02020603050405020304" pitchFamily="18" charset="0"/>
                <a:cs typeface="Times New Roman" panose="02020603050405020304" pitchFamily="18" charset="0"/>
              </a:rPr>
            </a:br>
            <a:r>
              <a:rPr lang="ru-RU" sz="2000" dirty="0" smtClean="0">
                <a:latin typeface="Times New Roman" panose="02020603050405020304" pitchFamily="18" charset="0"/>
                <a:cs typeface="Times New Roman" panose="02020603050405020304" pitchFamily="18" charset="0"/>
              </a:rPr>
              <a:t>ЕДИМНОГО ОТ МАЛЫХ СИХ</a:t>
            </a:r>
            <a:endParaRPr lang="ru-RU" sz="2000" dirty="0">
              <a:latin typeface="Times New Roman" panose="02020603050405020304" pitchFamily="18" charset="0"/>
              <a:cs typeface="Times New Roman" panose="02020603050405020304" pitchFamily="18" charset="0"/>
            </a:endParaRPr>
          </a:p>
        </p:txBody>
      </p:sp>
      <p:pic>
        <p:nvPicPr>
          <p:cNvPr id="1026" name="Picture 2" descr="http://ic.pics.livejournal.com/vilsen/12799972/55160/55160_9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380126"/>
            <a:ext cx="4206240" cy="3560938"/>
          </a:xfrm>
          <a:prstGeom prst="rect">
            <a:avLst/>
          </a:prstGeom>
          <a:noFill/>
          <a:extLst>
            <a:ext uri="{909E8E84-426E-40DD-AFC4-6F175D3DCCD1}">
              <a14:hiddenFill xmlns:a14="http://schemas.microsoft.com/office/drawing/2010/main">
                <a:solidFill>
                  <a:srgbClr val="FFFFFF"/>
                </a:solidFill>
              </a14:hiddenFill>
            </a:ext>
          </a:extLst>
        </p:spPr>
      </p:pic>
      <p:sp>
        <p:nvSpPr>
          <p:cNvPr id="3" name="Прямоугольник 2"/>
          <p:cNvSpPr/>
          <p:nvPr/>
        </p:nvSpPr>
        <p:spPr>
          <a:xfrm>
            <a:off x="457200" y="3941064"/>
            <a:ext cx="11558016" cy="2308324"/>
          </a:xfrm>
          <a:prstGeom prst="rect">
            <a:avLst/>
          </a:prstGeom>
        </p:spPr>
        <p:txBody>
          <a:bodyPr wrap="square">
            <a:spAutoFit/>
          </a:bodyPr>
          <a:lstStyle/>
          <a:p>
            <a:pPr algn="just"/>
            <a:r>
              <a:rPr lang="ru-RU" b="0" i="0" dirty="0" smtClean="0">
                <a:solidFill>
                  <a:srgbClr val="222222"/>
                </a:solidFill>
                <a:effectLst/>
                <a:latin typeface="Times New Roman" panose="02020603050405020304" pitchFamily="18" charset="0"/>
                <a:cs typeface="Times New Roman" panose="02020603050405020304" pitchFamily="18" charset="0"/>
              </a:rPr>
              <a:t>    Когда тяжко вам становится от того, что творят ваши дети, тогда вы плачете, тогда вы Богу молитесь, чтобы Он помог вам. А молитва ваша остается бесплодной. Почему же бесплодной? Потому что нельзя на Бога возлагать своих собственных обязанностей, потому что вы сами должны были заботиться о детях, о детях ваших и воспитывать их, а не ждать, что за вашим нерадением за вас исполнит это Бог.</a:t>
            </a:r>
            <a:r>
              <a:rPr lang="ru-RU" dirty="0">
                <a:latin typeface="Times New Roman" panose="02020603050405020304" pitchFamily="18" charset="0"/>
                <a:cs typeface="Times New Roman" panose="02020603050405020304" pitchFamily="18" charset="0"/>
              </a:rPr>
              <a:t> Родители, которые пренебрегают воспитывать детей своих по-христиански, </a:t>
            </a:r>
            <a:r>
              <a:rPr lang="ru-RU" dirty="0" err="1">
                <a:latin typeface="Times New Roman" panose="02020603050405020304" pitchFamily="18" charset="0"/>
                <a:cs typeface="Times New Roman" panose="02020603050405020304" pitchFamily="18" charset="0"/>
              </a:rPr>
              <a:t>беззаконнее</a:t>
            </a:r>
            <a:r>
              <a:rPr lang="ru-RU" dirty="0">
                <a:latin typeface="Times New Roman" panose="02020603050405020304" pitchFamily="18" charset="0"/>
                <a:cs typeface="Times New Roman" panose="02020603050405020304" pitchFamily="18" charset="0"/>
              </a:rPr>
              <a:t> детоубийц, ибо детоубийцы тело от души разлучили, а они душу и тело ввергают в геенну огненную.</a:t>
            </a:r>
          </a:p>
          <a:p>
            <a:pPr algn="just"/>
            <a:r>
              <a:rPr lang="ru-RU" dirty="0" smtClean="0">
                <a:latin typeface="Times New Roman" panose="02020603050405020304" pitchFamily="18" charset="0"/>
                <a:cs typeface="Times New Roman" panose="02020603050405020304" pitchFamily="18" charset="0"/>
              </a:rPr>
              <a:t>    </a:t>
            </a:r>
            <a:r>
              <a:rPr lang="ru-RU" b="1" dirty="0" smtClean="0">
                <a:latin typeface="Times New Roman" panose="02020603050405020304" pitchFamily="18" charset="0"/>
                <a:cs typeface="Times New Roman" panose="02020603050405020304" pitchFamily="18" charset="0"/>
              </a:rPr>
              <a:t>Во </a:t>
            </a:r>
            <a:r>
              <a:rPr lang="ru-RU" b="1" dirty="0">
                <a:latin typeface="Times New Roman" panose="02020603050405020304" pitchFamily="18" charset="0"/>
                <a:cs typeface="Times New Roman" panose="02020603050405020304" pitchFamily="18" charset="0"/>
              </a:rPr>
              <a:t>веки веков благословение Божие на тех, кто воспитывает детей своих в благочестии</a:t>
            </a:r>
            <a:r>
              <a:rPr lang="ru-RU" b="1" dirty="0" smtClean="0">
                <a:latin typeface="Times New Roman" panose="02020603050405020304" pitchFamily="18" charset="0"/>
                <a:cs typeface="Times New Roman" panose="02020603050405020304" pitchFamily="18" charset="0"/>
              </a:rPr>
              <a:t>. (</a:t>
            </a:r>
            <a:r>
              <a:rPr lang="ru-RU" b="1" i="1" dirty="0" smtClean="0">
                <a:latin typeface="Times New Roman" panose="02020603050405020304" pitchFamily="18" charset="0"/>
                <a:cs typeface="Times New Roman" panose="02020603050405020304" pitchFamily="18" charset="0"/>
              </a:rPr>
              <a:t>Святитель Лука</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22836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279918" y="830424"/>
            <a:ext cx="7632441" cy="5632311"/>
          </a:xfrm>
          <a:prstGeom prst="rect">
            <a:avLst/>
          </a:prstGeom>
        </p:spPr>
        <p:txBody>
          <a:bodyPr wrap="square">
            <a:spAutoFit/>
          </a:bodyPr>
          <a:lstStyle/>
          <a:p>
            <a:pPr algn="just"/>
            <a:r>
              <a:rPr lang="ru-RU" dirty="0" smtClean="0">
                <a:solidFill>
                  <a:srgbClr val="161616"/>
                </a:solidFill>
                <a:latin typeface="Times New Roman" panose="02020603050405020304" pitchFamily="18" charset="0"/>
                <a:cs typeface="Times New Roman" panose="02020603050405020304" pitchFamily="18" charset="0"/>
              </a:rPr>
              <a:t>…</a:t>
            </a:r>
            <a:r>
              <a:rPr lang="ru-RU" b="0" i="0" dirty="0" smtClean="0">
                <a:solidFill>
                  <a:srgbClr val="161616"/>
                </a:solidFill>
                <a:effectLst/>
                <a:latin typeface="Times New Roman" panose="02020603050405020304" pitchFamily="18" charset="0"/>
                <a:cs typeface="Times New Roman" panose="02020603050405020304" pitchFamily="18" charset="0"/>
              </a:rPr>
              <a:t>Юность подобна молодому дереву, ибо куда кто хочет, туда может наклонить тонкое дерево; так и век юношеский: к чему его повернешь, легко будет наклонен. Итак, смотрите, родители, как вы должны воспитывать ваших детей: добрые слова и примеры хороших дел отпечатывайте на том воске, слова божественные, а не мерзкие и кощунственные, на тех досках и закон господний пишите. Но откуда у честных родителей дети приобретают злой нрав? Скажу вам истину ради исправления: от материнской ласки, от отцовского наказания, от </a:t>
            </a:r>
            <a:r>
              <a:rPr lang="ru-RU" b="0" i="0" dirty="0" err="1" smtClean="0">
                <a:solidFill>
                  <a:srgbClr val="161616"/>
                </a:solidFill>
                <a:effectLst/>
                <a:latin typeface="Times New Roman" panose="02020603050405020304" pitchFamily="18" charset="0"/>
                <a:cs typeface="Times New Roman" panose="02020603050405020304" pitchFamily="18" charset="0"/>
              </a:rPr>
              <a:t>неограничиваемого</a:t>
            </a:r>
            <a:r>
              <a:rPr lang="ru-RU" b="0" i="0" dirty="0" smtClean="0">
                <a:solidFill>
                  <a:srgbClr val="161616"/>
                </a:solidFill>
                <a:effectLst/>
                <a:latin typeface="Times New Roman" panose="02020603050405020304" pitchFamily="18" charset="0"/>
                <a:cs typeface="Times New Roman" panose="02020603050405020304" pitchFamily="18" charset="0"/>
              </a:rPr>
              <a:t> (строгостью) обоих воспитания. Хвалит мать маленькую злобу маленького сына, а злоба в сердце, как терновник, корни укрепляет, и с ростом сына растет более злоба. Когда же сын вырастает в величину стойкую, вместе с тем вырастает злоба и нрав неискоренимый, и тогда исполнится такая притча: если юноша и состарится на своем пути, то не сойдет с него, ибо как глиняный сосуд, если в начале обработки вареной смолой напитается, никогда не отмоется. Так человек, глиняный сосуд, до смерти хранит нрав, воспринятый в юности…</a:t>
            </a:r>
          </a:p>
          <a:p>
            <a:pPr algn="just"/>
            <a:r>
              <a:rPr lang="ru-RU" b="0" i="0" dirty="0" smtClean="0">
                <a:solidFill>
                  <a:srgbClr val="161616"/>
                </a:solidFill>
                <a:effectLst/>
                <a:latin typeface="Times New Roman" panose="02020603050405020304" pitchFamily="18" charset="0"/>
                <a:cs typeface="Times New Roman" panose="02020603050405020304" pitchFamily="18" charset="0"/>
              </a:rPr>
              <a:t>Подобным образом детям злых родителей трудно изменить злой нрав и говорить хорошее, так как от пеленок обучаются родителями злонравию и злословию. Трудно им быть трезвыми, потому что с детства попустительствуют &lt;им&gt; упиваться.</a:t>
            </a:r>
            <a:endParaRPr lang="ru-RU" b="0" i="0" dirty="0">
              <a:solidFill>
                <a:srgbClr val="161616"/>
              </a:solidFill>
              <a:effectLst/>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850392" y="292383"/>
            <a:ext cx="6060865" cy="461665"/>
          </a:xfrm>
          <a:prstGeom prst="rect">
            <a:avLst/>
          </a:prstGeom>
        </p:spPr>
        <p:txBody>
          <a:bodyPr wrap="square">
            <a:spAutoFit/>
          </a:bodyPr>
          <a:lstStyle/>
          <a:p>
            <a:pPr algn="ctr"/>
            <a:r>
              <a:rPr lang="ru-RU" sz="2400" b="1" i="0" dirty="0" smtClean="0">
                <a:solidFill>
                  <a:srgbClr val="161616"/>
                </a:solidFill>
                <a:effectLst/>
                <a:latin typeface="Times New Roman" panose="02020603050405020304" pitchFamily="18" charset="0"/>
                <a:cs typeface="Times New Roman" panose="02020603050405020304" pitchFamily="18" charset="0"/>
              </a:rPr>
              <a:t>Откуда у хороших родителей плохие дети?</a:t>
            </a:r>
            <a:endParaRPr lang="ru-RU" sz="2400" b="1" i="0" dirty="0">
              <a:solidFill>
                <a:srgbClr val="161616"/>
              </a:solidFill>
              <a:effectLst/>
              <a:latin typeface="Times New Roman" panose="02020603050405020304" pitchFamily="18" charset="0"/>
              <a:cs typeface="Times New Roman" panose="02020603050405020304" pitchFamily="18" charset="0"/>
            </a:endParaRPr>
          </a:p>
        </p:txBody>
      </p:sp>
      <p:pic>
        <p:nvPicPr>
          <p:cNvPr id="2050" name="Picture 2" descr="https://excellencemag.ru/wp-content/uploads/2023/03/%D0%B3%D0%B8%D0%BF%D0%B5%D1%80%D0%BE%D0%BF%D0%B5%D0%BA%D0%B0-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33657" y="933061"/>
            <a:ext cx="3902718" cy="257596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a:ext uri="{909E8E84-426E-40DD-AFC4-6F175D3DCCD1}">
              <a14:hiddenFill xmlns:a14="http://schemas.microsoft.com/office/drawing/2010/main">
                <a:solidFill>
                  <a:srgbClr val="FFFFFF"/>
                </a:solidFill>
              </a14:hiddenFill>
            </a:ext>
          </a:extLst>
        </p:spPr>
      </p:pic>
      <p:pic>
        <p:nvPicPr>
          <p:cNvPr id="2052" name="Picture 4" descr="https://proforientir42.ru/wp-content/uploads/2020/05/pety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3656" y="3646579"/>
            <a:ext cx="3902719" cy="2357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65086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242596" y="158621"/>
            <a:ext cx="11672596" cy="2031325"/>
          </a:xfrm>
          <a:prstGeom prst="rect">
            <a:avLst/>
          </a:prstGeom>
        </p:spPr>
        <p:txBody>
          <a:bodyPr wrap="square">
            <a:spAutoFit/>
          </a:bodyPr>
          <a:lstStyle/>
          <a:p>
            <a:pPr algn="just"/>
            <a:r>
              <a:rPr lang="ru-RU" b="0" i="0" dirty="0" smtClean="0">
                <a:solidFill>
                  <a:srgbClr val="161616"/>
                </a:solidFill>
                <a:effectLst/>
                <a:latin typeface="Times New Roman" panose="02020603050405020304" pitchFamily="18" charset="0"/>
                <a:cs typeface="Times New Roman" panose="02020603050405020304" pitchFamily="18" charset="0"/>
              </a:rPr>
              <a:t>…Итак, счастливы родители, которых добродетельная жизнь — пример благонравия для детей, зеркало для исправления и образец хороших дел. Несчастны же родившие, которые соблазняют своих детей плохой жизнью; эти люди являются более детоубийцами, чем родителями, ибо что хуже, то рождают, а лучшее убивают: рождают плоть тленную, а убивают душу бессмертную, когда соблазняют своих детей и, бывая виновниками их греха, лишают их жизни душ, которая есть дар божий… Если такое горе чужим, то много больше родителям, ибо насколько родители ближе по крови детям, настолько более невыносим и вреден их соблазн и больше грех этого соблазна. Итак, берегитесь, о родители, чтобы вы не были душегубцами детей соблазном вашей жизни. (</a:t>
            </a:r>
            <a:r>
              <a:rPr lang="ru-RU" b="1" i="1" dirty="0" err="1" smtClean="0">
                <a:solidFill>
                  <a:srgbClr val="161616"/>
                </a:solidFill>
                <a:effectLst/>
                <a:latin typeface="Times New Roman" panose="02020603050405020304" pitchFamily="18" charset="0"/>
                <a:cs typeface="Times New Roman" panose="02020603050405020304" pitchFamily="18" charset="0"/>
              </a:rPr>
              <a:t>Симеон</a:t>
            </a:r>
            <a:r>
              <a:rPr lang="ru-RU" b="1" i="1" dirty="0" smtClean="0">
                <a:solidFill>
                  <a:srgbClr val="161616"/>
                </a:solidFill>
                <a:effectLst/>
                <a:latin typeface="Times New Roman" panose="02020603050405020304" pitchFamily="18" charset="0"/>
                <a:cs typeface="Times New Roman" panose="02020603050405020304" pitchFamily="18" charset="0"/>
              </a:rPr>
              <a:t> Полоцкий</a:t>
            </a:r>
            <a:r>
              <a:rPr lang="ru-RU" b="0" i="0" dirty="0" smtClean="0">
                <a:solidFill>
                  <a:srgbClr val="161616"/>
                </a:solidFill>
                <a:effectLst/>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a:blip r:embed="rId2"/>
          <a:stretch>
            <a:fillRect/>
          </a:stretch>
        </p:blipFill>
        <p:spPr>
          <a:xfrm>
            <a:off x="349898" y="2715208"/>
            <a:ext cx="5971591" cy="3741578"/>
          </a:xfrm>
          <a:prstGeom prst="rect">
            <a:avLst/>
          </a:prstGeom>
        </p:spPr>
      </p:pic>
      <p:pic>
        <p:nvPicPr>
          <p:cNvPr id="3078" name="Picture 6" descr="https://avatars.dzeninfra.ru/get-zen_doc/1894366/pub_62ce45b2076b2b5f4a6fca68_62ce45c0bd5f802af15a532b/scale_12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21489" y="2715208"/>
            <a:ext cx="5646403" cy="37415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4067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877824" y="411480"/>
            <a:ext cx="7464336" cy="461665"/>
          </a:xfrm>
          <a:prstGeom prst="rect">
            <a:avLst/>
          </a:prstGeom>
        </p:spPr>
        <p:txBody>
          <a:bodyPr wrap="square">
            <a:spAutoFit/>
          </a:bodyPr>
          <a:lstStyle/>
          <a:p>
            <a:r>
              <a:rPr lang="ru-RU" sz="2400" b="1" dirty="0">
                <a:latin typeface="Times New Roman" panose="02020603050405020304" pitchFamily="18" charset="0"/>
                <a:cs typeface="Times New Roman" panose="02020603050405020304" pitchFamily="18" charset="0"/>
              </a:rPr>
              <a:t>М</a:t>
            </a:r>
            <a:r>
              <a:rPr lang="ru-RU" sz="2400" b="1" dirty="0" smtClean="0">
                <a:latin typeface="Times New Roman" panose="02020603050405020304" pitchFamily="18" charset="0"/>
                <a:cs typeface="Times New Roman" panose="02020603050405020304" pitchFamily="18" charset="0"/>
              </a:rPr>
              <a:t>ного пап и мам, но мало отцов и матерей.</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10896" y="941833"/>
            <a:ext cx="7214616" cy="5078313"/>
          </a:xfrm>
          <a:prstGeom prst="rect">
            <a:avLst/>
          </a:prstGeom>
        </p:spPr>
        <p:txBody>
          <a:bodyPr wrap="square">
            <a:spAutoFit/>
          </a:bodyPr>
          <a:lstStyle/>
          <a:p>
            <a:pPr algn="just"/>
            <a:r>
              <a:rPr lang="ru-RU" b="0" i="0" dirty="0" smtClean="0">
                <a:solidFill>
                  <a:srgbClr val="202122"/>
                </a:solidFill>
                <a:effectLst/>
                <a:latin typeface="Times New Roman" panose="02020603050405020304" pitchFamily="18" charset="0"/>
                <a:cs typeface="Times New Roman" panose="02020603050405020304" pitchFamily="18" charset="0"/>
              </a:rPr>
              <a:t>…Воспитание! Оно везде, куда ни посмотрите, и его нет нигде, куда ни посмотрите. Конечно, вы его можете увидеть даже во всех слоях общества, от самого высшего до самого низшего, но как редкость, как исключение из общего правила.</a:t>
            </a:r>
            <a:r>
              <a:rPr lang="ru-RU" b="0" i="0" u="none" strike="noStrike" baseline="30000" dirty="0" smtClean="0">
                <a:solidFill>
                  <a:srgbClr val="0645AD"/>
                </a:solidFill>
                <a:effectLst/>
                <a:latin typeface="Times New Roman" panose="02020603050405020304" pitchFamily="18" charset="0"/>
                <a:cs typeface="Times New Roman" panose="02020603050405020304" pitchFamily="18" charset="0"/>
                <a:hlinkClick r:id="rId2"/>
              </a:rPr>
              <a:t>[4]</a:t>
            </a:r>
            <a:r>
              <a:rPr lang="ru-RU" b="0" i="0" dirty="0" smtClean="0">
                <a:solidFill>
                  <a:srgbClr val="202122"/>
                </a:solidFill>
                <a:effectLst/>
                <a:latin typeface="Times New Roman" panose="02020603050405020304" pitchFamily="18" charset="0"/>
                <a:cs typeface="Times New Roman" panose="02020603050405020304" pitchFamily="18" charset="0"/>
              </a:rPr>
              <a:t> Отчего же это? Да оттого, что на свете бездна родителей, множество </a:t>
            </a:r>
            <a:r>
              <a:rPr lang="ru-RU" b="0" i="0" dirty="0" err="1" smtClean="0">
                <a:solidFill>
                  <a:srgbClr val="202122"/>
                </a:solidFill>
                <a:effectLst/>
                <a:latin typeface="Times New Roman" panose="02020603050405020304" pitchFamily="18" charset="0"/>
                <a:cs typeface="Times New Roman" panose="02020603050405020304" pitchFamily="18" charset="0"/>
              </a:rPr>
              <a:t>papas</a:t>
            </a:r>
            <a:r>
              <a:rPr lang="ru-RU" b="0" i="0" dirty="0" smtClean="0">
                <a:solidFill>
                  <a:srgbClr val="202122"/>
                </a:solidFill>
                <a:effectLst/>
                <a:latin typeface="Times New Roman" panose="02020603050405020304" pitchFamily="18" charset="0"/>
                <a:cs typeface="Times New Roman" panose="02020603050405020304" pitchFamily="18" charset="0"/>
              </a:rPr>
              <a:t> </a:t>
            </a:r>
            <a:r>
              <a:rPr lang="ru-RU" b="0" i="0" dirty="0" err="1" smtClean="0">
                <a:solidFill>
                  <a:srgbClr val="202122"/>
                </a:solidFill>
                <a:effectLst/>
                <a:latin typeface="Times New Roman" panose="02020603050405020304" pitchFamily="18" charset="0"/>
                <a:cs typeface="Times New Roman" panose="02020603050405020304" pitchFamily="18" charset="0"/>
              </a:rPr>
              <a:t>et</a:t>
            </a:r>
            <a:r>
              <a:rPr lang="ru-RU" b="0" i="0" dirty="0" smtClean="0">
                <a:solidFill>
                  <a:srgbClr val="202122"/>
                </a:solidFill>
                <a:effectLst/>
                <a:latin typeface="Times New Roman" panose="02020603050405020304" pitchFamily="18" charset="0"/>
                <a:cs typeface="Times New Roman" panose="02020603050405020304" pitchFamily="18" charset="0"/>
              </a:rPr>
              <a:t> </a:t>
            </a:r>
            <a:r>
              <a:rPr lang="ru-RU" b="0" i="0" dirty="0" err="1" smtClean="0">
                <a:solidFill>
                  <a:srgbClr val="202122"/>
                </a:solidFill>
                <a:effectLst/>
                <a:latin typeface="Times New Roman" panose="02020603050405020304" pitchFamily="18" charset="0"/>
                <a:cs typeface="Times New Roman" panose="02020603050405020304" pitchFamily="18" charset="0"/>
              </a:rPr>
              <a:t>mamans</a:t>
            </a:r>
            <a:r>
              <a:rPr lang="ru-RU" b="0" i="0" u="none" strike="noStrike" baseline="30000" dirty="0" smtClean="0">
                <a:solidFill>
                  <a:srgbClr val="0645AD"/>
                </a:solidFill>
                <a:effectLst/>
                <a:latin typeface="Times New Roman" panose="02020603050405020304" pitchFamily="18" charset="0"/>
                <a:cs typeface="Times New Roman" panose="02020603050405020304" pitchFamily="18" charset="0"/>
                <a:hlinkClick r:id="rId3"/>
              </a:rPr>
              <a:t>[5]</a:t>
            </a:r>
            <a:r>
              <a:rPr lang="ru-RU" b="0" i="0" dirty="0" smtClean="0">
                <a:solidFill>
                  <a:srgbClr val="202122"/>
                </a:solidFill>
                <a:effectLst/>
                <a:latin typeface="Times New Roman" panose="02020603050405020304" pitchFamily="18" charset="0"/>
                <a:cs typeface="Times New Roman" panose="02020603050405020304" pitchFamily="18" charset="0"/>
              </a:rPr>
              <a:t>, но мало отцов и матерей. «Вот прекрасно! — восклицаете вы. — Какая же разница между родителями и отцом и матерью?». — Как какая? — взгляните летом на мух: какая бездна родителей, но где же отцы и матери? Грибоедов давно уже сказал:</a:t>
            </a:r>
          </a:p>
          <a:p>
            <a:pPr algn="just"/>
            <a:r>
              <a:rPr lang="ru-RU" b="0" i="0" dirty="0" smtClean="0">
                <a:solidFill>
                  <a:srgbClr val="202122"/>
                </a:solidFill>
                <a:effectLst/>
                <a:latin typeface="Times New Roman" panose="02020603050405020304" pitchFamily="18" charset="0"/>
                <a:cs typeface="Times New Roman" panose="02020603050405020304" pitchFamily="18" charset="0"/>
              </a:rPr>
              <a:t>Чтоб иметь детей,</a:t>
            </a:r>
          </a:p>
          <a:p>
            <a:pPr algn="just"/>
            <a:r>
              <a:rPr lang="ru-RU" b="0" i="0" dirty="0" smtClean="0">
                <a:solidFill>
                  <a:srgbClr val="202122"/>
                </a:solidFill>
                <a:effectLst/>
                <a:latin typeface="Times New Roman" panose="02020603050405020304" pitchFamily="18" charset="0"/>
                <a:cs typeface="Times New Roman" panose="02020603050405020304" pitchFamily="18" charset="0"/>
              </a:rPr>
              <a:t>Кому ума недоставало! </a:t>
            </a:r>
            <a:r>
              <a:rPr lang="ru-RU" b="0" i="0" baseline="30000" dirty="0" smtClean="0">
                <a:solidFill>
                  <a:srgbClr val="202122"/>
                </a:solidFill>
                <a:effectLst/>
                <a:latin typeface="Times New Roman" panose="02020603050405020304" pitchFamily="18" charset="0"/>
                <a:cs typeface="Times New Roman" panose="02020603050405020304" pitchFamily="18" charset="0"/>
              </a:rPr>
              <a:t>7</a:t>
            </a:r>
          </a:p>
          <a:p>
            <a:pPr algn="just"/>
            <a:r>
              <a:rPr lang="ru-RU" baseline="30000" dirty="0">
                <a:solidFill>
                  <a:srgbClr val="202122"/>
                </a:solidFill>
                <a:latin typeface="Times New Roman" panose="02020603050405020304" pitchFamily="18" charset="0"/>
                <a:cs typeface="Times New Roman" panose="02020603050405020304" pitchFamily="18" charset="0"/>
              </a:rPr>
              <a:t> </a:t>
            </a:r>
            <a:r>
              <a:rPr lang="ru-RU" dirty="0" smtClean="0">
                <a:solidFill>
                  <a:srgbClr val="202122"/>
                </a:solidFill>
                <a:latin typeface="Times New Roman" panose="02020603050405020304" pitchFamily="18" charset="0"/>
                <a:cs typeface="Times New Roman" panose="02020603050405020304" pitchFamily="18" charset="0"/>
              </a:rPr>
              <a:t>…</a:t>
            </a:r>
            <a:r>
              <a:rPr lang="ru-RU" dirty="0" smtClean="0">
                <a:latin typeface="Times New Roman" panose="02020603050405020304" pitchFamily="18" charset="0"/>
                <a:cs typeface="Times New Roman" panose="02020603050405020304" pitchFamily="18" charset="0"/>
              </a:rPr>
              <a:t>Так</a:t>
            </a:r>
            <a:r>
              <a:rPr lang="ru-RU" dirty="0">
                <a:latin typeface="Times New Roman" panose="02020603050405020304" pitchFamily="18" charset="0"/>
                <a:cs typeface="Times New Roman" panose="02020603050405020304" pitchFamily="18" charset="0"/>
              </a:rPr>
              <a:t>! на родителях, на одних родителях лежит священнейшая обязанность сделать своих детей </a:t>
            </a:r>
            <a:r>
              <a:rPr lang="ru-RU" i="1" dirty="0">
                <a:latin typeface="Times New Roman" panose="02020603050405020304" pitchFamily="18" charset="0"/>
                <a:cs typeface="Times New Roman" panose="02020603050405020304" pitchFamily="18" charset="0"/>
              </a:rPr>
              <a:t>человеками;</a:t>
            </a:r>
            <a:r>
              <a:rPr lang="ru-RU" dirty="0">
                <a:latin typeface="Times New Roman" panose="02020603050405020304" pitchFamily="18" charset="0"/>
                <a:cs typeface="Times New Roman" panose="02020603050405020304" pitchFamily="18" charset="0"/>
              </a:rPr>
              <a:t> обязанность же учебных заведений — сделать их учеными, гражданами, членами государства на всех его ступенях. Но кто не сделался прежде всего </a:t>
            </a:r>
            <a:r>
              <a:rPr lang="ru-RU" i="1" dirty="0">
                <a:latin typeface="Times New Roman" panose="02020603050405020304" pitchFamily="18" charset="0"/>
                <a:cs typeface="Times New Roman" panose="02020603050405020304" pitchFamily="18" charset="0"/>
              </a:rPr>
              <a:t>человеком</a:t>
            </a:r>
            <a:r>
              <a:rPr lang="ru-RU" dirty="0">
                <a:latin typeface="Times New Roman" panose="02020603050405020304" pitchFamily="18" charset="0"/>
                <a:cs typeface="Times New Roman" panose="02020603050405020304" pitchFamily="18" charset="0"/>
              </a:rPr>
              <a:t>, тот плохой </a:t>
            </a:r>
            <a:r>
              <a:rPr lang="ru-RU" i="1" dirty="0">
                <a:latin typeface="Times New Roman" panose="02020603050405020304" pitchFamily="18" charset="0"/>
                <a:cs typeface="Times New Roman" panose="02020603050405020304" pitchFamily="18" charset="0"/>
              </a:rPr>
              <a:t>гражданин</a:t>
            </a:r>
            <a:r>
              <a:rPr lang="ru-RU" dirty="0">
                <a:latin typeface="Times New Roman" panose="02020603050405020304" pitchFamily="18" charset="0"/>
                <a:cs typeface="Times New Roman" panose="02020603050405020304" pitchFamily="18" charset="0"/>
              </a:rPr>
              <a:t>, плохой слуга государю. Из этого видно, как важен, велик и священ сан воспитателя: в его руках участь целой жизни человека.</a:t>
            </a:r>
            <a:endParaRPr lang="ru-RU" b="0" i="0" dirty="0">
              <a:solidFill>
                <a:srgbClr val="202122"/>
              </a:solidFill>
              <a:effectLst/>
              <a:latin typeface="Times New Roman" panose="02020603050405020304" pitchFamily="18" charset="0"/>
              <a:cs typeface="Times New Roman" panose="02020603050405020304" pitchFamily="18" charset="0"/>
            </a:endParaRPr>
          </a:p>
        </p:txBody>
      </p:sp>
      <p:pic>
        <p:nvPicPr>
          <p:cNvPr id="4098" name="Picture 2" descr="https://i.pinimg.com/originals/7b/6f/4f/7b6f4fe74374968b440699f6e04249e9.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02053" y="779006"/>
            <a:ext cx="3250819" cy="3377428"/>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s://fsd.multiurok.ru/html/2019/12/10/s_5defd8370ca94/1286349_1.jpe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02053" y="3824551"/>
            <a:ext cx="3250819" cy="27957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30791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210312" y="252071"/>
            <a:ext cx="11640312" cy="4247317"/>
          </a:xfrm>
          <a:prstGeom prst="rect">
            <a:avLst/>
          </a:prstGeom>
        </p:spPr>
        <p:txBody>
          <a:bodyPr wrap="square">
            <a:spAutoFit/>
          </a:bodyPr>
          <a:lstStyle/>
          <a:p>
            <a:pPr algn="just"/>
            <a:r>
              <a:rPr lang="ru-RU" b="0" i="0" dirty="0" smtClean="0">
                <a:solidFill>
                  <a:srgbClr val="202122"/>
                </a:solidFill>
                <a:effectLst/>
                <a:latin typeface="Times New Roman" panose="02020603050405020304" pitchFamily="18" charset="0"/>
                <a:cs typeface="Times New Roman" panose="02020603050405020304" pitchFamily="18" charset="0"/>
              </a:rPr>
              <a:t>    Но воспитание, чтоб быть </a:t>
            </a:r>
            <a:r>
              <a:rPr lang="ru-RU" b="0" i="0" dirty="0" err="1" smtClean="0">
                <a:solidFill>
                  <a:srgbClr val="202122"/>
                </a:solidFill>
                <a:effectLst/>
                <a:latin typeface="Times New Roman" panose="02020603050405020304" pitchFamily="18" charset="0"/>
                <a:cs typeface="Times New Roman" panose="02020603050405020304" pitchFamily="18" charset="0"/>
              </a:rPr>
              <a:t>жизнию</a:t>
            </a:r>
            <a:r>
              <a:rPr lang="ru-RU" b="0" i="0" dirty="0" smtClean="0">
                <a:solidFill>
                  <a:srgbClr val="202122"/>
                </a:solidFill>
                <a:effectLst/>
                <a:latin typeface="Times New Roman" panose="02020603050405020304" pitchFamily="18" charset="0"/>
                <a:cs typeface="Times New Roman" panose="02020603050405020304" pitchFamily="18" charset="0"/>
              </a:rPr>
              <a:t>, а не </a:t>
            </a:r>
            <a:r>
              <a:rPr lang="ru-RU" b="0" i="0" dirty="0" err="1" smtClean="0">
                <a:solidFill>
                  <a:srgbClr val="202122"/>
                </a:solidFill>
                <a:effectLst/>
                <a:latin typeface="Times New Roman" panose="02020603050405020304" pitchFamily="18" charset="0"/>
                <a:cs typeface="Times New Roman" panose="02020603050405020304" pitchFamily="18" charset="0"/>
              </a:rPr>
              <a:t>смертию</a:t>
            </a:r>
            <a:r>
              <a:rPr lang="ru-RU" b="0" i="0" dirty="0" smtClean="0">
                <a:solidFill>
                  <a:srgbClr val="202122"/>
                </a:solidFill>
                <a:effectLst/>
                <a:latin typeface="Times New Roman" panose="02020603050405020304" pitchFamily="18" charset="0"/>
                <a:cs typeface="Times New Roman" panose="02020603050405020304" pitchFamily="18" charset="0"/>
              </a:rPr>
              <a:t>, спасением, а не гибелью, должно отказаться от всяких претензий своевольной и искусственной самодеятельности. Оно должно быть помощником природе — не больше. Обыкновенно думают, что душа младенца есть белая доска, на которой можно писать что угодно, забывая, что каждый человек есть индивидуальная личность, которая может делаться и хуже и лучше — только по-своему, </a:t>
            </a:r>
            <a:r>
              <a:rPr lang="ru-RU" b="0" i="1" dirty="0" smtClean="0">
                <a:solidFill>
                  <a:srgbClr val="202122"/>
                </a:solidFill>
                <a:effectLst/>
                <a:latin typeface="Times New Roman" panose="02020603050405020304" pitchFamily="18" charset="0"/>
                <a:cs typeface="Times New Roman" panose="02020603050405020304" pitchFamily="18" charset="0"/>
              </a:rPr>
              <a:t>индивидуально.</a:t>
            </a:r>
            <a:r>
              <a:rPr lang="ru-RU" b="0" i="0" dirty="0" smtClean="0">
                <a:solidFill>
                  <a:srgbClr val="202122"/>
                </a:solidFill>
                <a:effectLst/>
                <a:latin typeface="Times New Roman" panose="02020603050405020304" pitchFamily="18" charset="0"/>
                <a:cs typeface="Times New Roman" panose="02020603050405020304" pitchFamily="18" charset="0"/>
              </a:rPr>
              <a:t> Воспитание может сделать человека только худшим, исказить его натуру; лучшим оно его не делает, а только помогает делаться. Если душа младенца и в самом деле есть белая доска, то качество и смысл букв, которые пишет на ней жизнь, зависят не только от пишущего и орудия писания, но и от качества самой этой доски.  </a:t>
            </a:r>
            <a:r>
              <a:rPr lang="ru-RU" dirty="0" smtClean="0">
                <a:latin typeface="Times New Roman" panose="02020603050405020304" pitchFamily="18" charset="0"/>
                <a:cs typeface="Times New Roman" panose="02020603050405020304" pitchFamily="18" charset="0"/>
              </a:rPr>
              <a:t>…Нет</a:t>
            </a:r>
            <a:r>
              <a:rPr lang="ru-RU" dirty="0">
                <a:latin typeface="Times New Roman" panose="02020603050405020304" pitchFamily="18" charset="0"/>
                <a:cs typeface="Times New Roman" panose="02020603050405020304" pitchFamily="18" charset="0"/>
              </a:rPr>
              <a:t>, не белая доска душа младенца, а дерево в зерне, человек в возможности! Как ни старо сравнение воспитателя с садовником, но оно глубоко верно, и мы не затрудняемся воспользоваться им.  </a:t>
            </a:r>
            <a:r>
              <a:rPr lang="ru-RU" dirty="0" smtClean="0">
                <a:latin typeface="Times New Roman" panose="02020603050405020304" pitchFamily="18" charset="0"/>
                <a:cs typeface="Times New Roman" panose="02020603050405020304" pitchFamily="18" charset="0"/>
              </a:rPr>
              <a:t>…Посредством </a:t>
            </a:r>
            <a:r>
              <a:rPr lang="ru-RU" dirty="0">
                <a:latin typeface="Times New Roman" panose="02020603050405020304" pitchFamily="18" charset="0"/>
                <a:cs typeface="Times New Roman" panose="02020603050405020304" pitchFamily="18" charset="0"/>
              </a:rPr>
              <a:t>прививки и дикую лесную яблоню можно заставить, вместо кислых и маленьких яблок, давать яблоки садовые, вкусные и большие; но тщетны были бы все усилия искусства заставить дуб приносить яблоки, а яблоню — желуди. А в этом-то именно и заключается, по большей части, ошибка воспитания: забывают о природе, дающей ребенку наклонности и </a:t>
            </a:r>
            <a:r>
              <a:rPr lang="ru-RU" dirty="0" smtClean="0">
                <a:latin typeface="Times New Roman" panose="02020603050405020304" pitchFamily="18" charset="0"/>
                <a:cs typeface="Times New Roman" panose="02020603050405020304" pitchFamily="18" charset="0"/>
              </a:rPr>
              <a:t>способности </a:t>
            </a:r>
            <a:r>
              <a:rPr lang="ru-RU" dirty="0">
                <a:latin typeface="Times New Roman" panose="02020603050405020304" pitchFamily="18" charset="0"/>
                <a:cs typeface="Times New Roman" panose="02020603050405020304" pitchFamily="18" charset="0"/>
              </a:rPr>
              <a:t>и определяющей его значение в </a:t>
            </a:r>
            <a:r>
              <a:rPr lang="ru-RU" dirty="0" smtClean="0">
                <a:latin typeface="Times New Roman" panose="02020603050405020304" pitchFamily="18" charset="0"/>
                <a:cs typeface="Times New Roman" panose="02020603050405020304" pitchFamily="18" charset="0"/>
              </a:rPr>
              <a:t>жизни.   …Орудием </a:t>
            </a:r>
            <a:r>
              <a:rPr lang="ru-RU" dirty="0">
                <a:latin typeface="Times New Roman" panose="02020603050405020304" pitchFamily="18" charset="0"/>
                <a:cs typeface="Times New Roman" panose="02020603050405020304" pitchFamily="18" charset="0"/>
              </a:rPr>
              <a:t>и посредником воспитания должна быть любовь, а целью — </a:t>
            </a:r>
            <a:r>
              <a:rPr lang="ru-RU" i="1" dirty="0" smtClean="0">
                <a:latin typeface="Times New Roman" panose="02020603050405020304" pitchFamily="18" charset="0"/>
                <a:cs typeface="Times New Roman" panose="02020603050405020304" pitchFamily="18" charset="0"/>
              </a:rPr>
              <a:t>человечность</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Мы разумеем здесь первоначальное воспитание, которое важнее </a:t>
            </a:r>
            <a:r>
              <a:rPr lang="ru-RU" dirty="0" smtClean="0">
                <a:latin typeface="Times New Roman" panose="02020603050405020304" pitchFamily="18" charset="0"/>
                <a:cs typeface="Times New Roman" panose="02020603050405020304" pitchFamily="18" charset="0"/>
              </a:rPr>
              <a:t>всего….</a:t>
            </a:r>
            <a:r>
              <a:rPr lang="ru-RU" dirty="0"/>
              <a:t> </a:t>
            </a:r>
            <a:r>
              <a:rPr lang="ru-RU" dirty="0">
                <a:latin typeface="Times New Roman" panose="02020603050405020304" pitchFamily="18" charset="0"/>
                <a:cs typeface="Times New Roman" panose="02020603050405020304" pitchFamily="18" charset="0"/>
              </a:rPr>
              <a:t>Человек есть разумно-сознательная сущность </a:t>
            </a:r>
            <a:r>
              <a:rPr lang="ru-RU" dirty="0" smtClean="0">
                <a:latin typeface="Times New Roman" panose="02020603050405020304" pitchFamily="18" charset="0"/>
                <a:cs typeface="Times New Roman" panose="02020603050405020304" pitchFamily="18" charset="0"/>
              </a:rPr>
              <a:t> (</a:t>
            </a:r>
            <a:r>
              <a:rPr lang="ru-RU" b="1" i="1" dirty="0" smtClean="0">
                <a:latin typeface="Times New Roman" panose="02020603050405020304" pitchFamily="18" charset="0"/>
                <a:cs typeface="Times New Roman" panose="02020603050405020304" pitchFamily="18" charset="0"/>
              </a:rPr>
              <a:t>В.Г. Белинский</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2"/>
          <a:stretch>
            <a:fillRect/>
          </a:stretch>
        </p:blipFill>
        <p:spPr>
          <a:xfrm>
            <a:off x="8257032" y="4331056"/>
            <a:ext cx="2807208" cy="2463180"/>
          </a:xfrm>
          <a:prstGeom prst="rect">
            <a:avLst/>
          </a:prstGeom>
        </p:spPr>
      </p:pic>
      <p:pic>
        <p:nvPicPr>
          <p:cNvPr id="5124" name="Picture 4" descr="https://dl.minevisam.com/storage/2021/02/19/x-1D9K2HoosX/file/full_tree-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065" y="4394820"/>
            <a:ext cx="4059936" cy="2336440"/>
          </a:xfrm>
          <a:prstGeom prst="rect">
            <a:avLst/>
          </a:prstGeom>
          <a:noFill/>
          <a:extLst>
            <a:ext uri="{909E8E84-426E-40DD-AFC4-6F175D3DCCD1}">
              <a14:hiddenFill xmlns:a14="http://schemas.microsoft.com/office/drawing/2010/main">
                <a:solidFill>
                  <a:srgbClr val="FFFFFF"/>
                </a:solidFill>
              </a14:hiddenFill>
            </a:ext>
          </a:extLst>
        </p:spPr>
      </p:pic>
      <p:pic>
        <p:nvPicPr>
          <p:cNvPr id="5130" name="Picture 10" descr="https://cdn.lifehacker.ru/wp-content/uploads/2017/09/CHem-opasna-giperopeka-i-kak-perestat-vredit-rebe%CC%88nku-s-mentalnymi-narusheniyami_1504469390-1024x51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69028" y="4632344"/>
            <a:ext cx="3490977" cy="1965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51485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246888" y="681120"/>
            <a:ext cx="6867144" cy="5632311"/>
          </a:xfrm>
          <a:prstGeom prst="rect">
            <a:avLst/>
          </a:prstGeom>
        </p:spPr>
        <p:txBody>
          <a:bodyPr wrap="square">
            <a:spAutoFit/>
          </a:bodyPr>
          <a:lstStyle/>
          <a:p>
            <a:pPr algn="just"/>
            <a:r>
              <a:rPr lang="ru-RU" dirty="0" smtClean="0">
                <a:latin typeface="Times New Roman" panose="02020603050405020304" pitchFamily="18" charset="0"/>
                <a:cs typeface="Times New Roman" panose="02020603050405020304" pitchFamily="18" charset="0"/>
              </a:rPr>
              <a:t>Жаль </a:t>
            </a:r>
            <a:r>
              <a:rPr lang="ru-RU" dirty="0">
                <a:latin typeface="Times New Roman" panose="02020603050405020304" pitchFamily="18" charset="0"/>
                <a:cs typeface="Times New Roman" panose="02020603050405020304" pitchFamily="18" charset="0"/>
              </a:rPr>
              <a:t>еще тоже, что детям теперь так всё облегчают — не только всякое изучение, всякое приобретение знаний, но даже игру и игрушки. Чуть только ребенок станет лепетать первые слова, и уже тотчас же начинают его облегчать. Вся педагогика ушла теперь в заботу об облегчении. Иногда облегчение вовсе не есть развитие, а, даже напротив, есть </a:t>
            </a:r>
            <a:r>
              <a:rPr lang="ru-RU" dirty="0" err="1">
                <a:latin typeface="Times New Roman" panose="02020603050405020304" pitchFamily="18" charset="0"/>
                <a:cs typeface="Times New Roman" panose="02020603050405020304" pitchFamily="18" charset="0"/>
              </a:rPr>
              <a:t>отупление</a:t>
            </a:r>
            <a:r>
              <a:rPr lang="ru-RU" dirty="0">
                <a:latin typeface="Times New Roman" panose="02020603050405020304" pitchFamily="18" charset="0"/>
                <a:cs typeface="Times New Roman" panose="02020603050405020304" pitchFamily="18" charset="0"/>
              </a:rPr>
              <a:t>. Две-три мысли, два-три впечатления поглубже выжитые в детстве, собственным усилием (а если хотите, так и страданием), проведут ребенка гораздо глубже в жизнь, чем самая облегченная школа, из которой сплошь да рядом выходит ни то ни сё, ни доброе ни злое, даже и в разврате не развратное, и в добродетели не добродетельное.</a:t>
            </a:r>
          </a:p>
          <a:p>
            <a:r>
              <a:rPr lang="ru-RU" dirty="0">
                <a:latin typeface="Times New Roman" panose="02020603050405020304" pitchFamily="18" charset="0"/>
                <a:cs typeface="Times New Roman" panose="02020603050405020304" pitchFamily="18" charset="0"/>
                <a:hlinkClick r:id="rId2"/>
              </a:rPr>
              <a:t>Что устрицы, пришли? О радость!</a:t>
            </a:r>
            <a:br>
              <a:rPr lang="ru-RU" dirty="0">
                <a:latin typeface="Times New Roman" panose="02020603050405020304" pitchFamily="18" charset="0"/>
                <a:cs typeface="Times New Roman" panose="02020603050405020304" pitchFamily="18" charset="0"/>
                <a:hlinkClick r:id="rId2"/>
              </a:rPr>
            </a:br>
            <a:r>
              <a:rPr lang="ru-RU" dirty="0">
                <a:latin typeface="Times New Roman" panose="02020603050405020304" pitchFamily="18" charset="0"/>
                <a:cs typeface="Times New Roman" panose="02020603050405020304" pitchFamily="18" charset="0"/>
                <a:hlinkClick r:id="rId2"/>
              </a:rPr>
              <a:t>Летит обжорливая младость</a:t>
            </a:r>
            <a:br>
              <a:rPr lang="ru-RU" dirty="0">
                <a:latin typeface="Times New Roman" panose="02020603050405020304" pitchFamily="18" charset="0"/>
                <a:cs typeface="Times New Roman" panose="02020603050405020304" pitchFamily="18" charset="0"/>
                <a:hlinkClick r:id="rId2"/>
              </a:rPr>
            </a:br>
            <a:r>
              <a:rPr lang="ru-RU" dirty="0">
                <a:latin typeface="Times New Roman" panose="02020603050405020304" pitchFamily="18" charset="0"/>
                <a:cs typeface="Times New Roman" panose="02020603050405020304" pitchFamily="18" charset="0"/>
                <a:hlinkClick r:id="rId2"/>
              </a:rPr>
              <a:t>Глотать...</a:t>
            </a:r>
            <a:endParaRPr lang="ru-RU" dirty="0">
              <a:latin typeface="Times New Roman" panose="02020603050405020304" pitchFamily="18" charset="0"/>
              <a:cs typeface="Times New Roman" panose="02020603050405020304" pitchFamily="18" charset="0"/>
            </a:endParaRPr>
          </a:p>
          <a:p>
            <a:pPr algn="just"/>
            <a:r>
              <a:rPr lang="ru-RU" dirty="0">
                <a:latin typeface="Times New Roman" panose="02020603050405020304" pitchFamily="18" charset="0"/>
                <a:cs typeface="Times New Roman" panose="02020603050405020304" pitchFamily="18" charset="0"/>
              </a:rPr>
              <a:t>Вот эта-то «обжорливая младость» (единственный дрянной стих у Пушкина потому, что высказан совсем без иронии, а почти с похвалой) — вот эта-то обжорливая младость из чего-нибудь да делается же? Скверная младость и нежелательная, и я уверен, что слишком облегченное воспитание чрезвычайно способствует ее выделке; а у нас уж как этого добра много</a:t>
            </a:r>
            <a:r>
              <a:rPr lang="ru-RU" dirty="0" smtClean="0">
                <a:latin typeface="Times New Roman" panose="02020603050405020304" pitchFamily="18" charset="0"/>
                <a:cs typeface="Times New Roman" panose="02020603050405020304" pitchFamily="18" charset="0"/>
              </a:rPr>
              <a:t>!( </a:t>
            </a:r>
            <a:r>
              <a:rPr lang="ru-RU" b="1" i="1" dirty="0" smtClean="0">
                <a:latin typeface="Times New Roman" panose="02020603050405020304" pitchFamily="18" charset="0"/>
                <a:cs typeface="Times New Roman" panose="02020603050405020304" pitchFamily="18" charset="0"/>
              </a:rPr>
              <a:t>Ф.М. Достоевский).</a:t>
            </a:r>
            <a:endParaRPr lang="ru-RU" i="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3337560" y="219456"/>
            <a:ext cx="4078129" cy="461665"/>
          </a:xfrm>
          <a:prstGeom prst="rect">
            <a:avLst/>
          </a:prstGeom>
        </p:spPr>
        <p:txBody>
          <a:bodyPr wrap="square">
            <a:spAutoFit/>
          </a:bodyPr>
          <a:lstStyle/>
          <a:p>
            <a:r>
              <a:rPr lang="ru-RU" sz="2400" dirty="0">
                <a:latin typeface="Times New Roman" panose="02020603050405020304" pitchFamily="18" charset="0"/>
                <a:cs typeface="Times New Roman" panose="02020603050405020304" pitchFamily="18" charset="0"/>
              </a:rPr>
              <a:t>О</a:t>
            </a:r>
            <a:r>
              <a:rPr lang="ru-RU" sz="2400" dirty="0" smtClean="0">
                <a:latin typeface="Times New Roman" panose="02020603050405020304" pitchFamily="18" charset="0"/>
                <a:cs typeface="Times New Roman" panose="02020603050405020304" pitchFamily="18" charset="0"/>
              </a:rPr>
              <a:t>блегченное воспитание</a:t>
            </a:r>
            <a:endParaRPr lang="ru-RU" sz="2400" dirty="0">
              <a:latin typeface="Times New Roman" panose="02020603050405020304" pitchFamily="18" charset="0"/>
              <a:cs typeface="Times New Roman" panose="02020603050405020304" pitchFamily="18" charset="0"/>
            </a:endParaRPr>
          </a:p>
        </p:txBody>
      </p:sp>
      <p:pic>
        <p:nvPicPr>
          <p:cNvPr id="6146" name="Picture 2" descr="https://papik.pro/izobr/uploads/posts/2023-02/1676835914_papik-pro-p-karikaturi-pro-detei-i-roditelei-4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8120" y="808330"/>
            <a:ext cx="3075819" cy="2956204"/>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https://img.freepik.com/premium-vector/sad-little-kid-boy-cry-with-mother_97632-2106.jpg?size=626&amp;ext=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6137" y="4027327"/>
            <a:ext cx="3075818" cy="21176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9409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2724912" y="475488"/>
            <a:ext cx="4739732" cy="461665"/>
          </a:xfrm>
          <a:prstGeom prst="rect">
            <a:avLst/>
          </a:prstGeom>
        </p:spPr>
        <p:txBody>
          <a:bodyPr wrap="square">
            <a:spAutoFit/>
          </a:bodyPr>
          <a:lstStyle/>
          <a:p>
            <a:pPr algn="ctr"/>
            <a:r>
              <a:rPr lang="ru-RU" sz="2400" dirty="0">
                <a:latin typeface="Times New Roman" panose="02020603050405020304" pitchFamily="18" charset="0"/>
                <a:cs typeface="Times New Roman" panose="02020603050405020304" pitchFamily="18" charset="0"/>
              </a:rPr>
              <a:t>А</a:t>
            </a:r>
            <a:r>
              <a:rPr lang="ru-RU" sz="2400" dirty="0" smtClean="0">
                <a:latin typeface="Times New Roman" panose="02020603050405020304" pitchFamily="18" charset="0"/>
                <a:cs typeface="Times New Roman" panose="02020603050405020304" pitchFamily="18" charset="0"/>
              </a:rPr>
              <a:t>вторитарное воспитание</a:t>
            </a:r>
            <a:endParaRPr lang="ru-RU" sz="2400"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37160" y="1060704"/>
            <a:ext cx="9345168" cy="5632311"/>
          </a:xfrm>
          <a:prstGeom prst="rect">
            <a:avLst/>
          </a:prstGeom>
        </p:spPr>
        <p:txBody>
          <a:bodyPr wrap="square">
            <a:spAutoFit/>
          </a:bodyPr>
          <a:lstStyle/>
          <a:p>
            <a:pPr algn="just"/>
            <a:r>
              <a:rPr lang="ru-RU" dirty="0" smtClean="0">
                <a:latin typeface="Times New Roman" panose="02020603050405020304" pitchFamily="18" charset="0"/>
                <a:cs typeface="Times New Roman" panose="02020603050405020304" pitchFamily="18" charset="0"/>
              </a:rPr>
              <a:t>…Все</a:t>
            </a:r>
            <a:r>
              <a:rPr lang="ru-RU" dirty="0">
                <a:latin typeface="Times New Roman" panose="02020603050405020304" pitchFamily="18" charset="0"/>
                <a:cs typeface="Times New Roman" panose="02020603050405020304" pitchFamily="18" charset="0"/>
              </a:rPr>
              <a:t> недостатки воспитателя, нравственные и умственные, легко могут перейти и к воспитаннику, приученному соображать свои действия не с нравственным законом, не с убеждением разума, а только с волею </a:t>
            </a:r>
            <a:r>
              <a:rPr lang="ru-RU" dirty="0" err="1" smtClean="0">
                <a:latin typeface="Times New Roman" panose="02020603050405020304" pitchFamily="18" charset="0"/>
                <a:cs typeface="Times New Roman" panose="02020603050405020304" pitchFamily="18" charset="0"/>
              </a:rPr>
              <a:t>воспитателя.</a:t>
            </a:r>
            <a:r>
              <a:rPr lang="ru-RU" i="0" dirty="0" err="1" smtClean="0">
                <a:solidFill>
                  <a:srgbClr val="000000"/>
                </a:solidFill>
                <a:effectLst/>
                <a:latin typeface="Times New Roman" panose="02020603050405020304" pitchFamily="18" charset="0"/>
                <a:cs typeface="Times New Roman" panose="02020603050405020304" pitchFamily="18" charset="0"/>
              </a:rPr>
              <a:t>Таким</a:t>
            </a:r>
            <a:r>
              <a:rPr lang="ru-RU" i="0" dirty="0" smtClean="0">
                <a:solidFill>
                  <a:srgbClr val="000000"/>
                </a:solidFill>
                <a:effectLst/>
                <a:latin typeface="Times New Roman" panose="02020603050405020304" pitchFamily="18" charset="0"/>
                <a:cs typeface="Times New Roman" panose="02020603050405020304" pitchFamily="18" charset="0"/>
              </a:rPr>
              <a:t> образом, идеальный воспитатель, не желающий, чтобы ребенок рассуждал и убеждался, а требующий только, чтобы он слушался, должен быть готов на все, должен знать </a:t>
            </a:r>
            <a:r>
              <a:rPr lang="ru-RU" b="0" i="0" dirty="0" smtClean="0">
                <a:solidFill>
                  <a:srgbClr val="000000"/>
                </a:solidFill>
                <a:effectLst/>
                <a:latin typeface="Times New Roman" panose="02020603050405020304" pitchFamily="18" charset="0"/>
              </a:rPr>
              <a:t>все, должен еще предварительно разрешить </a:t>
            </a:r>
            <a:r>
              <a:rPr lang="ru-RU" b="0" i="1" dirty="0" smtClean="0">
                <a:solidFill>
                  <a:srgbClr val="000000"/>
                </a:solidFill>
                <a:effectLst/>
                <a:latin typeface="Times New Roman" panose="02020603050405020304" pitchFamily="18" charset="0"/>
              </a:rPr>
              <a:t>все</a:t>
            </a:r>
            <a:r>
              <a:rPr lang="ru-RU" b="0" i="0" dirty="0" smtClean="0">
                <a:solidFill>
                  <a:srgbClr val="000000"/>
                </a:solidFill>
                <a:effectLst/>
                <a:latin typeface="Times New Roman" panose="02020603050405020304" pitchFamily="18" charset="0"/>
              </a:rPr>
              <a:t> вопросы, какие могут родиться у воспитанника, обсудить все мнения, соображения и заключения, какие могут когда-нибудь составиться в душе ребенка. Только с этой предупредительностью он может еще как-нибудь вести воспитание, не насилуя детской природы. А затем он должен иметь силы вести воспитанника верным и самым лучшим путем на всяком поприще. Откроет ли он в ребенке наклонность к музыке, к живописи, страсть к ботанике, легкость математического соображения, поэтическое чувство, способность к изучению языков и пр. и пр., он должен быть вполне способен развить все в своем питомце. Если же он не может за это взяться, значит, он сам еще не столько приготовлен, не столько развит, чтобы руководить других. А если так, то он и не имеет права требовать, чтобы его слушались </a:t>
            </a:r>
            <a:r>
              <a:rPr lang="ru-RU" b="0" i="0" dirty="0" smtClean="0">
                <a:solidFill>
                  <a:srgbClr val="000000"/>
                </a:solidFill>
                <a:effectLst/>
                <a:latin typeface="Times New Roman" panose="02020603050405020304" pitchFamily="18" charset="0"/>
                <a:cs typeface="Times New Roman" panose="02020603050405020304" pitchFamily="18" charset="0"/>
              </a:rPr>
              <a:t>безусловно…</a:t>
            </a:r>
            <a:r>
              <a:rPr lang="ru-RU" dirty="0">
                <a:latin typeface="Times New Roman" panose="02020603050405020304" pitchFamily="18" charset="0"/>
                <a:cs typeface="Times New Roman" panose="02020603050405020304" pitchFamily="18" charset="0"/>
              </a:rPr>
              <a:t>И мы думаем – главное, что должен иметь в виду воспитатель – это уважение к человеческой природе в дитяти, предоставление ему свободного, нормального развития, старание внушить ему прежде всего и более всего правильные понятия о вещах, живые и твердые убеждения, заставить его действовать сознательно, по уважению к добру и правде, а не из страха и не из корыстных видов похвалы и награды… Исполнить это трудно; но не невозможно</a:t>
            </a:r>
            <a:r>
              <a:rPr lang="ru-RU" dirty="0" smtClean="0">
                <a:latin typeface="Times New Roman" panose="02020603050405020304" pitchFamily="18" charset="0"/>
                <a:cs typeface="Times New Roman" panose="02020603050405020304" pitchFamily="18" charset="0"/>
              </a:rPr>
              <a:t>.(</a:t>
            </a:r>
            <a:r>
              <a:rPr lang="ru-RU" b="1" i="1" dirty="0" smtClean="0">
                <a:latin typeface="Times New Roman" panose="02020603050405020304" pitchFamily="18" charset="0"/>
                <a:cs typeface="Times New Roman" panose="02020603050405020304" pitchFamily="18" charset="0"/>
              </a:rPr>
              <a:t>Н.А. Добролюбов</a:t>
            </a:r>
            <a:r>
              <a:rPr lang="ru-RU"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pic>
        <p:nvPicPr>
          <p:cNvPr id="7174" name="Picture 6" descr="https://avatars.dzeninfra.ru/get-zen_doc/1361478/pub_623319d374fd7c0a72310456_623330fd5586935f4bbe411a/scale_1200"/>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482328" y="1188720"/>
            <a:ext cx="2550261" cy="2112264"/>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https://xn----ctbkkaldxffqcv9e5eo.xn--p1ai/wp-content/uploads/2022/04/podrostki-i-roditeli.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482328" y="4097484"/>
            <a:ext cx="2624327" cy="21787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90534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3172968" y="484632"/>
            <a:ext cx="3972037" cy="461665"/>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Н</a:t>
            </a:r>
            <a:r>
              <a:rPr lang="ru-RU" sz="2400" b="1" dirty="0" smtClean="0">
                <a:latin typeface="Times New Roman" panose="02020603050405020304" pitchFamily="18" charset="0"/>
                <a:cs typeface="Times New Roman" panose="02020603050405020304" pitchFamily="18" charset="0"/>
              </a:rPr>
              <a:t>ародная мудрость</a:t>
            </a:r>
            <a:endParaRPr lang="ru-RU" sz="2400" b="1" dirty="0">
              <a:latin typeface="Times New Roman" panose="02020603050405020304" pitchFamily="18" charset="0"/>
              <a:cs typeface="Times New Roman" panose="02020603050405020304" pitchFamily="18" charset="0"/>
            </a:endParaRPr>
          </a:p>
        </p:txBody>
      </p:sp>
      <p:sp>
        <p:nvSpPr>
          <p:cNvPr id="3" name="Прямоугольник 2"/>
          <p:cNvSpPr/>
          <p:nvPr/>
        </p:nvSpPr>
        <p:spPr>
          <a:xfrm>
            <a:off x="128016" y="946297"/>
            <a:ext cx="7583009" cy="4247317"/>
          </a:xfrm>
          <a:prstGeom prst="rect">
            <a:avLst/>
          </a:prstGeom>
        </p:spPr>
        <p:txBody>
          <a:bodyPr wrap="square">
            <a:spAutoFit/>
          </a:bodyPr>
          <a:lstStyle/>
          <a:p>
            <a:pPr marL="285750" indent="-285750">
              <a:buFont typeface="Arial" panose="020B0604020202020204" pitchFamily="34" charset="0"/>
              <a:buChar char="•"/>
            </a:pPr>
            <a:r>
              <a:rPr lang="ru-RU" dirty="0">
                <a:latin typeface="Times New Roman" panose="02020603050405020304" pitchFamily="18" charset="0"/>
                <a:cs typeface="Times New Roman" panose="02020603050405020304" pitchFamily="18" charset="0"/>
              </a:rPr>
              <a:t>Человек без воспитания — что тело без души.</a:t>
            </a:r>
          </a:p>
          <a:p>
            <a:r>
              <a:rPr lang="ru-RU" dirty="0">
                <a:latin typeface="Times New Roman" panose="02020603050405020304" pitchFamily="18" charset="0"/>
                <a:cs typeface="Times New Roman" panose="02020603050405020304" pitchFamily="18" charset="0"/>
              </a:rPr>
              <a:t>• Дитятко — что тесто: как замесил, так и выросло.</a:t>
            </a:r>
          </a:p>
          <a:p>
            <a:r>
              <a:rPr lang="ru-RU" dirty="0">
                <a:latin typeface="Times New Roman" panose="02020603050405020304" pitchFamily="18" charset="0"/>
                <a:cs typeface="Times New Roman" panose="02020603050405020304" pitchFamily="18" charset="0"/>
              </a:rPr>
              <a:t>• Ученье в детстве так же прочно, как гравировка на камне.</a:t>
            </a:r>
          </a:p>
          <a:p>
            <a:r>
              <a:rPr lang="ru-RU" dirty="0">
                <a:latin typeface="Times New Roman" panose="02020603050405020304" pitchFamily="18" charset="0"/>
                <a:cs typeface="Times New Roman" panose="02020603050405020304" pitchFamily="18" charset="0"/>
              </a:rPr>
              <a:t>• Человек не для себя родился.</a:t>
            </a:r>
          </a:p>
          <a:p>
            <a:r>
              <a:rPr lang="ru-RU" dirty="0">
                <a:latin typeface="Times New Roman" panose="02020603050405020304" pitchFamily="18" charset="0"/>
                <a:cs typeface="Times New Roman" panose="02020603050405020304" pitchFamily="18" charset="0"/>
              </a:rPr>
              <a:t>• Недалеко от дерева яблочко падает.</a:t>
            </a:r>
          </a:p>
          <a:p>
            <a:r>
              <a:rPr lang="ru-RU" dirty="0">
                <a:latin typeface="Times New Roman" panose="02020603050405020304" pitchFamily="18" charset="0"/>
                <a:cs typeface="Times New Roman" panose="02020603050405020304" pitchFamily="18" charset="0"/>
              </a:rPr>
              <a:t>• Хорошему надо учиться три года, а дурному — одного часа достаточно.</a:t>
            </a:r>
          </a:p>
          <a:p>
            <a:r>
              <a:rPr lang="ru-RU" dirty="0">
                <a:latin typeface="Times New Roman" panose="02020603050405020304" pitchFamily="18" charset="0"/>
                <a:cs typeface="Times New Roman" panose="02020603050405020304" pitchFamily="18" charset="0"/>
              </a:rPr>
              <a:t>• Один добрый пример лучше ста слов.</a:t>
            </a:r>
          </a:p>
          <a:p>
            <a:r>
              <a:rPr lang="ru-RU" dirty="0">
                <a:latin typeface="Times New Roman" panose="02020603050405020304" pitchFamily="18" charset="0"/>
                <a:cs typeface="Times New Roman" panose="02020603050405020304" pitchFamily="18" charset="0"/>
              </a:rPr>
              <a:t>• Капризен в детстве — уродлив в старости.</a:t>
            </a:r>
          </a:p>
          <a:p>
            <a:r>
              <a:rPr lang="ru-RU" dirty="0">
                <a:latin typeface="Times New Roman" panose="02020603050405020304" pitchFamily="18" charset="0"/>
                <a:cs typeface="Times New Roman" panose="02020603050405020304" pitchFamily="18" charset="0"/>
              </a:rPr>
              <a:t>• Пороки ребенка не рождаются, а воспитываются.</a:t>
            </a:r>
          </a:p>
          <a:p>
            <a:r>
              <a:rPr lang="ru-RU" dirty="0">
                <a:latin typeface="Times New Roman" panose="02020603050405020304" pitchFamily="18" charset="0"/>
                <a:cs typeface="Times New Roman" panose="02020603050405020304" pitchFamily="18" charset="0"/>
              </a:rPr>
              <a:t>• Понукание — не воспитание.</a:t>
            </a:r>
          </a:p>
          <a:p>
            <a:r>
              <a:rPr lang="ru-RU" dirty="0">
                <a:latin typeface="Times New Roman" panose="02020603050405020304" pitchFamily="18" charset="0"/>
                <a:cs typeface="Times New Roman" panose="02020603050405020304" pitchFamily="18" charset="0"/>
              </a:rPr>
              <a:t>• Воспитывай лаской, а не таской.</a:t>
            </a:r>
          </a:p>
          <a:p>
            <a:r>
              <a:rPr lang="ru-RU" dirty="0">
                <a:latin typeface="Times New Roman" panose="02020603050405020304" pitchFamily="18" charset="0"/>
                <a:cs typeface="Times New Roman" panose="02020603050405020304" pitchFamily="18" charset="0"/>
              </a:rPr>
              <a:t>• Пусти детей на волю, сам будешь в неволе.</a:t>
            </a:r>
          </a:p>
          <a:p>
            <a:r>
              <a:rPr lang="ru-RU" dirty="0">
                <a:latin typeface="Times New Roman" panose="02020603050405020304" pitchFamily="18" charset="0"/>
                <a:cs typeface="Times New Roman" panose="02020603050405020304" pitchFamily="18" charset="0"/>
              </a:rPr>
              <a:t>• У семи нянек дитя без глазу.</a:t>
            </a:r>
          </a:p>
          <a:p>
            <a:r>
              <a:rPr lang="ru-RU" dirty="0">
                <a:latin typeface="Times New Roman" panose="02020603050405020304" pitchFamily="18" charset="0"/>
                <a:cs typeface="Times New Roman" panose="02020603050405020304" pitchFamily="18" charset="0"/>
              </a:rPr>
              <a:t>• Паси, чтобы вскормить; не паси, чтобы озолотить.</a:t>
            </a:r>
          </a:p>
          <a:p>
            <a:endParaRPr lang="ru-RU" dirty="0"/>
          </a:p>
        </p:txBody>
      </p:sp>
      <p:pic>
        <p:nvPicPr>
          <p:cNvPr id="8196" name="Picture 4" descr="https://sun1-16.userapi.com/c831208/v831208166/19f7e8/f3QoR-DVbV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7569" y="3145537"/>
            <a:ext cx="6150048" cy="33144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555950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9220" name="Picture 4" descr="https://s1.showslide.ru/s_slide/38cd7debbcaac9a2d0e3085d18d70857/a01217ab-f887-48e8-8b6a-ad8da7760f8c.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96" y="182880"/>
            <a:ext cx="11777472" cy="65288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94038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2" descr="https://s1.showslide.ru/s_slide/378bda5f15f9e0b5e0ea38c154828deb/da82f8cc-826f-4d88-94dc-22c2481b06e4.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496" y="170688"/>
            <a:ext cx="11875008" cy="6510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2008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Прямоугольник 1"/>
          <p:cNvSpPr/>
          <p:nvPr/>
        </p:nvSpPr>
        <p:spPr>
          <a:xfrm>
            <a:off x="466344" y="740664"/>
            <a:ext cx="11539728" cy="4524315"/>
          </a:xfrm>
          <a:prstGeom prst="rect">
            <a:avLst/>
          </a:prstGeom>
        </p:spPr>
        <p:txBody>
          <a:bodyPr wrap="square">
            <a:spAutoFit/>
          </a:bodyPr>
          <a:lstStyle/>
          <a:p>
            <a:r>
              <a:rPr lang="ru-RU" b="0" i="0" dirty="0" smtClean="0">
                <a:solidFill>
                  <a:srgbClr val="000000"/>
                </a:solidFill>
                <a:effectLst/>
                <a:latin typeface="Times New Roman" panose="02020603050405020304" pitchFamily="18" charset="0"/>
                <a:cs typeface="Times New Roman" panose="02020603050405020304" pitchFamily="18" charset="0"/>
              </a:rPr>
              <a:t>Будущее нашего государства напрямую зависит от того, какими мы воспитаем наших детей. Именно поэтому, мы должны воспитывать своих детей с чувством глубокой ответственности и преданности своей Родине. Нам нужно развивать в них целеустремлённость, решительность, критичность мышления, твёрдость суждений и неугасаемое стремление к покорению новых высот. Мы должны уяснить для себя, что наши дети - наше будущее. И если мы сумеем понять это, если сможем дать нашим детям достойное воспитание и образование, то в итоге получим сильнейшее государство.</a:t>
            </a:r>
            <a:r>
              <a:rPr lang="ru-RU" dirty="0">
                <a:latin typeface="Times New Roman" panose="02020603050405020304" pitchFamily="18" charset="0"/>
                <a:cs typeface="Times New Roman" panose="02020603050405020304" pitchFamily="18" charset="0"/>
              </a:rPr>
              <a:t> Каждый ребёнок, </a:t>
            </a:r>
            <a:r>
              <a:rPr lang="ru-RU" dirty="0" smtClean="0">
                <a:latin typeface="Times New Roman" panose="02020603050405020304" pitchFamily="18" charset="0"/>
                <a:cs typeface="Times New Roman" panose="02020603050405020304" pitchFamily="18" charset="0"/>
              </a:rPr>
              <a:t>каким </a:t>
            </a:r>
            <a:r>
              <a:rPr lang="ru-RU" dirty="0">
                <a:latin typeface="Times New Roman" panose="02020603050405020304" pitchFamily="18" charset="0"/>
                <a:cs typeface="Times New Roman" panose="02020603050405020304" pitchFamily="18" charset="0"/>
              </a:rPr>
              <a:t>бы он ни был, должен </a:t>
            </a:r>
            <a:r>
              <a:rPr lang="ru-RU" dirty="0" smtClean="0">
                <a:latin typeface="Times New Roman" panose="02020603050405020304" pitchFamily="18" charset="0"/>
                <a:cs typeface="Times New Roman" panose="02020603050405020304" pitchFamily="18" charset="0"/>
              </a:rPr>
              <a:t>чувствовать свою потребность. </a:t>
            </a:r>
            <a:r>
              <a:rPr lang="ru-RU" dirty="0">
                <a:latin typeface="Times New Roman" panose="02020603050405020304" pitchFamily="18" charset="0"/>
                <a:cs typeface="Times New Roman" panose="02020603050405020304" pitchFamily="18" charset="0"/>
              </a:rPr>
              <a:t>Мы должны понимать, что даже самый отъявленный из них, нуждается в человеческой доброте и заботе. Напротив, безразличие и непринятие подростка в обществе, делает его изгоем и потенциальным нарушителем правопорядка</a:t>
            </a:r>
            <a:r>
              <a:rPr lang="ru-RU" dirty="0" smtClean="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В</a:t>
            </a:r>
            <a:r>
              <a:rPr lang="ru-RU" dirty="0" smtClean="0">
                <a:latin typeface="Times New Roman" panose="02020603050405020304" pitchFamily="18" charset="0"/>
                <a:cs typeface="Times New Roman" panose="02020603050405020304" pitchFamily="18" charset="0"/>
              </a:rPr>
              <a:t> </a:t>
            </a:r>
            <a:r>
              <a:rPr lang="ru-RU" dirty="0">
                <a:latin typeface="Times New Roman" panose="02020603050405020304" pitchFamily="18" charset="0"/>
                <a:cs typeface="Times New Roman" panose="02020603050405020304" pitchFamily="18" charset="0"/>
              </a:rPr>
              <a:t>стране наступили трудные времена, когда от каждого из нас нужна гражданская ответственность и стойкость, мы пожинаем плоды безразличия и безволия, прискорбно смотря в </a:t>
            </a:r>
            <a:r>
              <a:rPr lang="ru-RU" dirty="0" smtClean="0">
                <a:latin typeface="Times New Roman" panose="02020603050405020304" pitchFamily="18" charset="0"/>
                <a:cs typeface="Times New Roman" panose="02020603050405020304" pitchFamily="18" charset="0"/>
              </a:rPr>
              <a:t>глаза избалованно-потерянным </a:t>
            </a:r>
            <a:r>
              <a:rPr lang="ru-RU" dirty="0">
                <a:latin typeface="Times New Roman" panose="02020603050405020304" pitchFamily="18" charset="0"/>
                <a:cs typeface="Times New Roman" panose="02020603050405020304" pitchFamily="18" charset="0"/>
              </a:rPr>
              <a:t>поколениям</a:t>
            </a:r>
            <a:r>
              <a:rPr lang="ru-RU" dirty="0" smtClean="0">
                <a:latin typeface="Times New Roman" panose="02020603050405020304" pitchFamily="18" charset="0"/>
                <a:cs typeface="Times New Roman" panose="02020603050405020304" pitchFamily="18" charset="0"/>
              </a:rPr>
              <a:t>. Нам </a:t>
            </a:r>
            <a:r>
              <a:rPr lang="ru-RU" dirty="0">
                <a:latin typeface="Times New Roman" panose="02020603050405020304" pitchFamily="18" charset="0"/>
                <a:cs typeface="Times New Roman" panose="02020603050405020304" pitchFamily="18" charset="0"/>
              </a:rPr>
              <a:t>предстоит приложить все свои усилия для того, чтобы воспитать достойную смену поколений.</a:t>
            </a:r>
            <a:r>
              <a:rPr lang="ru-RU" dirty="0" smtClean="0">
                <a:latin typeface="Times New Roman" panose="02020603050405020304" pitchFamily="18" charset="0"/>
                <a:cs typeface="Times New Roman" panose="02020603050405020304" pitchFamily="18" charset="0"/>
              </a:rPr>
              <a:t/>
            </a:r>
            <a:br>
              <a:rPr lang="ru-RU" dirty="0" smtClean="0">
                <a:latin typeface="Times New Roman" panose="02020603050405020304" pitchFamily="18" charset="0"/>
                <a:cs typeface="Times New Roman" panose="02020603050405020304" pitchFamily="18" charset="0"/>
              </a:rPr>
            </a:br>
            <a:r>
              <a:rPr lang="ru-RU" dirty="0" smtClean="0">
                <a:latin typeface="Times New Roman" panose="02020603050405020304" pitchFamily="18" charset="0"/>
                <a:cs typeface="Times New Roman" panose="02020603050405020304" pitchFamily="18" charset="0"/>
              </a:rPr>
              <a:t>Надеюсь</a:t>
            </a:r>
            <a:r>
              <a:rPr lang="ru-RU" dirty="0">
                <a:latin typeface="Times New Roman" panose="02020603050405020304" pitchFamily="18" charset="0"/>
                <a:cs typeface="Times New Roman" panose="02020603050405020304" pitchFamily="18" charset="0"/>
              </a:rPr>
              <a:t>, что новые поколения молодёжи, всецело возьмут на себя ответственность за будущее нашей </a:t>
            </a:r>
            <a:r>
              <a:rPr lang="ru-RU" dirty="0" smtClean="0">
                <a:latin typeface="Times New Roman" panose="02020603050405020304" pitchFamily="18" charset="0"/>
                <a:cs typeface="Times New Roman" panose="02020603050405020304" pitchFamily="18" charset="0"/>
              </a:rPr>
              <a:t>Родины</a:t>
            </a:r>
            <a:r>
              <a:rPr lang="ru-RU" dirty="0">
                <a:latin typeface="Times New Roman" panose="02020603050405020304" pitchFamily="18" charset="0"/>
                <a:cs typeface="Times New Roman" panose="02020603050405020304" pitchFamily="18" charset="0"/>
              </a:rPr>
              <a:t>. Надеюсь, что новые поколения наших граждан, будут жить лучше и счастливее нас. Надеюсь, что они станут самоотверженно </a:t>
            </a:r>
            <a:r>
              <a:rPr lang="ru-RU" dirty="0" smtClean="0">
                <a:latin typeface="Times New Roman" panose="02020603050405020304" pitchFamily="18" charset="0"/>
                <a:cs typeface="Times New Roman" panose="02020603050405020304" pitchFamily="18" charset="0"/>
              </a:rPr>
              <a:t>трудиться </a:t>
            </a:r>
            <a:r>
              <a:rPr lang="ru-RU" dirty="0">
                <a:latin typeface="Times New Roman" panose="02020603050405020304" pitchFamily="18" charset="0"/>
                <a:cs typeface="Times New Roman" panose="02020603050405020304" pitchFamily="18" charset="0"/>
              </a:rPr>
              <a:t>на </a:t>
            </a:r>
            <a:r>
              <a:rPr lang="ru-RU" dirty="0" smtClean="0">
                <a:latin typeface="Times New Roman" panose="02020603050405020304" pitchFamily="18" charset="0"/>
                <a:cs typeface="Times New Roman" panose="02020603050405020304" pitchFamily="18" charset="0"/>
              </a:rPr>
              <a:t>благо нашей Родины. Мы, и только мы, можем  воспитать </a:t>
            </a:r>
            <a:r>
              <a:rPr lang="ru-RU" dirty="0">
                <a:latin typeface="Times New Roman" panose="02020603050405020304" pitchFamily="18" charset="0"/>
                <a:cs typeface="Times New Roman" panose="02020603050405020304" pitchFamily="18" charset="0"/>
              </a:rPr>
              <a:t>наших </a:t>
            </a:r>
            <a:r>
              <a:rPr lang="ru-RU" dirty="0" smtClean="0">
                <a:latin typeface="Times New Roman" panose="02020603050405020304" pitchFamily="18" charset="0"/>
                <a:cs typeface="Times New Roman" panose="02020603050405020304" pitchFamily="18" charset="0"/>
              </a:rPr>
              <a:t>детей достойными гражданами нашей прекрасно-великой страны.  .</a:t>
            </a:r>
            <a:br>
              <a:rPr lang="ru-RU" dirty="0" smtClean="0">
                <a:latin typeface="Times New Roman" panose="02020603050405020304" pitchFamily="18" charset="0"/>
                <a:cs typeface="Times New Roman" panose="02020603050405020304" pitchFamily="18" charset="0"/>
              </a:rPr>
            </a:br>
            <a:endParaRPr lang="ru-RU" dirty="0">
              <a:latin typeface="Times New Roman" panose="02020603050405020304" pitchFamily="18" charset="0"/>
              <a:cs typeface="Times New Roman" panose="02020603050405020304" pitchFamily="18" charset="0"/>
            </a:endParaRPr>
          </a:p>
        </p:txBody>
      </p:sp>
      <p:pic>
        <p:nvPicPr>
          <p:cNvPr id="12290" name="Picture 2" descr="https://flomaster.club/uploads/posts/2021-11/1637883082_28-flomaster-club-p-veselie-deti-risunok-detskie-29.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6128" y="4725483"/>
            <a:ext cx="5589970" cy="18399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82773"/>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Натуральные материалы">
  <a:themeElements>
    <a:clrScheme name="Натуральные материалы">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Натуральные материалы">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Натуральные материалы">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215</TotalTime>
  <Words>949</Words>
  <Application>Microsoft Office PowerPoint</Application>
  <PresentationFormat>Широкоэкранный</PresentationFormat>
  <Paragraphs>36</Paragraphs>
  <Slides>12</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12</vt:i4>
      </vt:variant>
    </vt:vector>
  </HeadingPairs>
  <TitlesOfParts>
    <vt:vector size="16" baseType="lpstr">
      <vt:lpstr>Arial</vt:lpstr>
      <vt:lpstr>Garamond</vt:lpstr>
      <vt:lpstr>Times New Roman</vt:lpstr>
      <vt:lpstr>Натуральные материалы</vt:lpstr>
      <vt:lpstr>Современное воспитание подрастающего поколения</vt:lpstr>
      <vt:lpstr>БЛЮДИТЕ, ДА НЕ ПРЕЗРИТЕ  ЕДИМНОГО ОТ МАЛЫХ СИХ</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«современное воспитание подрастающего поколения»</dc:title>
  <dc:creator>Пользователь</dc:creator>
  <cp:lastModifiedBy>Пользователь</cp:lastModifiedBy>
  <cp:revision>22</cp:revision>
  <dcterms:created xsi:type="dcterms:W3CDTF">2023-11-04T17:56:01Z</dcterms:created>
  <dcterms:modified xsi:type="dcterms:W3CDTF">2023-11-04T21:31:17Z</dcterms:modified>
</cp:coreProperties>
</file>