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3" r:id="rId1"/>
  </p:sldMasterIdLst>
  <p:sldIdLst>
    <p:sldId id="256" r:id="rId2"/>
    <p:sldId id="272" r:id="rId3"/>
    <p:sldId id="258" r:id="rId4"/>
    <p:sldId id="259" r:id="rId5"/>
    <p:sldId id="264" r:id="rId6"/>
    <p:sldId id="267" r:id="rId7"/>
    <p:sldId id="271" r:id="rId8"/>
    <p:sldId id="269" r:id="rId9"/>
    <p:sldId id="273" r:id="rId10"/>
    <p:sldId id="274" r:id="rId11"/>
    <p:sldId id="260" r:id="rId12"/>
    <p:sldId id="261" r:id="rId13"/>
    <p:sldId id="26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46"/>
  </p:normalViewPr>
  <p:slideViewPr>
    <p:cSldViewPr snapToGrid="0">
      <p:cViewPr varScale="1">
        <p:scale>
          <a:sx n="69" d="100"/>
          <a:sy n="69" d="100"/>
        </p:scale>
        <p:origin x="-67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7897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29565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5384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477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5063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87098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87889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60302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51670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1930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57684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10220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6253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515746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98625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530422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05890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7479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C4CB935-8C7A-0835-49DF-DEF26335CD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8145" y="0"/>
            <a:ext cx="10861964" cy="1191491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мОй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 лучший проект»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720E30B-4B7F-F4E7-A5FC-D89A3EA54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4510" y="1898073"/>
            <a:ext cx="9656618" cy="2355273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«ИИ на уроках </a:t>
            </a:r>
          </a:p>
          <a:p>
            <a:pPr algn="ctr"/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литературы»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5187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>
            <a:extLst>
              <a:ext uri="{FF2B5EF4-FFF2-40B4-BE49-F238E27FC236}">
                <a16:creationId xmlns="" xmlns:a16="http://schemas.microsoft.com/office/drawing/2014/main" id="{4720E30B-4B7F-F4E7-A5FC-D89A3EA54E64}"/>
              </a:ext>
            </a:extLst>
          </p:cNvPr>
          <p:cNvSpPr txBox="1">
            <a:spLocks/>
          </p:cNvSpPr>
          <p:nvPr/>
        </p:nvSpPr>
        <p:spPr>
          <a:xfrm>
            <a:off x="955965" y="484909"/>
            <a:ext cx="9656618" cy="9975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tabLst/>
              <a:defRPr/>
            </a:pPr>
            <a:r>
              <a:rPr kumimoji="0" lang="ru-RU" sz="4000" b="1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Что такое </a:t>
            </a:r>
            <a:r>
              <a:rPr kumimoji="0" lang="ru-RU" sz="4000" b="1" strike="noStrike" kern="1200" cap="all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нейросети</a:t>
            </a:r>
            <a:r>
              <a:rPr kumimoji="0" lang="ru-RU" sz="4000" b="1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  <a:endParaRPr kumimoji="0" lang="ru-RU" sz="4000" b="1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06938" y="2085999"/>
            <a:ext cx="5544616" cy="367749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tabLst/>
              <a:defRPr/>
            </a:pPr>
            <a:r>
              <a:rPr kumimoji="0" lang="ru-RU" sz="2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400" b="0" i="0" u="none" strike="noStrike" kern="1200" cap="all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Нейросети</a:t>
            </a:r>
            <a:r>
              <a:rPr kumimoji="0" lang="ru-RU" sz="2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- это алгоритмы, имитирующие работу человеческого мозга.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tabLst/>
              <a:defRPr/>
            </a:pPr>
            <a:endParaRPr kumimoji="0" lang="ru-RU" sz="2400" b="0" i="0" u="none" strike="noStrike" kern="1200" cap="all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tabLst/>
              <a:defRPr/>
            </a:pPr>
            <a:r>
              <a:rPr kumimoji="0" lang="ru-RU" sz="2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Они применяются для распознавания речи, обработки изображений, прогнозирования данных и их генерации.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tabLst/>
              <a:defRPr/>
            </a:pPr>
            <a:endParaRPr kumimoji="0" lang="ru-RU" sz="2000" b="0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8182" y="1731074"/>
            <a:ext cx="5652653" cy="4628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45187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7A2BBDE-328C-0EC0-7FF3-4B8D194E2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1219" y="374073"/>
            <a:ext cx="10131425" cy="1456267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Почему нейросети полезны в изучении литературы?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12E674A-DBAD-A21E-43C6-2751DE893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8091" y="2119745"/>
            <a:ext cx="3680460" cy="39762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Нейросети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помогают анализировать текст, создавать виртуальные образы героев и даже предсказывать сюжетные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линии.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="" xmlns:a16="http://schemas.microsoft.com/office/drawing/2014/main" id="{E19777FE-1092-1735-1AC4-CDFF61DBD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48" y="2023111"/>
            <a:ext cx="7578090" cy="444559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911836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0D3EF6D-2008-3804-6186-9007C440A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964" y="166255"/>
            <a:ext cx="11357554" cy="1456267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Проекты с использованием нейросетей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B4554E5-182D-226B-1A68-14E9EDFC2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728" y="1477049"/>
            <a:ext cx="6389369" cy="44644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u="sng" dirty="0">
                <a:latin typeface="Times New Roman" pitchFamily="18" charset="0"/>
                <a:cs typeface="Times New Roman" pitchFamily="18" charset="0"/>
              </a:rPr>
              <a:t>Рассмотрим конкретные примеры: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Анализ стихотворения С. А. Есенина «Низкий дом с голубыми ставнями…» через визуализацию.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Воплощение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«Сказки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 рыбаке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рыбке».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Путешествие со Снежной Королевой в виртуальной реальности.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Визуализация стихотворения А. С. Пушкина «Зимнее утро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Визуализация планет из повести - сказки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Антуана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Сент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Экзюпери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«Маленький принц».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35090" y="1828800"/>
            <a:ext cx="4613564" cy="4100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948798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BC5F03-5D3C-0D5C-EF9C-7D3B2C186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655" y="207818"/>
            <a:ext cx="11623963" cy="159327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Новый взгляд на литературу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писателей.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узнаёте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 descr="Picture background">
            <a:extLst>
              <a:ext uri="{FF2B5EF4-FFF2-40B4-BE49-F238E27FC236}">
                <a16:creationId xmlns="" xmlns:a16="http://schemas.microsoft.com/office/drawing/2014/main" id="{D60D4A1F-E179-D4DA-8F3E-FE798A3FF5C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75" y="1679601"/>
            <a:ext cx="3879272" cy="27393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180DCFA-C8E3-98DD-5C12-66EDAF7FB3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9920" y="2438330"/>
            <a:ext cx="3282711" cy="3239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200" name="Picture 8" descr="Picture background">
            <a:extLst>
              <a:ext uri="{FF2B5EF4-FFF2-40B4-BE49-F238E27FC236}">
                <a16:creationId xmlns="" xmlns:a16="http://schemas.microsoft.com/office/drawing/2014/main" id="{A37E53E1-92EE-5135-8B53-D2882D6C0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709" y="2151452"/>
            <a:ext cx="3426613" cy="30736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83416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429715F-4EB1-E83D-FD7B-6967562EA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191999" cy="1456267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Визуализация поэтического настроения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342A713-D083-24CB-4C56-6AA8890EB5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877" y="1759526"/>
            <a:ext cx="4490487" cy="357447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Нейросеть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создала изображение, передающее атмосферу стихотворения Сергея Есенина «Низкий дом с голубыми ставнями…»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0A47DF5F-3FB8-0D25-233F-F0E4FE67E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7964" y="1357746"/>
            <a:ext cx="6151417" cy="5195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768662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99ED26-CA20-1BB6-88C4-CCF1DCC71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6255"/>
            <a:ext cx="11402291" cy="1191491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А.С.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Пушкин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«Сказка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 рыбаке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рыбке»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59BAC37-085C-6C33-2DBD-310DC6CACD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0343" y="5430981"/>
            <a:ext cx="10239547" cy="1066801"/>
          </a:xfr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Нейросеть помогает визуализировать персонажей сказки и глубже понимать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произведение.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Picture background">
            <a:extLst>
              <a:ext uri="{FF2B5EF4-FFF2-40B4-BE49-F238E27FC236}">
                <a16:creationId xmlns="" xmlns:a16="http://schemas.microsoft.com/office/drawing/2014/main" id="{FE4A977F-2CD9-DF89-E2A6-DF23EBC71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983" y="1579417"/>
            <a:ext cx="5083250" cy="328352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Picture background">
            <a:extLst>
              <a:ext uri="{FF2B5EF4-FFF2-40B4-BE49-F238E27FC236}">
                <a16:creationId xmlns="" xmlns:a16="http://schemas.microsoft.com/office/drawing/2014/main" id="{3AE53404-A83F-4FD0-E1C1-A7BEBFCF3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981" y="1565564"/>
            <a:ext cx="4768428" cy="329738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89271645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FD79AE7-DCB0-2DDC-ADE6-A557CFD8F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2510654" cy="1220740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Путешествие со Снежной Королевой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FC829A7-9E8A-BD3B-6C45-A867585A2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073" y="1011380"/>
            <a:ext cx="5361709" cy="229181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Нейросеть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помогла ученикам создать виртуальное путешествие по миру «Снежной Королевы». Проект включал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маршрут и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описание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локаций.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Picture 4" descr="Picture background">
            <a:extLst>
              <a:ext uri="{FF2B5EF4-FFF2-40B4-BE49-F238E27FC236}">
                <a16:creationId xmlns="" xmlns:a16="http://schemas.microsoft.com/office/drawing/2014/main" id="{79D8F25F-9BFA-D907-1FB5-E52CAB8E9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873" y="1442412"/>
            <a:ext cx="6621804" cy="46812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Денис\Desktop\image-05-01-26-11-50-2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618" y="3352800"/>
            <a:ext cx="5181600" cy="3269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0006361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99ED26-CA20-1BB6-88C4-CCF1DCC71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6255"/>
            <a:ext cx="12192000" cy="1191491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Визуализация стихотворения а. с. Пушкина «зимнее утро»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Picture background">
            <a:extLst>
              <a:ext uri="{FF2B5EF4-FFF2-40B4-BE49-F238E27FC236}">
                <a16:creationId xmlns:a16="http://schemas.microsoft.com/office/drawing/2014/main" xmlns="" id="{5DAEC213-2E7B-E9CA-C895-526428C2A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7889" y="1515820"/>
            <a:ext cx="4876801" cy="48434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5342A713-D083-24CB-4C56-6AA8890EB5D9}"/>
              </a:ext>
            </a:extLst>
          </p:cNvPr>
          <p:cNvSpPr txBox="1">
            <a:spLocks/>
          </p:cNvSpPr>
          <p:nvPr/>
        </p:nvSpPr>
        <p:spPr>
          <a:xfrm>
            <a:off x="501436" y="1828801"/>
            <a:ext cx="4913522" cy="4184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182880" tIns="0">
            <a:noAutofit/>
          </a:bodyPr>
          <a:lstStyle/>
          <a:p>
            <a:pPr marL="36576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Нейросеть</a:t>
            </a:r>
            <a:r>
              <a:rPr kumimoji="0" 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проанализировала текст стихотворения А. С Пушкина и создала изображение,</a:t>
            </a:r>
            <a:r>
              <a:rPr kumimoji="0" lang="ru-RU" sz="320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передающее </a:t>
            </a:r>
            <a:r>
              <a:rPr kumimoji="0" 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атмосферу «Зимнего утра». </a:t>
            </a:r>
            <a:endParaRPr kumimoji="0" lang="ru-RU" sz="32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271645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28;p22"/>
          <p:cNvSpPr txBox="1">
            <a:spLocks/>
          </p:cNvSpPr>
          <p:nvPr/>
        </p:nvSpPr>
        <p:spPr>
          <a:xfrm>
            <a:off x="0" y="0"/>
            <a:ext cx="11762343" cy="872837"/>
          </a:xfrm>
          <a:prstGeom prst="rect">
            <a:avLst/>
          </a:prstGeom>
          <a:effectLst/>
        </p:spPr>
        <p:txBody>
          <a:bodyPr spcFirstLastPara="1" vert="horz" wrap="square" lIns="91425" tIns="91425" rIns="91425" bIns="91425" rtlCol="0" anchor="b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all" spc="0" normalizeH="0" baseline="0" noProof="0" dirty="0" err="1" smtClean="0">
                <a:ln w="3175" cmpd="sng">
                  <a:noFill/>
                </a:ln>
                <a:solidFill>
                  <a:schemeClr val="tx1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ea typeface="Arial" panose="020B0604020202020204" pitchFamily="34" charset="0"/>
                <a:cs typeface="Times New Roman" pitchFamily="18" charset="0"/>
              </a:rPr>
              <a:t>Антуан</a:t>
            </a:r>
            <a:r>
              <a:rPr kumimoji="0" lang="ru-RU" sz="3200" b="1" i="0" u="none" strike="noStrike" kern="1200" cap="all" spc="0" normalizeH="0" baseline="0" noProof="0" dirty="0" smtClean="0">
                <a:ln w="3175" cmpd="sng">
                  <a:noFill/>
                </a:ln>
                <a:solidFill>
                  <a:schemeClr val="tx1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ea typeface="Arial" panose="020B0604020202020204" pitchFamily="34" charset="0"/>
                <a:cs typeface="Times New Roman" pitchFamily="18" charset="0"/>
              </a:rPr>
              <a:t> де Сент-Экзюпери «Маленький принц»</a:t>
            </a:r>
            <a:endParaRPr kumimoji="0" lang="ru-RU" sz="4400" b="1" i="0" u="none" strike="noStrike" kern="1200" cap="all" spc="0" normalizeH="0" baseline="0" noProof="0" dirty="0">
              <a:ln w="3175" cmpd="sng">
                <a:noFill/>
              </a:ln>
              <a:solidFill>
                <a:schemeClr val="tx1">
                  <a:lumMod val="2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2" name="Picture 2" descr="C:\Users\Денис\Desktop\image-05-01-26-11-50-4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2781" y="1344224"/>
            <a:ext cx="5713583" cy="5236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4" descr="Picture background">
            <a:extLst>
              <a:ext uri="{FF2B5EF4-FFF2-40B4-BE49-F238E27FC236}">
                <a16:creationId xmlns:a16="http://schemas.microsoft.com/office/drawing/2014/main" xmlns="" id="{E121ED4E-635C-F4E0-7E24-E2454C040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292" y="2563091"/>
            <a:ext cx="5229508" cy="3228109"/>
          </a:xfrm>
          <a:prstGeom prst="rect">
            <a:avLst/>
          </a:prstGeom>
          <a:ln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Right"/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554182" y="1302328"/>
            <a:ext cx="4932218" cy="95410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Визуализация планет и их жителей.</a:t>
            </a:r>
            <a:endParaRPr lang="ru-RU" sz="2800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27164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7FC2F65-9726-B0B2-8849-743EDC144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456267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Плюсы и минусы использования нейросетей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5F90A40-F453-54BB-B8BC-CE096E42D8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655" y="1809558"/>
            <a:ext cx="4812029" cy="4464473"/>
          </a:xfrm>
        </p:spPr>
        <p:txBody>
          <a:bodyPr>
            <a:normAutofit/>
          </a:bodyPr>
          <a:lstStyle/>
          <a:p>
            <a:pPr algn="just"/>
            <a:r>
              <a:rPr lang="ru-RU" sz="2000" u="sng" dirty="0">
                <a:latin typeface="Times New Roman" pitchFamily="18" charset="0"/>
                <a:cs typeface="Times New Roman" pitchFamily="18" charset="0"/>
              </a:rPr>
              <a:t>Преимущества: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Углубленный анализ текста.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Интерактивность и вовлеченность учеников.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Развитие творческого мышления.</a:t>
            </a:r>
          </a:p>
          <a:p>
            <a:pPr algn="just"/>
            <a:r>
              <a:rPr lang="ru-RU" sz="2000" u="sng" dirty="0">
                <a:latin typeface="Times New Roman" pitchFamily="18" charset="0"/>
                <a:cs typeface="Times New Roman" pitchFamily="18" charset="0"/>
              </a:rPr>
              <a:t>Трудности: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Необходимость технической подготовки.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Риск увлечения технологиями в ущерб содержанию.</a:t>
            </a:r>
          </a:p>
          <a:p>
            <a:endParaRPr lang="ru-RU" dirty="0"/>
          </a:p>
        </p:txBody>
      </p:sp>
      <p:pic>
        <p:nvPicPr>
          <p:cNvPr id="4100" name="Picture 4" descr="Picture background">
            <a:extLst>
              <a:ext uri="{FF2B5EF4-FFF2-40B4-BE49-F238E27FC236}">
                <a16:creationId xmlns="" xmlns:a16="http://schemas.microsoft.com/office/drawing/2014/main" id="{F70B1497-8BD8-5BF4-ABE6-85581EAC7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529" y="1787236"/>
            <a:ext cx="5140960" cy="3347855"/>
          </a:xfrm>
          <a:prstGeom prst="rect">
            <a:avLst/>
          </a:prstGeom>
          <a:noFill/>
          <a:ln>
            <a:solidFill>
              <a:schemeClr val="bg2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909F04A-5712-6EF2-AC85-7C7A049EB793}"/>
              </a:ext>
            </a:extLst>
          </p:cNvPr>
          <p:cNvSpPr txBox="1"/>
          <p:nvPr/>
        </p:nvSpPr>
        <p:spPr>
          <a:xfrm>
            <a:off x="6096000" y="5666508"/>
            <a:ext cx="5859084" cy="40011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/>
              <a:t>Вывод: нужно уметь искать баланс и находить его</a:t>
            </a:r>
          </a:p>
        </p:txBody>
      </p:sp>
    </p:spTree>
    <p:extLst>
      <p:ext uri="{BB962C8B-B14F-4D97-AF65-F5344CB8AC3E}">
        <p14:creationId xmlns="" xmlns:p14="http://schemas.microsoft.com/office/powerpoint/2010/main" val="6537721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132CBBA-44FA-7BAF-9EF5-815FB657D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6" y="0"/>
            <a:ext cx="10131425" cy="1456267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Почему эта методика эффективна?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0E36645-C60D-229A-97D3-0EFBA2AF9A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957" y="1346315"/>
            <a:ext cx="11201399" cy="18173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Использование нейросетей в изучении литературы открывает новые горизонты. Это не только делает процесс обучения увлекательным, но и готовит учеников к будущему, где технологии играют ключевую роль.</a:t>
            </a: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="" xmlns:a16="http://schemas.microsoft.com/office/drawing/2014/main" id="{6568C2C7-F3B3-FE95-2DF5-FD987289D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952" y="3634740"/>
            <a:ext cx="4293868" cy="28625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icture background">
            <a:extLst>
              <a:ext uri="{FF2B5EF4-FFF2-40B4-BE49-F238E27FC236}">
                <a16:creationId xmlns="" xmlns:a16="http://schemas.microsoft.com/office/drawing/2014/main" id="{D8D9FC7F-89C6-74E9-5948-8DBC97C27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180" y="3634740"/>
            <a:ext cx="4293870" cy="28625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749505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0A662A1-1814-7BC3-0781-0D64B00C5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5417" y="207819"/>
            <a:ext cx="12247417" cy="1456267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Литература и технологии: шаг в будущее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824281E-ACB4-3874-C032-59804F9BC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620" y="1828800"/>
            <a:ext cx="11544300" cy="1851660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="" xmlns:a16="http://schemas.microsoft.com/office/drawing/2014/main" id="{45AD211A-B8F7-D136-5B3E-BAB8A8B1D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646" y="2416340"/>
            <a:ext cx="5101582" cy="3638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356167D-403A-91CF-C3D6-AA86EFAB2B06}"/>
              </a:ext>
            </a:extLst>
          </p:cNvPr>
          <p:cNvSpPr txBox="1"/>
          <p:nvPr/>
        </p:nvSpPr>
        <p:spPr>
          <a:xfrm>
            <a:off x="717187" y="2087463"/>
            <a:ext cx="519870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Объединение классической литературы и современных технологий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это не только инновация, но и необходимость. 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79106618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Небес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{315125C1-1E5D-8E48-BB4F-E5212F33929D}tf10001058</Template>
  <TotalTime>127</TotalTime>
  <Words>293</Words>
  <Application>Microsoft Office PowerPoint</Application>
  <PresentationFormat>Произвольный</PresentationFormat>
  <Paragraphs>40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Небесная</vt:lpstr>
      <vt:lpstr>«мОй лучший проект»</vt:lpstr>
      <vt:lpstr>Слайд 2</vt:lpstr>
      <vt:lpstr>Почему нейросети полезны в изучении литературы?</vt:lpstr>
      <vt:lpstr>Проекты с использованием нейросетей</vt:lpstr>
      <vt:lpstr>Новый взгляд на литературу и писателей.  узнаёте?</vt:lpstr>
      <vt:lpstr>Визуализация поэтического настроения</vt:lpstr>
      <vt:lpstr>А.С. Пушкин  «Сказка о рыбаке и рыбке»</vt:lpstr>
      <vt:lpstr>Путешествие со Снежной Королевой</vt:lpstr>
      <vt:lpstr>Визуализация стихотворения а. с. Пушкина «зимнее утро»</vt:lpstr>
      <vt:lpstr>Слайд 10</vt:lpstr>
      <vt:lpstr>Плюсы и минусы использования нейросетей</vt:lpstr>
      <vt:lpstr>Почему эта методика эффективна?</vt:lpstr>
      <vt:lpstr>Литература и технологии: шаг в будущее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деятельность как ведущий метод обучения в условиях реализации обновлённых фгос</dc:title>
  <dc:creator>Microsoft Office User</dc:creator>
  <cp:lastModifiedBy>Денис</cp:lastModifiedBy>
  <cp:revision>14</cp:revision>
  <dcterms:created xsi:type="dcterms:W3CDTF">2025-12-29T11:08:08Z</dcterms:created>
  <dcterms:modified xsi:type="dcterms:W3CDTF">2026-03-14T17:16:58Z</dcterms:modified>
</cp:coreProperties>
</file>