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78" r:id="rId3"/>
    <p:sldId id="257" r:id="rId4"/>
    <p:sldId id="260" r:id="rId5"/>
    <p:sldId id="261" r:id="rId6"/>
    <p:sldId id="264" r:id="rId7"/>
    <p:sldId id="265" r:id="rId8"/>
    <p:sldId id="266" r:id="rId9"/>
    <p:sldId id="267" r:id="rId10"/>
    <p:sldId id="269" r:id="rId11"/>
    <p:sldId id="282" r:id="rId12"/>
    <p:sldId id="270" r:id="rId13"/>
    <p:sldId id="279" r:id="rId14"/>
    <p:sldId id="280" r:id="rId15"/>
    <p:sldId id="281" r:id="rId16"/>
    <p:sldId id="274" r:id="rId17"/>
    <p:sldId id="27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24" autoAdjust="0"/>
  </p:normalViewPr>
  <p:slideViewPr>
    <p:cSldViewPr>
      <p:cViewPr>
        <p:scale>
          <a:sx n="73" d="100"/>
          <a:sy n="73" d="100"/>
        </p:scale>
        <p:origin x="-1212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jpe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854" y="195942"/>
            <a:ext cx="8280920" cy="98072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+mn-lt"/>
                <a:cs typeface="Arial" panose="020B0604020202020204" pitchFamily="34" charset="0"/>
              </a:rPr>
              <a:t>«История пуговиц»</a:t>
            </a:r>
            <a:endParaRPr lang="ru-RU" dirty="0">
              <a:solidFill>
                <a:schemeClr val="tx2">
                  <a:lumMod val="50000"/>
                </a:schemeClr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5103278" y="4750306"/>
            <a:ext cx="374441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ea typeface="Times New Roman" pitchFamily="18" charset="0"/>
                <a:cs typeface="Arial" pitchFamily="34" charset="0"/>
              </a:rPr>
              <a:t>Выполнила</a:t>
            </a:r>
            <a:r>
              <a:rPr kumimoji="0" lang="ru-RU" b="1" i="0" u="none" strike="noStrike" cap="none" normalizeH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ea typeface="Times New Roman" pitchFamily="18" charset="0"/>
                <a:cs typeface="Arial" pitchFamily="34" charset="0"/>
              </a:rPr>
              <a:t> воспитатель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ea typeface="Times New Roman" pitchFamily="18" charset="0"/>
                <a:cs typeface="Arial" pitchFamily="34" charset="0"/>
              </a:rPr>
              <a:t>: 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ea typeface="Times New Roman" pitchFamily="18" charset="0"/>
                <a:cs typeface="Arial" pitchFamily="34" charset="0"/>
              </a:rPr>
              <a:t> </a:t>
            </a:r>
            <a:r>
              <a:rPr lang="ru-RU" b="1" dirty="0" err="1" smtClean="0">
                <a:solidFill>
                  <a:schemeClr val="tx2">
                    <a:lumMod val="50000"/>
                  </a:schemeClr>
                </a:solidFill>
                <a:ea typeface="Times New Roman" pitchFamily="18" charset="0"/>
                <a:cs typeface="Arial" pitchFamily="34" charset="0"/>
              </a:rPr>
              <a:t>Баширян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ea typeface="Times New Roman" pitchFamily="18" charset="0"/>
                <a:cs typeface="Arial" pitchFamily="34" charset="0"/>
              </a:rPr>
              <a:t> Диана </a:t>
            </a:r>
            <a:r>
              <a:rPr lang="ru-RU" b="1" dirty="0" err="1" smtClean="0">
                <a:solidFill>
                  <a:schemeClr val="tx2">
                    <a:lumMod val="50000"/>
                  </a:schemeClr>
                </a:solidFill>
                <a:ea typeface="Times New Roman" pitchFamily="18" charset="0"/>
                <a:cs typeface="Arial" pitchFamily="34" charset="0"/>
              </a:rPr>
              <a:t>Суреновна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ea typeface="Times New Roman" pitchFamily="18" charset="0"/>
                <a:cs typeface="Arial" pitchFamily="34" charset="0"/>
              </a:rPr>
              <a:t>                                </a:t>
            </a: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2466020" y="6315155"/>
            <a:ext cx="406794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 err="1" smtClean="0">
                <a:solidFill>
                  <a:schemeClr val="tx2">
                    <a:lumMod val="50000"/>
                  </a:schemeClr>
                </a:solidFill>
                <a:cs typeface="Arial" pitchFamily="34" charset="0"/>
              </a:rPr>
              <a:t>Лысогорская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cs typeface="Arial" pitchFamily="34" charset="0"/>
              </a:rPr>
              <a:t> 2021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cs typeface="Arial" pitchFamily="34" charset="0"/>
            </a:endParaRPr>
          </a:p>
        </p:txBody>
      </p:sp>
      <p:pic>
        <p:nvPicPr>
          <p:cNvPr id="4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988" y="2659363"/>
            <a:ext cx="3096007" cy="3073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686800" cy="84124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Актуальность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69573" y="1484784"/>
            <a:ext cx="7848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Практически ни один предмет одежды, который мы носим, не обходится без использования пуговиц. Пуговицы стали буквально частью нашего быта, но мало кто задумывается о том, как и когда они появились. </a:t>
            </a:r>
          </a:p>
        </p:txBody>
      </p:sp>
      <p:pic>
        <p:nvPicPr>
          <p:cNvPr id="2050" name="Picture 2" descr="ÐÐ°ÑÑÐ¸Ð½ÐºÐ¸ Ð¿Ð¾ Ð·Ð°Ð¿ÑÐ¾ÑÑ Ð¿ÑÐ³Ð¾Ð²Ð¸ÑÑ Ð½Ð° Ð¾Ð´ÐµÐ¶Ð´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9" y="3225411"/>
            <a:ext cx="4104456" cy="307834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7325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Цель и задачи</a:t>
            </a: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Цель: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познакомиться с историей возникновения пуговиц.</a:t>
            </a:r>
          </a:p>
          <a:p>
            <a:pPr marL="0" indent="0">
              <a:buNone/>
            </a:pPr>
            <a:endParaRPr lang="ru-RU" dirty="0">
              <a:solidFill>
                <a:schemeClr val="tx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Задачи: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1. Узнать значение слова «пуговица». </a:t>
            </a:r>
          </a:p>
          <a:p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2. Выявить какими были пуговицы в прошлом.</a:t>
            </a:r>
          </a:p>
          <a:p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3. Изучить виды пуговиц и из каких материалов они изготавливаются. </a:t>
            </a:r>
          </a:p>
          <a:p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4. Определить роль пуговиц в современном мире.</a:t>
            </a:r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686800" cy="841248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</a:rPr>
              <a:t>Гипотеза: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17410" name="AutoShape 2" descr="ÐÐ°ÑÑÐ¸Ð½ÐºÐ¸ Ð¿Ð¾ Ð·Ð°Ð¿ÑÐ¾ÑÑ Ð¾Ð²Ð°Ð»ÑÐ½ÑÐµ Ð¿ÑÐ³Ð¾Ð²Ð¸ÑÑ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1776945"/>
            <a:ext cx="80648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tx2">
                    <a:lumMod val="50000"/>
                  </a:schemeClr>
                </a:solidFill>
              </a:rPr>
              <a:t>П</a:t>
            </a: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уговицы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</a:rPr>
              <a:t>изобрёл современный человек, и в пуговицах нет ничего не </a:t>
            </a: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обычного</a:t>
            </a:r>
            <a:endParaRPr lang="ru-RU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3074" name="Picture 2" descr="ÐÐ°ÑÑÐ¸Ð½ÐºÐ¸ Ð¿Ð¾ Ð·Ð°Ð¿ÑÐ¾ÑÑ Ð·Ð°Ð´ÑÐ¼Ð°Ð»ÑÑ Ð¿Ð½Ð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228258"/>
            <a:ext cx="2676128" cy="2676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ÐÐ°ÑÑÐ¸Ð½ÐºÐ¸ Ð¿Ð¾ Ð·Ð°Ð¿ÑÐ¾ÑÑ Ð¿ÑÐ³Ð¾Ð²Ð¸ÑÑ Ð¿Ð½Ð³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7810" y="3228258"/>
            <a:ext cx="2743473" cy="2789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60648"/>
            <a:ext cx="8686800" cy="2160240"/>
          </a:xfrm>
        </p:spPr>
        <p:txBody>
          <a:bodyPr>
            <a:noAutofit/>
          </a:bodyPr>
          <a:lstStyle/>
          <a:p>
            <a:r>
              <a:rPr lang="ru-RU" sz="2400" dirty="0" smtClean="0"/>
              <a:t>   </a:t>
            </a:r>
            <a:endParaRPr lang="ru-RU" sz="2400" dirty="0"/>
          </a:p>
        </p:txBody>
      </p:sp>
      <p:sp>
        <p:nvSpPr>
          <p:cNvPr id="16394" name="AutoShape 10" descr="ÐÐ°ÑÑÐ¸Ð½ÐºÐ¸ Ð¿Ð¾ Ð·Ð°Ð¿ÑÐ¾ÑÑ Ð¾Ð²Ð°Ð»ÑÐ½ÑÐµ Ð¿ÑÐ³Ð¾Ð²Ð¸ÑÑ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83580" y="1484784"/>
            <a:ext cx="828808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Пуговица – это небольшой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предмет, выполненный из твёрдого материала, с отверстиями или ушком для крепления на одежде, обуви и предметах личного обихода. В более узком варианте - застёжка на одежде и других швейных изделиях, предназначенная для соединения её частей. 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57200" y="404664"/>
            <a:ext cx="8686800" cy="841248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effectLst/>
              </a:rPr>
              <a:t>Так что же такое «пуговица»?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098" name="Picture 2" descr="ÐÐ°ÑÑÐ¸Ð½ÐºÐ¸ Ð¿Ð¾ Ð·Ð°Ð¿ÑÐ¾ÑÑ Ð¿ÑÐ³Ð¾Ð²Ð¸ÑÑ Ð¿Ð½Ð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56992"/>
            <a:ext cx="7488832" cy="300037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595536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Из истории пуговиц…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0482" name="AutoShape 2" descr="ÐÐ°ÑÑÐ¸Ð½ÐºÐ¸ Ð¿Ð¾ Ð·Ð°Ð¿ÑÐ¾ÑÑ ÑÐ°Ð¼ÑÐµ Ð¿ÐµÑÐ²ÑÐµ Ð¿ÑÐ³Ð¾Ð²Ð¸ÑÑ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84" name="Picture 4" descr="Ð¡ÑÐ°ÑÐ¸Ð½Ð½ÑÐµ Ð¿ÑÐ³Ð¾Ð²Ð¸ÑÑ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023509"/>
            <a:ext cx="3710186" cy="2493210"/>
          </a:xfrm>
          <a:prstGeom prst="rect">
            <a:avLst/>
          </a:prstGeom>
          <a:noFill/>
        </p:spPr>
      </p:pic>
      <p:pic>
        <p:nvPicPr>
          <p:cNvPr id="20486" name="Picture 6" descr="Ð¡ÑÐ°ÑÐ¸Ð½Ð½ÑÐµ Ð¿ÑÐ³Ð¾Ð²Ð¸ÑÑ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16759" y="4023508"/>
            <a:ext cx="3099892" cy="2573843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07975" y="1196752"/>
            <a:ext cx="843565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Самые первые функциональные пуговицы найдены в Турецких 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поселениях 1500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г до н.э. А вот первые застёжки напоминавшие пуговицы, появились примерно в 3-ем тысячелетии до н.э. </a:t>
            </a:r>
            <a:endParaRPr lang="ru-RU" sz="24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just"/>
            <a:endParaRPr lang="ru-RU" sz="2400" dirty="0">
              <a:solidFill>
                <a:schemeClr val="tx2">
                  <a:lumMod val="50000"/>
                </a:schemeClr>
              </a:solidFill>
            </a:endParaRPr>
          </a:p>
          <a:p>
            <a:pPr algn="just"/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В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Европе первые пуговицы появились в 4-м веке до н.э. у греческих воинов.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Из истории пуговиц…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7" y="1268760"/>
            <a:ext cx="4752529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300" dirty="0"/>
              <a:t>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76672"/>
            <a:ext cx="7812360" cy="5859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601216"/>
            <a:ext cx="8686800" cy="595536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Интересный факт: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935055"/>
            <a:ext cx="388843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Считалось что пуговицы обладают магической силой, их долго  использовали как амулеты и обереги. Некоторые из них могли издавать звуки, потому что были в виде бубенцов. Также, </a:t>
            </a:r>
            <a:r>
              <a:rPr lang="ru-RU" sz="2400" dirty="0" smtClean="0"/>
              <a:t>на </a:t>
            </a:r>
            <a:r>
              <a:rPr lang="ru-RU" sz="2400" dirty="0"/>
              <a:t>пуговицах писали разные заклинания.</a:t>
            </a:r>
          </a:p>
        </p:txBody>
      </p:sp>
      <p:pic>
        <p:nvPicPr>
          <p:cNvPr id="5122" name="Picture 2" descr="ÐÐ°ÑÑÐ¸Ð½ÐºÐ¸ Ð¿Ð¾ Ð·Ð°Ð¿ÑÐ¾ÑÑ Ð²Ð¾ÑÐºÐ»Ð¸ÑÐ°Ð½Ð¸Ðµ  Ð¿Ð½Ð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069154"/>
            <a:ext cx="2455912" cy="3651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ÐÐ°ÑÑÐ¸Ð½ÐºÐ¸ Ð¿Ð¾ Ð·Ð°Ð¿ÑÐ¾ÑÑ Ð¿ÑÐ³Ð¾Ð²Ð¸ÑÐ°  Ð¿Ð½Ð³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04664"/>
            <a:ext cx="1296144" cy="1248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80"/>
            <a:ext cx="8686800" cy="57602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effectLst/>
              </a:rPr>
              <a:t>Какие же бывают пуговицы </a:t>
            </a: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effectLst/>
              </a:rPr>
              <a:t>талисманы? </a:t>
            </a:r>
            <a:endParaRPr lang="ru-RU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2530" name="AutoShape 2" descr="ÐÐ°ÑÑÐ¸Ð½ÐºÐ¸ Ð¿Ð¾ Ð·Ð°Ð¿ÑÐ¾ÑÑ ÑÐ»ÑÐ·Ð° ÑÐºÐ¸Ð°Ð¿Ð°ÑÐµÐ»Ð»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32" name="AutoShape 4" descr="ÐÐ°ÑÑÐ¸Ð½ÐºÐ¸ Ð¿Ð¾ Ð·Ð°Ð¿ÑÐ¾ÑÑ ÑÐ»ÑÐ·Ð° ÑÐºÐ¸Ð°Ð¿Ð°ÑÐµÐ»Ð»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34" name="AutoShape 6" descr="ÐÐ°ÑÑÐ¸Ð½ÐºÐ¸ Ð¿Ð¾ Ð·Ð°Ð¿ÑÐ¾ÑÑ ÑÐ»ÑÐ·Ð° ÑÐºÐ¸Ð°Ð¿Ð°ÑÐµÐ»Ð»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36" name="AutoShape 8" descr="ÐÐ°ÑÑÐ¸Ð½ÐºÐ¸ Ð¿Ð¾ Ð·Ð°Ð¿ÑÐ¾ÑÑ ÑÐ»ÑÐ·Ð° ÑÐºÐ¸Ð°Ð¿Ð°ÑÐµÐ»Ð»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38" name="AutoShape 10" descr="ÐÐ°ÑÑÐ¸Ð½ÐºÐ¸ Ð¿Ð¾ Ð·Ð°Ð¿ÑÐ¾ÑÑ ÑÐ»ÑÐ·Ð° ÑÐºÐ¸Ð°Ð¿Ð°ÑÐµÐ»Ð»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40" name="AutoShape 12" descr="ÐÐ°ÑÑÐ¸Ð½ÐºÐ¸ Ð¿Ð¾ Ð·Ð°Ð¿ÑÐ¾ÑÑ ÑÐ»ÑÐ·Ð° ÑÐºÐ¸Ð°Ð¿Ð°ÑÐµÐ»Ð»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46" name="AutoShape 18" descr="ÐÐ°ÑÑÐ¸Ð½ÐºÐ¸ Ð¿Ð¾ Ð·Ð°Ð¿ÑÐ¾ÑÑ Ð¶Ð°Ð½ ÐºÐ»ÐµÐ¼Ð°Ð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48" name="AutoShape 20" descr="ÐÐ°ÑÑÐ¸Ð½ÐºÐ¸ Ð¿Ð¾ Ð·Ð°Ð¿ÑÐ¾ÑÑ Ð¶Ð°Ð½ ÐºÐ»ÐµÐ¼Ð°Ð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50" name="AutoShape 22" descr="ÐÐ°ÑÑÐ¸Ð½ÐºÐ¸ Ð¿Ð¾ Ð·Ð°Ð¿ÑÐ¾ÑÑ Ð¿Ð»Ð°ÑÑÐ¼Ð°ÑÑÐ¾Ð²ÑÐµ Ð¿ÑÐ³Ð¾Ð²Ð¸ÑÑ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52" name="AutoShape 24" descr="ÐÐ°ÑÑÐ¸Ð½ÐºÐ¸ Ð¿Ð¾ Ð·Ð°Ð¿ÑÐ¾ÑÑ Ð¿Ð»Ð°ÑÑÐ¼Ð°ÑÑÐ¾Ð²ÑÐµ Ð¿ÑÐ³Ð¾Ð²Ð¸ÑÑ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54" name="AutoShape 26" descr="ÐÐ°ÑÑÐ¸Ð½ÐºÐ¸ Ð¿Ð¾ Ð·Ð°Ð¿ÑÐ¾ÑÑ Ð¿Ð»Ð°ÑÑÐ¼Ð°ÑÑÐ¾Ð²ÑÐµ Ð¿ÑÐ³Ð¾Ð²Ð¸ÑÑ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56" name="AutoShape 28" descr="ÐÐ°ÑÑÐ¸Ð½ÐºÐ¸ Ð¿Ð¾ Ð·Ð°Ð¿ÑÐ¾ÑÑ Ð¿Ð»Ð°ÑÑÐ¼Ð°ÑÑÐ¾Ð²ÑÐµ Ð¿ÑÐ³Ð¾Ð²Ð¸ÑÑ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58" name="AutoShape 30" descr="ÐÐ°ÑÑÐ¸Ð½ÐºÐ¸ Ð¿Ð¾ Ð·Ð°Ð¿ÑÐ¾ÑÑ Ð¿Ð»Ð°ÑÑÐ¼Ð°ÑÑÐ¾Ð²ÑÐµ Ð¿ÑÐ³Ð¾Ð²Ð¸ÑÑ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67" name="AutoShape 39" descr="ÐÐ°ÑÑÐ¸Ð½ÐºÐ¸ Ð¿Ð¾ Ð·Ð°Ð¿ÑÐ¾ÑÑ Ð¿Ð»Ð°ÑÑÐ¼Ð°ÑÑÐ¾Ð²ÑÐµ Ð¿ÑÐ³Ð¾Ð²Ðº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69" name="AutoShape 41" descr="ÐÐ°ÑÑÐ¸Ð½ÐºÐ¸ Ð¿Ð¾ Ð·Ð°Ð¿ÑÐ¾ÑÑ Ð¿Ð»Ð°ÑÑÐ¼Ð°ÑÑÐ¾Ð²ÑÐµ Ð¿ÑÐ³Ð¾Ð²Ðº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71" name="AutoShape 43" descr="ÐÐ°ÑÑÐ¸Ð½ÐºÐ¸ Ð¿Ð¾ Ð·Ð°Ð¿ÑÐ¾ÑÑ Ð¿Ð»Ð°ÑÑÐ¼Ð°ÑÑÐ¾Ð²ÑÐµ Ð¿ÑÐ³Ð¾Ð²Ðº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48" y="616758"/>
            <a:ext cx="3048272" cy="263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875" y="616758"/>
            <a:ext cx="2520281" cy="2127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8624" y="616758"/>
            <a:ext cx="2886499" cy="2525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6" y="3248433"/>
            <a:ext cx="8242500" cy="3276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83568" y="3605999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      К деньгам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79912" y="350100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</a:t>
            </a:r>
            <a:r>
              <a:rPr lang="ru-RU" dirty="0" smtClean="0">
                <a:solidFill>
                  <a:srgbClr val="FF0000"/>
                </a:solidFill>
              </a:rPr>
              <a:t>На счастье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76257" y="368567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     От сглаза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332656"/>
            <a:ext cx="8686800" cy="864096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пуговицы изготавливались и изготавливаются из самых разнообразных материалов</a:t>
            </a:r>
            <a:endParaRPr lang="ru-RU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4578" name="AutoShape 2" descr="ÐÐ°ÑÑÐ¸Ð½ÐºÐ¸ Ð¿Ð¾ Ð·Ð°Ð¿ÑÐ¾ÑÑ Ð¿ÑÐ³Ð¾Ð²Ð¸ÑÑ Ð¸Ð· Ð¼ÐµÑÐ°Ð»Ð»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80" name="AutoShape 4" descr="ÐÐ°ÑÑÐ¸Ð½ÐºÐ¸ Ð¿Ð¾ Ð·Ð°Ð¿ÑÐ¾ÑÑ Ð¿ÑÐ³Ð¾Ð²Ð¸ÑÑ Ð¸Ð· Ð¼ÐµÑÐ°Ð»Ð»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4582" name="Picture 6" descr="ÐÐ°ÑÑÐ¸Ð½ÐºÐ¸ Ð¿Ð¾ Ð·Ð°Ð¿ÑÐ¾ÑÑ Ð¿ÑÐ³Ð¾Ð²Ð¸ÑÑ Ð¸Ð· Ð¼ÐµÑÐ°Ð»Ð»Ð°"/>
          <p:cNvPicPr>
            <a:picLocks noChangeAspect="1" noChangeArrowheads="1"/>
          </p:cNvPicPr>
          <p:nvPr/>
        </p:nvPicPr>
        <p:blipFill rotWithShape="1">
          <a:blip r:embed="rId2" cstate="print"/>
          <a:stretch/>
        </p:blipFill>
        <p:spPr bwMode="auto">
          <a:xfrm>
            <a:off x="277030" y="1570729"/>
            <a:ext cx="2143125" cy="128685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848136" y="1202534"/>
            <a:ext cx="8980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Металл</a:t>
            </a:r>
            <a:endParaRPr lang="ru-RU" b="1" dirty="0"/>
          </a:p>
        </p:txBody>
      </p:sp>
      <p:sp>
        <p:nvSpPr>
          <p:cNvPr id="24584" name="AutoShape 8" descr="ÐÐ°ÑÑÐ¸Ð½ÐºÐ¸ Ð¿Ð¾ Ð·Ð°Ð¿ÑÐ¾ÑÑ Ð¿ÑÐ³Ð¾Ð²Ð¸ÑÑ Ð¸Ð·  ÑÑÐµÐºÐ»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364670" y="4071555"/>
            <a:ext cx="851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Стекло</a:t>
            </a:r>
            <a:endParaRPr lang="ru-RU" b="1" dirty="0"/>
          </a:p>
        </p:txBody>
      </p:sp>
      <p:sp>
        <p:nvSpPr>
          <p:cNvPr id="24590" name="AutoShape 14" descr="ÐÐ°ÑÑÐ¸Ð½ÐºÐ¸ Ð¿Ð¾ Ð·Ð°Ð¿ÑÐ¾ÑÑ Ð¿ÑÐ³Ð¾Ð²Ð¸ÑÑ Ð¸Ð· Ð´ÐµÑÐµÐ²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92" name="AutoShape 16" descr="ÐÐ°ÑÑÐ¸Ð½ÐºÐ¸ Ð¿Ð¾ Ð·Ð°Ð¿ÑÐ¾ÑÑ Ð¿ÑÐ³Ð¾Ð²Ð¸ÑÑ Ð¸Ð· Ð´ÐµÑÐµÐ²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94" name="AutoShape 18" descr="ÐÐ°ÑÑÐ¸Ð½ÐºÐ¸ Ð¿Ð¾ Ð·Ð°Ð¿ÑÐ¾ÑÑ Ð¿ÑÐ³Ð¾Ð²Ð¸ÑÑ Ð¸Ð· Ð´ÐµÑÐµÐ²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96" name="AutoShape 20" descr="ÐÐ°ÑÑÐ¸Ð½ÐºÐ¸ Ð¿Ð¾ Ð·Ð°Ð¿ÑÐ¾ÑÑ Ð¿ÑÐ³Ð¾Ð²Ð¸ÑÑ Ð¸Ð· Ð´ÐµÑÐµÐ²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98" name="AutoShape 22" descr="ÐÐ°ÑÑÐ¸Ð½ÐºÐ¸ Ð¿Ð¾ Ð·Ð°Ð¿ÑÐ¾ÑÑ Ð¿ÑÐ³Ð¾Ð²Ð¸ÑÑ Ð¸Ð· Ð´ÐµÑÐµÐ²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4600" name="Picture 24" descr="ÐÐ°ÑÑÐ¸Ð½ÐºÐ¸ Ð¿Ð¾ Ð·Ð°Ð¿ÑÐ¾ÑÑ Ð¿ÑÐ³Ð¾Ð²Ð¸ÑÑ Ð¸Ð· Ð´ÐµÑÐµÐ²Ð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25244" y="1624808"/>
            <a:ext cx="2152650" cy="187220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Прямоугольник 16"/>
          <p:cNvSpPr/>
          <p:nvPr/>
        </p:nvSpPr>
        <p:spPr>
          <a:xfrm>
            <a:off x="3953497" y="1220607"/>
            <a:ext cx="12961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Дерево</a:t>
            </a:r>
            <a:endParaRPr lang="ru-RU" b="1" dirty="0"/>
          </a:p>
        </p:txBody>
      </p:sp>
      <p:sp>
        <p:nvSpPr>
          <p:cNvPr id="24602" name="AutoShape 26" descr="ÐÐ°ÑÑÐ¸Ð½ÐºÐ¸ Ð¿Ð¾ Ð·Ð°Ð¿ÑÐ¾ÑÑ Ð¿ÑÐ³Ð¾Ð²Ð¸ÑÑ Ð¸Ð· ÑÐ½ÑÐ°ÑÑ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604" name="AutoShape 28" descr="ÐÐ°ÑÑÐ¸Ð½ÐºÐ¸ Ð¿Ð¾ Ð·Ð°Ð¿ÑÐ¾ÑÑ Ð¿ÑÐ³Ð¾Ð²Ð¸ÑÑ Ð¸Ð· ÑÐ½ÑÐ°ÑÑ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606" name="AutoShape 30" descr="ÐÐ°ÑÑÐ¸Ð½ÐºÐ¸ Ð¿Ð¾ Ð·Ð°Ð¿ÑÐ¾ÑÑ Ð¿ÑÐ³Ð¾Ð²Ð¸ÑÑ Ð¸Ð· ÑÐ½ÑÐ°ÑÑ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608" name="AutoShape 32" descr="ÐÐ°ÑÑÐ¸Ð½ÐºÐ¸ Ð¿Ð¾ Ð·Ð°Ð¿ÑÐ¾ÑÑ Ð¿ÑÐ³Ð¾Ð²Ð¸ÑÑ Ð¸Ð· ÑÐ½ÑÐ°ÑÑ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610" name="AutoShape 34" descr="ÐÐ°ÑÑÐ¸Ð½ÐºÐ¸ Ð¿Ð¾ Ð·Ð°Ð¿ÑÐ¾ÑÑ Ð¿ÑÐ³Ð¾Ð²Ð¸ÑÑ Ð¸Ð· ÑÐ½ÑÐ°ÑÑ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612" name="AutoShape 36" descr="ÐÐ°ÑÑÐ¸Ð½ÐºÐ¸ Ð¿Ð¾ Ð·Ð°Ð¿ÑÐ¾ÑÑ Ð¿ÑÐ³Ð¾Ð²Ð¸ÑÑ Ð¸Ð· ÑÐ½ÑÐ°ÑÑ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4614" name="Picture 38" descr="ÐÐ°ÑÑÐ¸Ð½ÐºÐ¸ Ð¿Ð¾ Ð·Ð°Ð¿ÑÐ¾ÑÑ Ð¿ÑÐ³Ð¾Ð²Ð¸ÑÑ Ð¸Ð· ÑÐ½ÑÐ°ÑÑ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2444" y="1595072"/>
            <a:ext cx="2413028" cy="180257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5" name="Прямоугольник 24"/>
          <p:cNvSpPr/>
          <p:nvPr/>
        </p:nvSpPr>
        <p:spPr>
          <a:xfrm>
            <a:off x="7197503" y="1255476"/>
            <a:ext cx="8819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Янтарь</a:t>
            </a:r>
            <a:endParaRPr lang="ru-RU" b="1" dirty="0"/>
          </a:p>
        </p:txBody>
      </p:sp>
      <p:sp>
        <p:nvSpPr>
          <p:cNvPr id="24616" name="AutoShape 40" descr="ÐÐ°ÑÑÐ¸Ð½ÐºÐ¸ Ð¿Ð¾ Ð·Ð°Ð¿ÑÐ¾ÑÑ Ð¿ÑÐ³Ð¾Ð²Ð¸ÑÑ Ð¸Ð· Ð¿ÐµÑÐ»Ð°Ð¼ÑÑÑ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618" name="AutoShape 42" descr="ÐÐ°ÑÑÐ¸Ð½ÐºÐ¸ Ð¿Ð¾ Ð·Ð°Ð¿ÑÐ¾ÑÑ Ð¿ÑÐ³Ð¾Ð²Ð¸ÑÑ Ð¸Ð· Ð¿ÐµÑÐ»Ð°Ð¼ÑÑÑ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4620" name="Picture 44" descr="ÐÐ°ÑÑÐ¸Ð½ÐºÐ¸ Ð¿Ð¾ Ð·Ð°Ð¿ÑÐ¾ÑÑ Ð¿ÑÐ³Ð¾Ð²Ð¸ÑÑ Ð¸Ð· Ð¿ÐµÑÐ»Ð°Ð¼ÑÑÑÐ°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031" y="5013176"/>
            <a:ext cx="1593468" cy="159346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9" name="Прямоугольник 28"/>
          <p:cNvSpPr/>
          <p:nvPr/>
        </p:nvSpPr>
        <p:spPr>
          <a:xfrm>
            <a:off x="830789" y="6230254"/>
            <a:ext cx="12643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Перламутр</a:t>
            </a:r>
            <a:endParaRPr lang="ru-RU" b="1" dirty="0"/>
          </a:p>
        </p:txBody>
      </p:sp>
      <p:sp>
        <p:nvSpPr>
          <p:cNvPr id="24622" name="AutoShape 46" descr="ÐÐ°ÑÑÐ¸Ð½ÐºÐ¸ Ð¿Ð¾ Ð·Ð°Ð¿ÑÐ¾ÑÑ Ð¿ÑÐ³Ð¾Ð²Ð¸ÑÑ Ð¸Ð· ÐºÐ¾Ð¶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626" name="AutoShape 50" descr="ÐÐ°ÑÑÐ¸Ð½ÐºÐ¸ Ð¿Ð¾ Ð·Ð°Ð¿ÑÐ¾ÑÑ Ð¿ÑÐ³Ð¾Ð²Ð¸ÑÑ Ð¸Ð· ÐºÐ¾ÑÑ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628" name="AutoShape 52" descr="ÐÐ°ÑÑÐ¸Ð½ÐºÐ¸ Ð¿Ð¾ Ð·Ð°Ð¿ÑÐ¾ÑÑ Ð¿ÑÐ³Ð¾Ð²Ð¸ÑÑ Ð¸Ð· ÐºÐ¾ÑÑ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630" name="AutoShape 54" descr="ÐÐ°ÑÑÐ¸Ð½ÐºÐ¸ Ð¿Ð¾ Ð·Ð°Ð¿ÑÐ¾ÑÑ Ð¿ÑÐ³Ð¾Ð²Ð¸ÑÑ Ð¸Ð· ÐºÐ¾ÑÑÐ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634" name="AutoShape 58" descr="ÐÐ°ÑÑÐ¸Ð½ÐºÐ¸ Ð¿Ð¾ Ð·Ð°Ð¿ÑÐ¾ÑÑ Ð¿ÑÐ³Ð¾Ð²Ð¸ÑÑ Ð¸Ð· ÑÐ°ÑÑÐ¾Ñ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638" name="AutoShape 62" descr="ÐÐ°ÑÑÐ¸Ð½ÐºÐ¸ Ð¿Ð¾ Ð·Ð°Ð¿ÑÐ¾ÑÑ Ð¿ÑÐ³Ð¾Ð²Ð¸ÑÑ Ð¸ ÑÐ±Ð¾Ð½Ð¸Ñ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640" name="AutoShape 64" descr="ÐÐ°ÑÑÐ¸Ð½ÐºÐ¸ Ð¿Ð¾ Ð·Ð°Ð¿ÑÐ¾ÑÑ Ð¿ÑÐ³Ð¾Ð²Ð¸ÑÑ Ð¸ ÑÐ±Ð¾Ð½Ð¸Ñ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4642" name="Picture 66" descr="ÐÐ°ÑÑÐ¸Ð½ÐºÐ¸ Ð¿Ð¾ Ð·Ð°Ð¿ÑÐ¾ÑÑ Ð¿ÑÐ³Ð¾Ð²Ð¸ÑÑ Ð¸ ÑÐ±Ð¾Ð½Ð¸ÑÐ°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3503" y="3479267"/>
            <a:ext cx="1362636" cy="136263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4" name="Прямоугольник 43"/>
          <p:cNvSpPr/>
          <p:nvPr/>
        </p:nvSpPr>
        <p:spPr>
          <a:xfrm>
            <a:off x="460375" y="3127684"/>
            <a:ext cx="12241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Эбонит</a:t>
            </a:r>
            <a:endParaRPr lang="ru-RU" b="1" dirty="0"/>
          </a:p>
        </p:txBody>
      </p:sp>
      <p:sp>
        <p:nvSpPr>
          <p:cNvPr id="24644" name="AutoShape 68" descr="ÐÐ°ÑÑÐ¸Ð½ÐºÐ¸ Ð¿Ð¾ Ð·Ð°Ð¿ÑÐ¾ÑÑ Ð¿ÑÐ³Ð¾Ð²Ð¸ÑÑ Ð¸ Ð¿Ð¾Ð»ÑÐ´ÑÐ°Ð³Ð¾ÑÐµÐ½Ð½ÑÑ ÐºÐ°Ð¼Ð½ÐµÐ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4646" name="Picture 70" descr="ÐÐ°ÑÑÐ¸Ð½ÐºÐ¸ Ð¿Ð¾ Ð·Ð°Ð¿ÑÐ¾ÑÑ Ð¿ÑÐ³Ð¾Ð²Ð¸ÑÑ Ð¸ Ð¿Ð¾Ð»ÑÐ´ÑÐ°Ð³Ð¾ÑÐµÐ½Ð½ÑÑ ÐºÐ°Ð¼Ð½ÐµÐ¹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57090" y="4364253"/>
            <a:ext cx="2619375" cy="208823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7" name="Прямоугольник 46"/>
          <p:cNvSpPr/>
          <p:nvPr/>
        </p:nvSpPr>
        <p:spPr>
          <a:xfrm>
            <a:off x="6482933" y="3794556"/>
            <a:ext cx="23111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Полудрагоценные камни</a:t>
            </a:r>
            <a:endParaRPr lang="ru-RU" b="1" dirty="0"/>
          </a:p>
        </p:txBody>
      </p:sp>
      <p:sp>
        <p:nvSpPr>
          <p:cNvPr id="24648" name="AutoShape 72" descr="ÐÐ°ÑÑÐ¸Ð½ÐºÐ¸ Ð¿Ð¾ Ð·Ð°Ð¿ÑÐ¾ÑÑ Ð¿ÑÐ³Ð¾Ð²Ð¸ÑÑ Ð¸ ÑÐ¾Ð³Ð¾Ð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4650" name="Picture 74" descr="ÐÐ°ÑÑÐ¸Ð½ÐºÐ¸ Ð¿Ð¾ Ð·Ð°Ð¿ÑÐ¾ÑÑ Ð¿ÑÐ³Ð¾Ð²Ð¸ÑÑ Ð¸ ÑÐ¾Ð³Ð¾Ð²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83888" y="4131975"/>
            <a:ext cx="1762401" cy="176240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0" name="Прямоугольник 49"/>
          <p:cNvSpPr/>
          <p:nvPr/>
        </p:nvSpPr>
        <p:spPr>
          <a:xfrm>
            <a:off x="2150020" y="3609890"/>
            <a:ext cx="14301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Кость и рога</a:t>
            </a:r>
            <a:endParaRPr lang="ru-RU" b="1" dirty="0"/>
          </a:p>
        </p:txBody>
      </p:sp>
      <p:pic>
        <p:nvPicPr>
          <p:cNvPr id="9218" name="Picture 2" descr="ÐÐ°ÑÑÐ¸Ð½ÐºÐ¸ Ð¿Ð¾ Ð·Ð°Ð¿ÑÐ¾ÑÑ ÑÑÐµÐºÐ»ÑÐ½Ð½Ð°Ñ Ð¿ÑÐ³Ð¾Ð²Ð¸ÑÐ°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3953497" y="4440887"/>
            <a:ext cx="1946755" cy="210729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59553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         Дизайнерские пуговицы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03527"/>
            <a:ext cx="3672408" cy="2604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124744"/>
            <a:ext cx="3600400" cy="2582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707598"/>
            <a:ext cx="5256584" cy="2866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0084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690" y="548680"/>
            <a:ext cx="8686800" cy="603448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Пуговицы в современном мире </a:t>
            </a:r>
            <a:endParaRPr lang="ru-RU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6629" name="AutoShape 5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6631" name="Picture 7" descr="ÐÐ°ÑÑÐ¸Ð½ÐºÐ¸ Ð¿Ð¾ Ð·Ð°Ð¿ÑÐ¾ÑÑ Ð´ÐµÐºÐ¾ÑÐ¸ÑÐ¾Ð²Ð°Ð½Ð½ÑÐ¹ Ð¿ÑÐ³Ð¾Ð²Ð¸ÑÐ°Ð¼Ð¸ Ð¿ÑÐµÐ´Ð¼ÐµÑ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35019" y="3826640"/>
            <a:ext cx="2736304" cy="201344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2054690" y="1171780"/>
            <a:ext cx="51125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ea typeface="SimSun-ExtB" panose="02010609060101010101" pitchFamily="49" charset="-122"/>
              </a:rPr>
              <a:t>Разнообразие современных пуговиц породило ещё одну функцию для них – декоративную. Но помимо прямого назначения – пришивания к одежде – пуговицы можно использовать самым неожиданным способом </a:t>
            </a:r>
          </a:p>
        </p:txBody>
      </p:sp>
      <p:pic>
        <p:nvPicPr>
          <p:cNvPr id="9" name="Picture 3" descr="ÐÑÐ³Ð¾Ð²Ð¸ÑÑ. Ð§ÑÐ¾ Ð² Ð½Ð¸Ñ Ð¸Ð½ÑÐµÑÐµÑÐ½Ð¾Ð³Ð¾?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1322" y="3849436"/>
            <a:ext cx="2762125" cy="197267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2" descr="ÐÐ°ÑÑÐ¸Ð½ÐºÐ¸ Ð¿Ð¾ Ð·Ð°Ð¿ÑÐ¾ÑÑ Ð´ÐµÐºÐ¾Ñ Ð¿ÑÐ³Ð¾Ð²Ð¸ÑÐ°Ð¼Ð¸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99" y="1712785"/>
            <a:ext cx="1824179" cy="150019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ÐÑÐ³Ð¾Ð²Ð¸ÑÑ. Ð§ÑÐ¾ Ð² Ð½Ð¸Ñ Ð¸Ð½ÑÐµÑÐµÑÐ½Ð¾Ð³Ð¾?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06262" y="3881769"/>
            <a:ext cx="2609424" cy="194034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46" name="Picture 6" descr="ÐÐ°ÑÑÐ¸Ð½ÐºÐ¸ Ð¿Ð¾ Ð·Ð°Ð¿ÑÐ¾ÑÑ Ð´ÐµÐºÐ¾Ñ Ð¿ÑÐ³Ð¾Ð²Ð¸ÑÐ°Ð¼Ð¸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" b="101"/>
          <a:stretch/>
        </p:blipFill>
        <p:spPr bwMode="auto">
          <a:xfrm>
            <a:off x="7167258" y="1863762"/>
            <a:ext cx="1762642" cy="119823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45152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   Необычное применение пуговицы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24744"/>
            <a:ext cx="2664296" cy="2977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121822"/>
            <a:ext cx="2448272" cy="2882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7936" y="1124744"/>
            <a:ext cx="2879393" cy="2879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74" y="4102487"/>
            <a:ext cx="2560034" cy="2560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102487"/>
            <a:ext cx="2580407" cy="231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699" y="4102486"/>
            <a:ext cx="3088150" cy="231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9748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667544"/>
          </a:xfrm>
        </p:spPr>
        <p:txBody>
          <a:bodyPr/>
          <a:lstStyle/>
          <a:p>
            <a:r>
              <a:rPr lang="ru-RU" dirty="0" smtClean="0"/>
              <a:t>           Памятники пуговицы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8" y="1124744"/>
            <a:ext cx="4032448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885" y="3068960"/>
            <a:ext cx="4512501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7437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-17770"/>
            <a:ext cx="8758808" cy="92648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4824536" cy="3625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089" y="3712868"/>
            <a:ext cx="4056446" cy="2893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089" y="188640"/>
            <a:ext cx="4032448" cy="3524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3819434"/>
            <a:ext cx="4804576" cy="2786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9355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620688"/>
            <a:ext cx="8686800" cy="432048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/>
              <a:t>  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Вывод</a:t>
            </a:r>
            <a:r>
              <a:rPr lang="ru-RU" b="1" dirty="0" smtClean="0"/>
              <a:t>: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340768"/>
            <a:ext cx="82089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ea typeface="Times New Roman"/>
              </a:rPr>
              <a:t>В ходе работы над исследовательским проектом я выявила, что такой банальный и привычный всем предмет как пуговица скрывает за собой интересную древнюю историю с множеством удивительных фактов. Помимо своего прямого назначения пуговицы скрывают в себе большой потенциал и крайне неожиданные возможности и способы применения в жизни! </a:t>
            </a:r>
            <a:endParaRPr lang="ru-RU" sz="2400" dirty="0"/>
          </a:p>
        </p:txBody>
      </p:sp>
      <p:pic>
        <p:nvPicPr>
          <p:cNvPr id="11268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113076"/>
            <a:ext cx="2520280" cy="226825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975" y="1052736"/>
            <a:ext cx="8686800" cy="841248"/>
          </a:xfrm>
        </p:spPr>
        <p:txBody>
          <a:bodyPr>
            <a:normAutofit/>
          </a:bodyPr>
          <a:lstStyle/>
          <a:p>
            <a:pPr algn="ctr"/>
            <a:r>
              <a:rPr lang="ru-RU" sz="4400" b="1" i="1" dirty="0" smtClean="0"/>
              <a:t>Спасибо за внимание!!!</a:t>
            </a:r>
            <a:endParaRPr lang="ru-RU" sz="4400" b="1" i="1" dirty="0"/>
          </a:p>
        </p:txBody>
      </p:sp>
      <p:sp>
        <p:nvSpPr>
          <p:cNvPr id="32770" name="AutoShape 2" descr="ÐÐ°ÑÑÐ¸Ð½ÐºÐ¸ Ð¿Ð¾ Ð·Ð°Ð¿ÑÐ¾ÑÑ Ð¡ÐÐÐÐÐÐ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2" name="AutoShape 4" descr="ÐÐ°ÑÑÐ¸Ð½ÐºÐ¸ Ð¿Ð¾ Ð·Ð°Ð¿ÑÐ¾ÑÑ Ð¡ÐÐÐÐÐÐ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774" name="AutoShape 6" descr="ÐÐ°ÑÑÐ¸Ð½ÐºÐ¸ Ð¿Ð¾ Ð·Ð°Ð¿ÑÐ¾ÑÑ Ð¡ÐÐÐÐÐÐ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2778" name="Picture 10" descr="ÐÐ°ÑÑÐ¸Ð½ÐºÐ¸ Ð¿Ð¾ Ð·Ð°Ð¿ÑÐ¾ÑÑ Ð¡ÐÐÐÐÐÐ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060848"/>
            <a:ext cx="5700153" cy="371589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673</TotalTime>
  <Words>391</Words>
  <Application>Microsoft Office PowerPoint</Application>
  <PresentationFormat>Экран (4:3)</PresentationFormat>
  <Paragraphs>48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Трек</vt:lpstr>
      <vt:lpstr>«История пуговиц»</vt:lpstr>
      <vt:lpstr>Актуальность</vt:lpstr>
      <vt:lpstr>Цель и задачи</vt:lpstr>
      <vt:lpstr>Гипотеза: </vt:lpstr>
      <vt:lpstr>   </vt:lpstr>
      <vt:lpstr>Из истории пуговиц…</vt:lpstr>
      <vt:lpstr>Из истории пуговиц…</vt:lpstr>
      <vt:lpstr>Интересный факт:</vt:lpstr>
      <vt:lpstr>Какие же бывают пуговицы талисманы? </vt:lpstr>
      <vt:lpstr>пуговицы изготавливались и изготавливаются из самых разнообразных материалов</vt:lpstr>
      <vt:lpstr>             Дизайнерские пуговицы</vt:lpstr>
      <vt:lpstr>Пуговицы в современном мире </vt:lpstr>
      <vt:lpstr>       Необычное применение пуговицы</vt:lpstr>
      <vt:lpstr>           Памятники пуговицы</vt:lpstr>
      <vt:lpstr>Презентация PowerPoint</vt:lpstr>
      <vt:lpstr>   Вывод:</vt:lpstr>
      <vt:lpstr>Спасибо за внимание!!!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Admin</cp:lastModifiedBy>
  <cp:revision>73</cp:revision>
  <dcterms:created xsi:type="dcterms:W3CDTF">2019-01-20T06:22:00Z</dcterms:created>
  <dcterms:modified xsi:type="dcterms:W3CDTF">2021-03-17T19:45:48Z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1287361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