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301" r:id="rId3"/>
    <p:sldId id="302" r:id="rId4"/>
    <p:sldId id="283" r:id="rId5"/>
    <p:sldId id="306" r:id="rId6"/>
    <p:sldId id="284" r:id="rId7"/>
    <p:sldId id="287" r:id="rId8"/>
    <p:sldId id="289" r:id="rId9"/>
    <p:sldId id="290" r:id="rId10"/>
    <p:sldId id="291" r:id="rId11"/>
    <p:sldId id="292" r:id="rId12"/>
    <p:sldId id="293" r:id="rId13"/>
    <p:sldId id="294" r:id="rId14"/>
    <p:sldId id="295" r:id="rId15"/>
    <p:sldId id="296" r:id="rId16"/>
    <p:sldId id="297" r:id="rId17"/>
    <p:sldId id="298" r:id="rId18"/>
    <p:sldId id="299" r:id="rId19"/>
    <p:sldId id="304" r:id="rId20"/>
    <p:sldId id="300" r:id="rId21"/>
    <p:sldId id="278" r:id="rId22"/>
    <p:sldId id="277" r:id="rId23"/>
    <p:sldId id="276" r:id="rId24"/>
    <p:sldId id="262" r:id="rId25"/>
    <p:sldId id="303" r:id="rId26"/>
    <p:sldId id="305" r:id="rId27"/>
    <p:sldId id="260" r:id="rId28"/>
    <p:sldId id="259" r:id="rId29"/>
    <p:sldId id="268" r:id="rId30"/>
    <p:sldId id="269" r:id="rId31"/>
    <p:sldId id="282" r:id="rId32"/>
    <p:sldId id="281" r:id="rId33"/>
    <p:sldId id="271" r:id="rId34"/>
    <p:sldId id="279" r:id="rId35"/>
    <p:sldId id="285" r:id="rId36"/>
    <p:sldId id="258" r:id="rId37"/>
    <p:sldId id="273" r:id="rId38"/>
    <p:sldId id="286" r:id="rId39"/>
    <p:sldId id="288" r:id="rId40"/>
  </p:sldIdLst>
  <p:sldSz cx="9144000" cy="6858000" type="screen4x3"/>
  <p:notesSz cx="9144000" cy="6858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588" autoAdjust="0"/>
    <p:restoredTop sz="94707" autoAdjust="0"/>
  </p:normalViewPr>
  <p:slideViewPr>
    <p:cSldViewPr>
      <p:cViewPr>
        <p:scale>
          <a:sx n="77" d="100"/>
          <a:sy n="77" d="100"/>
        </p:scale>
        <p:origin x="-1176" y="40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811D34C4-4563-475A-902F-A80A4E046B41}" type="datetimeFigureOut">
              <a:rPr lang="ru-RU" smtClean="0"/>
              <a:pPr/>
              <a:t>11.06.2021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EDE735EB-16DE-4526-8587-88A8CF4A1E2F}" type="slidenum">
              <a:rPr lang="ru-RU" smtClean="0"/>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811D34C4-4563-475A-902F-A80A4E046B41}" type="datetimeFigureOut">
              <a:rPr lang="ru-RU" smtClean="0"/>
              <a:pPr/>
              <a:t>11.06.2021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EDE735EB-16DE-4526-8587-88A8CF4A1E2F}"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811D34C4-4563-475A-902F-A80A4E046B41}" type="datetimeFigureOut">
              <a:rPr lang="ru-RU" smtClean="0"/>
              <a:pPr/>
              <a:t>11.06.2021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EDE735EB-16DE-4526-8587-88A8CF4A1E2F}" type="slidenum">
              <a:rPr lang="ru-RU" smtClean="0"/>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811D34C4-4563-475A-902F-A80A4E046B41}" type="datetimeFigureOut">
              <a:rPr lang="ru-RU" smtClean="0"/>
              <a:pPr/>
              <a:t>11.06.2021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EDE735EB-16DE-4526-8587-88A8CF4A1E2F}"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811D34C4-4563-475A-902F-A80A4E046B41}" type="datetimeFigureOut">
              <a:rPr lang="ru-RU" smtClean="0"/>
              <a:pPr/>
              <a:t>11.06.2021</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EDE735EB-16DE-4526-8587-88A8CF4A1E2F}"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811D34C4-4563-475A-902F-A80A4E046B41}" type="datetimeFigureOut">
              <a:rPr lang="ru-RU" smtClean="0"/>
              <a:pPr/>
              <a:t>11.06.2021</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EDE735EB-16DE-4526-8587-88A8CF4A1E2F}"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811D34C4-4563-475A-902F-A80A4E046B41}" type="datetimeFigureOut">
              <a:rPr lang="ru-RU" smtClean="0"/>
              <a:pPr/>
              <a:t>11.06.2021</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EDE735EB-16DE-4526-8587-88A8CF4A1E2F}"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811D34C4-4563-475A-902F-A80A4E046B41}" type="datetimeFigureOut">
              <a:rPr lang="ru-RU" smtClean="0"/>
              <a:pPr/>
              <a:t>11.06.2021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EDE735EB-16DE-4526-8587-88A8CF4A1E2F}"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811D34C4-4563-475A-902F-A80A4E046B41}" type="datetimeFigureOut">
              <a:rPr lang="ru-RU" smtClean="0"/>
              <a:pPr/>
              <a:t>11.06.2021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EDE735EB-16DE-4526-8587-88A8CF4A1E2F}" type="slidenum">
              <a:rPr lang="ru-RU" smtClean="0"/>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811D34C4-4563-475A-902F-A80A4E046B41}" type="datetimeFigureOut">
              <a:rPr lang="ru-RU" smtClean="0"/>
              <a:pPr/>
              <a:t>11.06.2021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EDE735EB-16DE-4526-8587-88A8CF4A1E2F}"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811D34C4-4563-475A-902F-A80A4E046B41}" type="datetimeFigureOut">
              <a:rPr lang="ru-RU" smtClean="0"/>
              <a:pPr/>
              <a:t>11.06.2021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EDE735EB-16DE-4526-8587-88A8CF4A1E2F}"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11D34C4-4563-475A-902F-A80A4E046B41}" type="datetimeFigureOut">
              <a:rPr lang="ru-RU" smtClean="0"/>
              <a:pPr/>
              <a:t>11.06.2021</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DE735EB-16DE-4526-8587-88A8CF4A1E2F}"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2.xml"/><Relationship Id="rId4" Type="http://schemas.openxmlformats.org/officeDocument/2006/relationships/image" Target="../media/image4.jpeg"/></Relationships>
</file>

<file path=ppt/slides/_rels/slide2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2.jpeg"/><Relationship Id="rId1" Type="http://schemas.openxmlformats.org/officeDocument/2006/relationships/slideLayout" Target="../slideLayouts/slideLayout2.xml"/><Relationship Id="rId4" Type="http://schemas.openxmlformats.org/officeDocument/2006/relationships/image" Target="../media/image6.jpeg"/></Relationships>
</file>

<file path=ppt/slides/_rels/slide2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2.jpeg"/><Relationship Id="rId1" Type="http://schemas.openxmlformats.org/officeDocument/2006/relationships/slideLayout" Target="../slideLayouts/slideLayout2.xml"/><Relationship Id="rId6" Type="http://schemas.openxmlformats.org/officeDocument/2006/relationships/image" Target="../media/image10.jpeg"/><Relationship Id="rId5" Type="http://schemas.openxmlformats.org/officeDocument/2006/relationships/image" Target="../media/image9.jpeg"/><Relationship Id="rId4" Type="http://schemas.openxmlformats.org/officeDocument/2006/relationships/image" Target="../media/image8.jpeg"/></Relationships>
</file>

<file path=ppt/slides/_rels/slide2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2.jpeg"/><Relationship Id="rId1" Type="http://schemas.openxmlformats.org/officeDocument/2006/relationships/slideLayout" Target="../slideLayouts/slideLayout2.xml"/><Relationship Id="rId5" Type="http://schemas.openxmlformats.org/officeDocument/2006/relationships/image" Target="../media/image13.jpeg"/><Relationship Id="rId4" Type="http://schemas.openxmlformats.org/officeDocument/2006/relationships/image" Target="../media/image12.jpeg"/></Relationships>
</file>

<file path=ppt/slides/_rels/slide25.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2.jpeg"/><Relationship Id="rId1" Type="http://schemas.openxmlformats.org/officeDocument/2006/relationships/slideLayout" Target="../slideLayouts/slideLayout2.xml"/><Relationship Id="rId5" Type="http://schemas.openxmlformats.org/officeDocument/2006/relationships/image" Target="../media/image16.jpeg"/><Relationship Id="rId4" Type="http://schemas.openxmlformats.org/officeDocument/2006/relationships/image" Target="../media/image15.jpeg"/></Relationships>
</file>

<file path=ppt/slides/_rels/slide26.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2.jpeg"/><Relationship Id="rId1" Type="http://schemas.openxmlformats.org/officeDocument/2006/relationships/slideLayout" Target="../slideLayouts/slideLayout2.xml"/><Relationship Id="rId4" Type="http://schemas.openxmlformats.org/officeDocument/2006/relationships/image" Target="../media/image18.jpeg"/></Relationships>
</file>

<file path=ppt/slides/_rels/slide27.xml.rels><?xml version="1.0" encoding="UTF-8" standalone="yes"?>
<Relationships xmlns="http://schemas.openxmlformats.org/package/2006/relationships"><Relationship Id="rId3" Type="http://schemas.openxmlformats.org/officeDocument/2006/relationships/image" Target="../media/image19.jpeg"/><Relationship Id="rId7" Type="http://schemas.openxmlformats.org/officeDocument/2006/relationships/image" Target="../media/image23.jpeg"/><Relationship Id="rId2" Type="http://schemas.openxmlformats.org/officeDocument/2006/relationships/image" Target="../media/image2.jpeg"/><Relationship Id="rId1" Type="http://schemas.openxmlformats.org/officeDocument/2006/relationships/slideLayout" Target="../slideLayouts/slideLayout2.xml"/><Relationship Id="rId6" Type="http://schemas.openxmlformats.org/officeDocument/2006/relationships/image" Target="../media/image22.jpeg"/><Relationship Id="rId5" Type="http://schemas.openxmlformats.org/officeDocument/2006/relationships/image" Target="../media/image21.jpeg"/><Relationship Id="rId4" Type="http://schemas.openxmlformats.org/officeDocument/2006/relationships/image" Target="../media/image20.jpeg"/></Relationships>
</file>

<file path=ppt/slides/_rels/slide28.xml.rels><?xml version="1.0" encoding="UTF-8" standalone="yes"?>
<Relationships xmlns="http://schemas.openxmlformats.org/package/2006/relationships"><Relationship Id="rId8" Type="http://schemas.openxmlformats.org/officeDocument/2006/relationships/image" Target="../media/image29.jpeg"/><Relationship Id="rId3" Type="http://schemas.openxmlformats.org/officeDocument/2006/relationships/image" Target="../media/image24.png"/><Relationship Id="rId7" Type="http://schemas.openxmlformats.org/officeDocument/2006/relationships/image" Target="../media/image28.jpeg"/><Relationship Id="rId2" Type="http://schemas.openxmlformats.org/officeDocument/2006/relationships/image" Target="../media/image2.jpeg"/><Relationship Id="rId1" Type="http://schemas.openxmlformats.org/officeDocument/2006/relationships/slideLayout" Target="../slideLayouts/slideLayout2.xml"/><Relationship Id="rId6" Type="http://schemas.openxmlformats.org/officeDocument/2006/relationships/image" Target="../media/image27.jpeg"/><Relationship Id="rId5" Type="http://schemas.openxmlformats.org/officeDocument/2006/relationships/image" Target="../media/image26.jpeg"/><Relationship Id="rId4" Type="http://schemas.openxmlformats.org/officeDocument/2006/relationships/image" Target="../media/image25.jpeg"/></Relationships>
</file>

<file path=ppt/slides/_rels/slide29.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jpeg"/><Relationship Id="rId1" Type="http://schemas.openxmlformats.org/officeDocument/2006/relationships/slideLayout" Target="../slideLayouts/slideLayout7.xml"/><Relationship Id="rId5" Type="http://schemas.openxmlformats.org/officeDocument/2006/relationships/image" Target="../media/image32.jpeg"/><Relationship Id="rId4" Type="http://schemas.openxmlformats.org/officeDocument/2006/relationships/image" Target="../media/image31.jpeg"/></Relationships>
</file>

<file path=ppt/slides/_rels/slide30.xml.rels><?xml version="1.0" encoding="UTF-8" standalone="yes"?>
<Relationships xmlns="http://schemas.openxmlformats.org/package/2006/relationships"><Relationship Id="rId3" Type="http://schemas.openxmlformats.org/officeDocument/2006/relationships/image" Target="../media/image33.jpeg"/><Relationship Id="rId7" Type="http://schemas.openxmlformats.org/officeDocument/2006/relationships/image" Target="../media/image37.jpeg"/><Relationship Id="rId2" Type="http://schemas.openxmlformats.org/officeDocument/2006/relationships/image" Target="../media/image2.jpeg"/><Relationship Id="rId1" Type="http://schemas.openxmlformats.org/officeDocument/2006/relationships/slideLayout" Target="../slideLayouts/slideLayout7.xml"/><Relationship Id="rId6" Type="http://schemas.openxmlformats.org/officeDocument/2006/relationships/image" Target="../media/image36.jpeg"/><Relationship Id="rId5" Type="http://schemas.openxmlformats.org/officeDocument/2006/relationships/image" Target="../media/image35.jpeg"/><Relationship Id="rId4" Type="http://schemas.openxmlformats.org/officeDocument/2006/relationships/image" Target="../media/image34.jpeg"/></Relationships>
</file>

<file path=ppt/slides/_rels/slide31.xml.rels><?xml version="1.0" encoding="UTF-8" standalone="yes"?>
<Relationships xmlns="http://schemas.openxmlformats.org/package/2006/relationships"><Relationship Id="rId3" Type="http://schemas.openxmlformats.org/officeDocument/2006/relationships/image" Target="../media/image38.jpeg"/><Relationship Id="rId7" Type="http://schemas.openxmlformats.org/officeDocument/2006/relationships/image" Target="../media/image42.jpeg"/><Relationship Id="rId2" Type="http://schemas.openxmlformats.org/officeDocument/2006/relationships/image" Target="../media/image2.jpeg"/><Relationship Id="rId1" Type="http://schemas.openxmlformats.org/officeDocument/2006/relationships/slideLayout" Target="../slideLayouts/slideLayout7.xml"/><Relationship Id="rId6" Type="http://schemas.openxmlformats.org/officeDocument/2006/relationships/image" Target="../media/image41.jpeg"/><Relationship Id="rId5" Type="http://schemas.openxmlformats.org/officeDocument/2006/relationships/image" Target="../media/image40.jpeg"/><Relationship Id="rId4" Type="http://schemas.openxmlformats.org/officeDocument/2006/relationships/image" Target="../media/image39.jpeg"/></Relationships>
</file>

<file path=ppt/slides/_rels/slide32.xml.rels><?xml version="1.0" encoding="UTF-8" standalone="yes"?>
<Relationships xmlns="http://schemas.openxmlformats.org/package/2006/relationships"><Relationship Id="rId3" Type="http://schemas.openxmlformats.org/officeDocument/2006/relationships/image" Target="../media/image43.jpeg"/><Relationship Id="rId7" Type="http://schemas.openxmlformats.org/officeDocument/2006/relationships/image" Target="../media/image47.jpeg"/><Relationship Id="rId2" Type="http://schemas.openxmlformats.org/officeDocument/2006/relationships/image" Target="../media/image2.jpeg"/><Relationship Id="rId1" Type="http://schemas.openxmlformats.org/officeDocument/2006/relationships/slideLayout" Target="../slideLayouts/slideLayout7.xml"/><Relationship Id="rId6" Type="http://schemas.openxmlformats.org/officeDocument/2006/relationships/image" Target="../media/image46.jpeg"/><Relationship Id="rId5" Type="http://schemas.openxmlformats.org/officeDocument/2006/relationships/image" Target="../media/image45.jpeg"/><Relationship Id="rId4" Type="http://schemas.openxmlformats.org/officeDocument/2006/relationships/image" Target="../media/image44.jpeg"/></Relationships>
</file>

<file path=ppt/slides/_rels/slide33.xml.rels><?xml version="1.0" encoding="UTF-8" standalone="yes"?>
<Relationships xmlns="http://schemas.openxmlformats.org/package/2006/relationships"><Relationship Id="rId8" Type="http://schemas.openxmlformats.org/officeDocument/2006/relationships/image" Target="../media/image53.jpeg"/><Relationship Id="rId3" Type="http://schemas.openxmlformats.org/officeDocument/2006/relationships/image" Target="../media/image48.jpeg"/><Relationship Id="rId7" Type="http://schemas.openxmlformats.org/officeDocument/2006/relationships/image" Target="../media/image52.jpeg"/><Relationship Id="rId2" Type="http://schemas.openxmlformats.org/officeDocument/2006/relationships/image" Target="../media/image2.jpeg"/><Relationship Id="rId1" Type="http://schemas.openxmlformats.org/officeDocument/2006/relationships/slideLayout" Target="../slideLayouts/slideLayout7.xml"/><Relationship Id="rId6" Type="http://schemas.openxmlformats.org/officeDocument/2006/relationships/image" Target="../media/image51.jpeg"/><Relationship Id="rId5" Type="http://schemas.openxmlformats.org/officeDocument/2006/relationships/image" Target="../media/image50.jpeg"/><Relationship Id="rId4" Type="http://schemas.openxmlformats.org/officeDocument/2006/relationships/image" Target="../media/image49.jpeg"/></Relationships>
</file>

<file path=ppt/slides/_rels/slide34.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image" Target="../media/image2.jpeg"/><Relationship Id="rId1" Type="http://schemas.openxmlformats.org/officeDocument/2006/relationships/slideLayout" Target="../slideLayouts/slideLayout2.xml"/><Relationship Id="rId6" Type="http://schemas.openxmlformats.org/officeDocument/2006/relationships/image" Target="../media/image57.jpeg"/><Relationship Id="rId5" Type="http://schemas.openxmlformats.org/officeDocument/2006/relationships/image" Target="../media/image56.jpeg"/><Relationship Id="rId4" Type="http://schemas.openxmlformats.org/officeDocument/2006/relationships/image" Target="../media/image55.jpeg"/></Relationships>
</file>

<file path=ppt/slides/_rels/slide35.xml.rels><?xml version="1.0" encoding="UTF-8" standalone="yes"?>
<Relationships xmlns="http://schemas.openxmlformats.org/package/2006/relationships"><Relationship Id="rId8" Type="http://schemas.openxmlformats.org/officeDocument/2006/relationships/image" Target="../media/image63.jpeg"/><Relationship Id="rId3" Type="http://schemas.openxmlformats.org/officeDocument/2006/relationships/image" Target="../media/image58.jpeg"/><Relationship Id="rId7" Type="http://schemas.openxmlformats.org/officeDocument/2006/relationships/image" Target="../media/image62.jpeg"/><Relationship Id="rId2" Type="http://schemas.openxmlformats.org/officeDocument/2006/relationships/image" Target="../media/image2.jpeg"/><Relationship Id="rId1" Type="http://schemas.openxmlformats.org/officeDocument/2006/relationships/slideLayout" Target="../slideLayouts/slideLayout7.xml"/><Relationship Id="rId6" Type="http://schemas.openxmlformats.org/officeDocument/2006/relationships/image" Target="../media/image61.jpeg"/><Relationship Id="rId5" Type="http://schemas.openxmlformats.org/officeDocument/2006/relationships/image" Target="../media/image60.jpeg"/><Relationship Id="rId4" Type="http://schemas.openxmlformats.org/officeDocument/2006/relationships/image" Target="../media/image59.jpeg"/></Relationships>
</file>

<file path=ppt/slides/_rels/slide36.xml.rels><?xml version="1.0" encoding="UTF-8" standalone="yes"?>
<Relationships xmlns="http://schemas.openxmlformats.org/package/2006/relationships"><Relationship Id="rId8" Type="http://schemas.openxmlformats.org/officeDocument/2006/relationships/image" Target="../media/image69.jpeg"/><Relationship Id="rId3" Type="http://schemas.openxmlformats.org/officeDocument/2006/relationships/image" Target="../media/image64.png"/><Relationship Id="rId7" Type="http://schemas.openxmlformats.org/officeDocument/2006/relationships/image" Target="../media/image68.jpeg"/><Relationship Id="rId2" Type="http://schemas.openxmlformats.org/officeDocument/2006/relationships/image" Target="../media/image2.jpeg"/><Relationship Id="rId1" Type="http://schemas.openxmlformats.org/officeDocument/2006/relationships/slideLayout" Target="../slideLayouts/slideLayout2.xml"/><Relationship Id="rId6" Type="http://schemas.openxmlformats.org/officeDocument/2006/relationships/image" Target="../media/image67.jpeg"/><Relationship Id="rId5" Type="http://schemas.openxmlformats.org/officeDocument/2006/relationships/image" Target="../media/image66.jpeg"/><Relationship Id="rId4" Type="http://schemas.openxmlformats.org/officeDocument/2006/relationships/image" Target="../media/image65.png"/></Relationships>
</file>

<file path=ppt/slides/_rels/slide37.xml.rels><?xml version="1.0" encoding="UTF-8" standalone="yes"?>
<Relationships xmlns="http://schemas.openxmlformats.org/package/2006/relationships"><Relationship Id="rId3" Type="http://schemas.openxmlformats.org/officeDocument/2006/relationships/image" Target="../media/image70.jpeg"/><Relationship Id="rId7" Type="http://schemas.openxmlformats.org/officeDocument/2006/relationships/image" Target="../media/image74.jpeg"/><Relationship Id="rId2" Type="http://schemas.openxmlformats.org/officeDocument/2006/relationships/image" Target="../media/image2.jpeg"/><Relationship Id="rId1" Type="http://schemas.openxmlformats.org/officeDocument/2006/relationships/slideLayout" Target="../slideLayouts/slideLayout7.xml"/><Relationship Id="rId6" Type="http://schemas.openxmlformats.org/officeDocument/2006/relationships/image" Target="../media/image73.jpeg"/><Relationship Id="rId5" Type="http://schemas.openxmlformats.org/officeDocument/2006/relationships/image" Target="../media/image72.jpeg"/><Relationship Id="rId4" Type="http://schemas.openxmlformats.org/officeDocument/2006/relationships/image" Target="../media/image71.jpeg"/></Relationships>
</file>

<file path=ppt/slides/_rels/slide3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Users\Admin\Desktop\bit-kazakom.orig.jpg"/>
          <p:cNvPicPr>
            <a:picLocks noChangeAspect="1" noChangeArrowheads="1"/>
          </p:cNvPicPr>
          <p:nvPr/>
        </p:nvPicPr>
        <p:blipFill>
          <a:blip r:embed="rId2" cstate="screen"/>
          <a:srcRect/>
          <a:stretch>
            <a:fillRect/>
          </a:stretch>
        </p:blipFill>
        <p:spPr bwMode="auto">
          <a:xfrm>
            <a:off x="0" y="0"/>
            <a:ext cx="9144000" cy="6857999"/>
          </a:xfrm>
          <a:prstGeom prst="rect">
            <a:avLst/>
          </a:prstGeom>
          <a:noFill/>
        </p:spPr>
      </p:pic>
      <p:sp>
        <p:nvSpPr>
          <p:cNvPr id="5" name="Прямоугольник 4"/>
          <p:cNvSpPr/>
          <p:nvPr/>
        </p:nvSpPr>
        <p:spPr>
          <a:xfrm rot="20732424">
            <a:off x="47174" y="2222481"/>
            <a:ext cx="8679494" cy="2031325"/>
          </a:xfrm>
          <a:prstGeom prst="rect">
            <a:avLst/>
          </a:prstGeom>
          <a:effectLst>
            <a:innerShdw blurRad="63500" dist="50800" dir="8100000">
              <a:prstClr val="black">
                <a:alpha val="50000"/>
              </a:prstClr>
            </a:innerShdw>
          </a:effectLst>
        </p:spPr>
        <p:txBody>
          <a:bodyPr wrap="square">
            <a:spAutoFit/>
          </a:bodyPr>
          <a:lstStyle/>
          <a:p>
            <a:pPr algn="ctr"/>
            <a:r>
              <a:rPr lang="ru-RU" sz="5400" b="1" i="1" dirty="0" smtClean="0">
                <a:ln w="10541" cmpd="sng">
                  <a:solidFill>
                    <a:srgbClr val="C00000"/>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effectLst>
                  <a:outerShdw blurRad="60007" dist="310007" dir="7680000" sy="30000" kx="1300200" algn="ctr" rotWithShape="0">
                    <a:prstClr val="black">
                      <a:alpha val="32000"/>
                    </a:prstClr>
                  </a:outerShdw>
                  <a:reflection blurRad="6350" stA="55000" endA="300" endPos="45500" dir="5400000" sy="-100000" algn="bl" rotWithShape="0"/>
                </a:effectLst>
                <a:latin typeface="Georgia" pitchFamily="18" charset="0"/>
              </a:rPr>
              <a:t>«Мой конь,                                       </a:t>
            </a:r>
          </a:p>
          <a:p>
            <a:pPr algn="ctr"/>
            <a:r>
              <a:rPr lang="ru-RU" sz="5400" b="1" i="1" dirty="0" smtClean="0">
                <a:ln w="10541" cmpd="sng">
                  <a:solidFill>
                    <a:srgbClr val="C00000"/>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effectLst>
                  <a:outerShdw blurRad="60007" dist="310007" dir="7680000" sy="30000" kx="1300200" algn="ctr" rotWithShape="0">
                    <a:prstClr val="black">
                      <a:alpha val="32000"/>
                    </a:prstClr>
                  </a:outerShdw>
                  <a:reflection blurRad="6350" stA="55000" endA="300" endPos="45500" dir="5400000" sy="-100000" algn="bl" rotWithShape="0"/>
                </a:effectLst>
                <a:latin typeface="Georgia" pitchFamily="18" charset="0"/>
              </a:rPr>
              <a:t>каурый </a:t>
            </a:r>
            <a:r>
              <a:rPr lang="ru-RU" sz="5400" b="1" i="1" dirty="0" err="1" smtClean="0">
                <a:ln w="10541" cmpd="sng">
                  <a:solidFill>
                    <a:srgbClr val="C00000"/>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effectLst>
                  <a:outerShdw blurRad="60007" dist="310007" dir="7680000" sy="30000" kx="1300200" algn="ctr" rotWithShape="0">
                    <a:prstClr val="black">
                      <a:alpha val="32000"/>
                    </a:prstClr>
                  </a:outerShdw>
                  <a:reflection blurRad="6350" stA="55000" endA="300" endPos="45500" dir="5400000" sy="-100000" algn="bl" rotWithShape="0"/>
                </a:effectLst>
                <a:latin typeface="Georgia" pitchFamily="18" charset="0"/>
              </a:rPr>
              <a:t>братушка</a:t>
            </a:r>
            <a:r>
              <a:rPr lang="ru-RU" sz="5400" b="1" i="1" dirty="0" smtClean="0">
                <a:ln w="10541" cmpd="sng">
                  <a:solidFill>
                    <a:srgbClr val="C00000"/>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effectLst>
                  <a:outerShdw blurRad="60007" dist="310007" dir="7680000" sy="30000" kx="1300200" algn="ctr" rotWithShape="0">
                    <a:prstClr val="black">
                      <a:alpha val="32000"/>
                    </a:prstClr>
                  </a:outerShdw>
                  <a:reflection blurRad="6350" stA="55000" endA="300" endPos="45500" dir="5400000" sy="-100000" algn="bl" rotWithShape="0"/>
                </a:effectLst>
                <a:latin typeface="Georgia" pitchFamily="18" charset="0"/>
              </a:rPr>
              <a:t>»</a:t>
            </a:r>
          </a:p>
          <a:p>
            <a:pPr algn="ctr"/>
            <a:endParaRPr lang="ru-RU" b="1" i="1" dirty="0">
              <a:ln w="10541" cmpd="sng">
                <a:solidFill>
                  <a:srgbClr val="C00000"/>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effectLst>
                <a:outerShdw blurRad="60007" dist="310007" dir="7680000" sy="30000" kx="1300200" algn="ctr" rotWithShape="0">
                  <a:prstClr val="black">
                    <a:alpha val="32000"/>
                  </a:prstClr>
                </a:outerShdw>
                <a:reflection blurRad="6350" stA="55000" endA="300" endPos="45500" dir="5400000" sy="-100000" algn="bl" rotWithShape="0"/>
              </a:effectLst>
              <a:latin typeface="Georgia" pitchFamily="18" charset="0"/>
            </a:endParaRPr>
          </a:p>
        </p:txBody>
      </p:sp>
      <p:sp>
        <p:nvSpPr>
          <p:cNvPr id="6" name="Прямоугольник 5"/>
          <p:cNvSpPr/>
          <p:nvPr/>
        </p:nvSpPr>
        <p:spPr>
          <a:xfrm>
            <a:off x="611560" y="5661248"/>
            <a:ext cx="7848872" cy="923330"/>
          </a:xfrm>
          <a:prstGeom prst="rect">
            <a:avLst/>
          </a:prstGeom>
        </p:spPr>
        <p:txBody>
          <a:bodyPr wrap="square">
            <a:spAutoFit/>
          </a:bodyPr>
          <a:lstStyle/>
          <a:p>
            <a:pPr algn="ctr"/>
            <a:r>
              <a:rPr lang="ru-RU" b="1" i="1" dirty="0" smtClean="0">
                <a:solidFill>
                  <a:schemeClr val="accent6">
                    <a:lumMod val="75000"/>
                  </a:schemeClr>
                </a:solidFill>
              </a:rPr>
              <a:t>Работу </a:t>
            </a:r>
          </a:p>
          <a:p>
            <a:pPr algn="ctr"/>
            <a:r>
              <a:rPr lang="ru-RU" b="1" i="1" dirty="0" smtClean="0">
                <a:solidFill>
                  <a:schemeClr val="accent6">
                    <a:lumMod val="75000"/>
                  </a:schemeClr>
                </a:solidFill>
              </a:rPr>
              <a:t>выполнили воспитатели:</a:t>
            </a:r>
          </a:p>
          <a:p>
            <a:pPr algn="ctr"/>
            <a:r>
              <a:rPr lang="ru-RU" b="1" i="1" dirty="0" smtClean="0">
                <a:solidFill>
                  <a:schemeClr val="accent6">
                    <a:lumMod val="75000"/>
                  </a:schemeClr>
                </a:solidFill>
              </a:rPr>
              <a:t>Седова Т.Н., </a:t>
            </a:r>
            <a:r>
              <a:rPr lang="ru-RU" b="1" i="1" dirty="0" err="1" smtClean="0">
                <a:solidFill>
                  <a:schemeClr val="accent6">
                    <a:lumMod val="75000"/>
                  </a:schemeClr>
                </a:solidFill>
              </a:rPr>
              <a:t>Горкавченко</a:t>
            </a:r>
            <a:r>
              <a:rPr lang="ru-RU" b="1" i="1" dirty="0" smtClean="0">
                <a:solidFill>
                  <a:schemeClr val="accent6">
                    <a:lumMod val="75000"/>
                  </a:schemeClr>
                </a:solidFill>
              </a:rPr>
              <a:t> Л.В</a:t>
            </a:r>
            <a:r>
              <a:rPr lang="ru-RU" b="1" i="1" dirty="0" smtClean="0">
                <a:solidFill>
                  <a:schemeClr val="accent6">
                    <a:lumMod val="75000"/>
                  </a:schemeClr>
                </a:solidFill>
              </a:rPr>
              <a:t>.</a:t>
            </a:r>
            <a:r>
              <a:rPr lang="ru-RU" b="1" i="1" dirty="0" smtClean="0">
                <a:solidFill>
                  <a:schemeClr val="accent6">
                    <a:lumMod val="75000"/>
                  </a:schemeClr>
                </a:solidFill>
              </a:rPr>
              <a:t>, Котельникова А.В.</a:t>
            </a:r>
            <a:r>
              <a:rPr lang="ru-RU" b="1" i="1" dirty="0" smtClean="0">
                <a:solidFill>
                  <a:schemeClr val="accent6">
                    <a:lumMod val="75000"/>
                  </a:schemeClr>
                </a:solidFill>
              </a:rPr>
              <a:t> </a:t>
            </a:r>
            <a:endParaRPr lang="ru-RU" b="1" i="1" dirty="0" smtClean="0">
              <a:solidFill>
                <a:schemeClr val="accent6">
                  <a:lumMod val="75000"/>
                </a:schemeClr>
              </a:solidFill>
            </a:endParaRPr>
          </a:p>
        </p:txBody>
      </p:sp>
      <p:sp>
        <p:nvSpPr>
          <p:cNvPr id="7" name="Прямоугольник 6"/>
          <p:cNvSpPr/>
          <p:nvPr/>
        </p:nvSpPr>
        <p:spPr>
          <a:xfrm>
            <a:off x="179512" y="1"/>
            <a:ext cx="8784976" cy="584775"/>
          </a:xfrm>
          <a:prstGeom prst="rect">
            <a:avLst/>
          </a:prstGeom>
        </p:spPr>
        <p:txBody>
          <a:bodyPr wrap="square">
            <a:spAutoFit/>
          </a:bodyPr>
          <a:lstStyle/>
          <a:p>
            <a:pPr algn="ctr"/>
            <a:r>
              <a:rPr lang="ru-RU" sz="1600" b="1" i="1" dirty="0" smtClean="0">
                <a:solidFill>
                  <a:schemeClr val="accent4"/>
                </a:solidFill>
              </a:rPr>
              <a:t>Муниципальное казенное дошкольное образовательное учреждение</a:t>
            </a:r>
          </a:p>
          <a:p>
            <a:pPr algn="ctr"/>
            <a:r>
              <a:rPr lang="ru-RU" sz="1600" b="1" i="1" dirty="0" smtClean="0">
                <a:solidFill>
                  <a:schemeClr val="accent4"/>
                </a:solidFill>
              </a:rPr>
              <a:t> «Детский сад № 14 «Ручеек» городского округа город Фролово</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Рисунок 5" descr="0b789f203a610d6c581ff64e61d16d30.jpg"/>
          <p:cNvPicPr>
            <a:picLocks noChangeAspect="1"/>
          </p:cNvPicPr>
          <p:nvPr/>
        </p:nvPicPr>
        <p:blipFill>
          <a:blip r:embed="rId2" cstate="print">
            <a:lum bright="10000"/>
          </a:blip>
          <a:stretch>
            <a:fillRect/>
          </a:stretch>
        </p:blipFill>
        <p:spPr>
          <a:xfrm>
            <a:off x="0" y="0"/>
            <a:ext cx="9144000" cy="6858000"/>
          </a:xfrm>
          <a:prstGeom prst="rect">
            <a:avLst/>
          </a:prstGeom>
        </p:spPr>
      </p:pic>
      <p:sp>
        <p:nvSpPr>
          <p:cNvPr id="8" name="Прямоугольник 7"/>
          <p:cNvSpPr/>
          <p:nvPr/>
        </p:nvSpPr>
        <p:spPr>
          <a:xfrm>
            <a:off x="539552" y="188640"/>
            <a:ext cx="7272808" cy="707886"/>
          </a:xfrm>
          <a:prstGeom prst="rect">
            <a:avLst/>
          </a:prstGeom>
        </p:spPr>
        <p:txBody>
          <a:bodyPr wrap="square">
            <a:spAutoFit/>
          </a:bodyPr>
          <a:lstStyle/>
          <a:p>
            <a:pPr algn="ctr"/>
            <a:r>
              <a:rPr lang="ru-RU" sz="4000" b="1" i="1" dirty="0" smtClean="0">
                <a:ln w="1905">
                  <a:solidFill>
                    <a:schemeClr val="tx1">
                      <a:lumMod val="95000"/>
                      <a:lumOff val="5000"/>
                    </a:schemeClr>
                  </a:solidFill>
                </a:ln>
                <a:solidFill>
                  <a:schemeClr val="tx2">
                    <a:lumMod val="75000"/>
                  </a:schemeClr>
                </a:solidFill>
                <a:effectLst>
                  <a:innerShdw blurRad="69850" dist="43180" dir="5400000">
                    <a:srgbClr val="000000">
                      <a:alpha val="65000"/>
                    </a:srgbClr>
                  </a:innerShdw>
                </a:effectLst>
                <a:latin typeface="Georgia" pitchFamily="18" charset="0"/>
                <a:cs typeface="Times New Roman" panose="02020603050405020304" pitchFamily="18" charset="0"/>
              </a:rPr>
              <a:t>  </a:t>
            </a:r>
            <a:r>
              <a:rPr lang="ru-RU" sz="4000" b="1" i="1" dirty="0" smtClean="0">
                <a:ln w="1905">
                  <a:solidFill>
                    <a:schemeClr val="tx1">
                      <a:lumMod val="95000"/>
                      <a:lumOff val="5000"/>
                    </a:schemeClr>
                  </a:solidFill>
                </a:ln>
                <a:solidFill>
                  <a:schemeClr val="tx2">
                    <a:lumMod val="60000"/>
                    <a:lumOff val="40000"/>
                  </a:schemeClr>
                </a:solidFill>
                <a:effectLst>
                  <a:innerShdw blurRad="69850" dist="43180" dir="5400000">
                    <a:srgbClr val="000000">
                      <a:alpha val="65000"/>
                    </a:srgbClr>
                  </a:innerShdw>
                </a:effectLst>
                <a:latin typeface="Georgia" pitchFamily="18" charset="0"/>
                <a:cs typeface="Times New Roman" panose="02020603050405020304" pitchFamily="18" charset="0"/>
              </a:rPr>
              <a:t>Введение:</a:t>
            </a:r>
            <a:endParaRPr lang="ru-RU" sz="4000" b="1" i="1" dirty="0">
              <a:ln w="1905">
                <a:solidFill>
                  <a:schemeClr val="tx1">
                    <a:lumMod val="95000"/>
                    <a:lumOff val="5000"/>
                  </a:schemeClr>
                </a:solidFill>
              </a:ln>
              <a:solidFill>
                <a:schemeClr val="tx2">
                  <a:lumMod val="60000"/>
                  <a:lumOff val="40000"/>
                </a:schemeClr>
              </a:solidFill>
              <a:effectLst>
                <a:innerShdw blurRad="69850" dist="43180" dir="5400000">
                  <a:srgbClr val="000000">
                    <a:alpha val="65000"/>
                  </a:srgbClr>
                </a:innerShdw>
              </a:effectLst>
              <a:latin typeface="Georgia" pitchFamily="18" charset="0"/>
              <a:cs typeface="Times New Roman" panose="02020603050405020304" pitchFamily="18" charset="0"/>
            </a:endParaRPr>
          </a:p>
        </p:txBody>
      </p:sp>
      <p:sp>
        <p:nvSpPr>
          <p:cNvPr id="4102" name="Rectangle 6"/>
          <p:cNvSpPr>
            <a:spLocks noChangeArrowheads="1"/>
          </p:cNvSpPr>
          <p:nvPr/>
        </p:nvSpPr>
        <p:spPr bwMode="auto">
          <a:xfrm>
            <a:off x="251520" y="1029469"/>
            <a:ext cx="8640960" cy="440120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algn="ctr"/>
            <a:r>
              <a:rPr lang="ru-RU" sz="2000" b="1" i="1" dirty="0" smtClean="0">
                <a:latin typeface="Georgia" pitchFamily="18" charset="0"/>
              </a:rPr>
              <a:t>Культурное наследие нашего донского казачьего края огромно и неповторимо. Как же донести все это до детей? </a:t>
            </a:r>
          </a:p>
          <a:p>
            <a:pPr algn="ctr"/>
            <a:r>
              <a:rPr lang="ru-RU" sz="2000" b="1" i="1" dirty="0" smtClean="0">
                <a:latin typeface="Georgia" pitchFamily="18" charset="0"/>
              </a:rPr>
              <a:t>Знакомство с жизнью казаков занимает одно из важных мест в системе дошкольного воспитания. Оно ведется в нескольких направлениях: знакомство с уникальными традициями казаков, их бытом, образом жизни, рассматривание альбомов, фотографий, разучивание и проведение игр, в которые играли когда-то казачата.</a:t>
            </a:r>
          </a:p>
          <a:p>
            <a:pPr algn="ctr"/>
            <a:r>
              <a:rPr lang="ru-RU" sz="2000" b="1" i="1" dirty="0" smtClean="0">
                <a:latin typeface="Georgia" pitchFamily="18" charset="0"/>
              </a:rPr>
              <a:t>Все это обогащает и обобщает знания детей, формирует познавательные умения, интерес и симпатии к миру казачества.</a:t>
            </a:r>
          </a:p>
          <a:p>
            <a:pPr algn="ctr"/>
            <a:r>
              <a:rPr lang="ru-RU" sz="2000" b="1" i="1" dirty="0" smtClean="0">
                <a:latin typeface="Georgia" pitchFamily="18" charset="0"/>
              </a:rPr>
              <a:t>Чтобы познакомить детей с миром казаков нашего края, мы в своей работе опираемся на региональную программу «Воспитание Маленького Волжанина». </a:t>
            </a:r>
            <a:endParaRPr kumimoji="0" lang="ru-RU" sz="20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Рисунок 5" descr="0b789f203a610d6c581ff64e61d16d30.jpg"/>
          <p:cNvPicPr>
            <a:picLocks noChangeAspect="1"/>
          </p:cNvPicPr>
          <p:nvPr/>
        </p:nvPicPr>
        <p:blipFill>
          <a:blip r:embed="rId2" cstate="print">
            <a:lum bright="10000"/>
          </a:blip>
          <a:stretch>
            <a:fillRect/>
          </a:stretch>
        </p:blipFill>
        <p:spPr>
          <a:xfrm>
            <a:off x="0" y="0"/>
            <a:ext cx="9144000" cy="6858000"/>
          </a:xfrm>
          <a:prstGeom prst="rect">
            <a:avLst/>
          </a:prstGeom>
        </p:spPr>
      </p:pic>
      <p:sp>
        <p:nvSpPr>
          <p:cNvPr id="10" name="Прямоугольник 9"/>
          <p:cNvSpPr/>
          <p:nvPr/>
        </p:nvSpPr>
        <p:spPr>
          <a:xfrm>
            <a:off x="323528" y="335846"/>
            <a:ext cx="8568952" cy="646331"/>
          </a:xfrm>
          <a:prstGeom prst="rect">
            <a:avLst/>
          </a:prstGeom>
        </p:spPr>
        <p:txBody>
          <a:bodyPr wrap="square">
            <a:spAutoFit/>
          </a:bodyPr>
          <a:lstStyle/>
          <a:p>
            <a:r>
              <a:rPr lang="ru-RU" dirty="0" smtClean="0"/>
              <a:t/>
            </a:r>
            <a:br>
              <a:rPr lang="ru-RU" dirty="0" smtClean="0"/>
            </a:br>
            <a:endParaRPr lang="ru-RU" dirty="0"/>
          </a:p>
        </p:txBody>
      </p:sp>
      <p:sp>
        <p:nvSpPr>
          <p:cNvPr id="11" name="Прямоугольник 10"/>
          <p:cNvSpPr/>
          <p:nvPr/>
        </p:nvSpPr>
        <p:spPr>
          <a:xfrm>
            <a:off x="395536" y="188640"/>
            <a:ext cx="8568952" cy="6627649"/>
          </a:xfrm>
          <a:prstGeom prst="rect">
            <a:avLst/>
          </a:prstGeom>
        </p:spPr>
        <p:txBody>
          <a:bodyPr wrap="square">
            <a:spAutoFit/>
          </a:bodyPr>
          <a:lstStyle/>
          <a:p>
            <a:pPr algn="ctr"/>
            <a:r>
              <a:rPr lang="ru-RU" sz="2000" b="1" i="1" dirty="0" smtClean="0">
                <a:latin typeface="Georgia" pitchFamily="18" charset="0"/>
              </a:rPr>
              <a:t>Познание ребенком культуры и истории родного края воспитывает в нем глубокое чувство любви к своей Родине, обогащает чувствами нравственности, доброты, любви, гордости, учит наблюдательности, развивает мышление и  воображение, помогает осознать то великое, что кроется за словом «Родина». А любовь к Родине начинается с любви и уважения к истории и традициям родного края, историческим ценностям, оставленным нам в наследство предками.</a:t>
            </a:r>
          </a:p>
          <a:p>
            <a:pPr algn="ctr"/>
            <a:r>
              <a:rPr lang="ru-RU" sz="2000" b="1" i="1" dirty="0" smtClean="0">
                <a:latin typeface="Georgia" pitchFamily="18" charset="0"/>
              </a:rPr>
              <a:t>И вот однажды, знакомя детей с жизнью и бытом донских казаков, у детей возникло множество вопросов: Почему казак всегда с конем? Зачем казаку конь? Почему говорят: «Конь – гордость казака», «Конь для казака – верный друг»? «Что такое джигитовка?» и </a:t>
            </a:r>
            <a:r>
              <a:rPr lang="ru-RU" sz="2000" b="1" i="1" dirty="0" err="1" smtClean="0">
                <a:latin typeface="Georgia" pitchFamily="18" charset="0"/>
              </a:rPr>
              <a:t>тд</a:t>
            </a:r>
            <a:r>
              <a:rPr lang="ru-RU" sz="2000" b="1" i="1" dirty="0" smtClean="0">
                <a:latin typeface="Georgia" pitchFamily="18" charset="0"/>
              </a:rPr>
              <a:t>. Услышав эти вопросы, и родилась идея организации и реализации проекта «Мой конь, каурый </a:t>
            </a:r>
            <a:r>
              <a:rPr lang="ru-RU" sz="2000" b="1" i="1" dirty="0" err="1" smtClean="0">
                <a:latin typeface="Georgia" pitchFamily="18" charset="0"/>
              </a:rPr>
              <a:t>братушка</a:t>
            </a:r>
            <a:r>
              <a:rPr lang="ru-RU" sz="2000" b="1" i="1" dirty="0" smtClean="0">
                <a:latin typeface="Georgia" pitchFamily="18" charset="0"/>
              </a:rPr>
              <a:t>». </a:t>
            </a:r>
          </a:p>
          <a:p>
            <a:pPr algn="ctr"/>
            <a:r>
              <a:rPr lang="ru-RU" sz="2000" b="1" i="1" dirty="0" smtClean="0">
                <a:latin typeface="Georgia" pitchFamily="18" charset="0"/>
              </a:rPr>
              <a:t>А помочь нам в этом согласился Александр Васильевич Власов, основатель, руководитель и идейный вдохновитель совсем еще молодого детского казачьего </a:t>
            </a:r>
            <a:r>
              <a:rPr lang="ru-RU" sz="2000" b="1" i="1" dirty="0" err="1" smtClean="0">
                <a:latin typeface="Georgia" pitchFamily="18" charset="0"/>
              </a:rPr>
              <a:t>конно-спортивного</a:t>
            </a:r>
            <a:r>
              <a:rPr lang="ru-RU" sz="2000" b="1" i="1" dirty="0" smtClean="0">
                <a:latin typeface="Georgia" pitchFamily="18" charset="0"/>
              </a:rPr>
              <a:t> клуба «Ласточка», открывшегося в х. </a:t>
            </a:r>
            <a:r>
              <a:rPr lang="ru-RU" sz="2000" b="1" i="1" dirty="0" err="1" smtClean="0">
                <a:latin typeface="Georgia" pitchFamily="18" charset="0"/>
              </a:rPr>
              <a:t>Синяевка</a:t>
            </a:r>
            <a:r>
              <a:rPr lang="ru-RU" sz="2000" b="1" i="1" dirty="0" smtClean="0">
                <a:latin typeface="Georgia" pitchFamily="18" charset="0"/>
              </a:rPr>
              <a:t>, неподалеку от нашего города Фролово.</a:t>
            </a:r>
            <a:endParaRPr lang="ru-RU" sz="2000" b="1" i="1" dirty="0">
              <a:latin typeface="Georgia" pitchFamily="18" charset="0"/>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Рисунок 5" descr="0b789f203a610d6c581ff64e61d16d30.jpg"/>
          <p:cNvPicPr>
            <a:picLocks noChangeAspect="1"/>
          </p:cNvPicPr>
          <p:nvPr/>
        </p:nvPicPr>
        <p:blipFill>
          <a:blip r:embed="rId2" cstate="print">
            <a:lum bright="10000"/>
          </a:blip>
          <a:stretch>
            <a:fillRect/>
          </a:stretch>
        </p:blipFill>
        <p:spPr>
          <a:xfrm>
            <a:off x="0" y="0"/>
            <a:ext cx="9144000" cy="6858000"/>
          </a:xfrm>
          <a:prstGeom prst="rect">
            <a:avLst/>
          </a:prstGeom>
        </p:spPr>
      </p:pic>
      <p:sp>
        <p:nvSpPr>
          <p:cNvPr id="8" name="Прямоугольник 7"/>
          <p:cNvSpPr/>
          <p:nvPr/>
        </p:nvSpPr>
        <p:spPr>
          <a:xfrm>
            <a:off x="539552" y="260648"/>
            <a:ext cx="7272808" cy="707886"/>
          </a:xfrm>
          <a:prstGeom prst="rect">
            <a:avLst/>
          </a:prstGeom>
        </p:spPr>
        <p:txBody>
          <a:bodyPr wrap="square">
            <a:spAutoFit/>
          </a:bodyPr>
          <a:lstStyle/>
          <a:p>
            <a:pPr algn="ctr"/>
            <a:r>
              <a:rPr lang="ru-RU" sz="4000" b="1" i="1" dirty="0" smtClean="0">
                <a:ln w="1905">
                  <a:solidFill>
                    <a:schemeClr val="tx1"/>
                  </a:solidFill>
                </a:ln>
                <a:solidFill>
                  <a:schemeClr val="tx2">
                    <a:lumMod val="75000"/>
                  </a:schemeClr>
                </a:solidFill>
                <a:effectLst>
                  <a:innerShdw blurRad="69850" dist="43180" dir="5400000">
                    <a:srgbClr val="000000">
                      <a:alpha val="65000"/>
                    </a:srgbClr>
                  </a:innerShdw>
                </a:effectLst>
                <a:latin typeface="Georgia" pitchFamily="18" charset="0"/>
                <a:cs typeface="Times New Roman" panose="02020603050405020304" pitchFamily="18" charset="0"/>
              </a:rPr>
              <a:t>    </a:t>
            </a:r>
            <a:r>
              <a:rPr lang="ru-RU" sz="4000" b="1" i="1" dirty="0" smtClean="0">
                <a:ln w="1905">
                  <a:solidFill>
                    <a:schemeClr val="tx1"/>
                  </a:solidFill>
                </a:ln>
                <a:solidFill>
                  <a:schemeClr val="tx2">
                    <a:lumMod val="60000"/>
                    <a:lumOff val="40000"/>
                  </a:schemeClr>
                </a:solidFill>
                <a:effectLst>
                  <a:innerShdw blurRad="69850" dist="43180" dir="5400000">
                    <a:srgbClr val="000000">
                      <a:alpha val="65000"/>
                    </a:srgbClr>
                  </a:innerShdw>
                </a:effectLst>
                <a:latin typeface="Georgia" pitchFamily="18" charset="0"/>
                <a:cs typeface="Times New Roman" panose="02020603050405020304" pitchFamily="18" charset="0"/>
              </a:rPr>
              <a:t>Актуальность:</a:t>
            </a:r>
            <a:endParaRPr lang="ru-RU" sz="4000" b="1" i="1" dirty="0">
              <a:ln w="1905">
                <a:solidFill>
                  <a:schemeClr val="tx1"/>
                </a:solidFill>
              </a:ln>
              <a:solidFill>
                <a:schemeClr val="tx2">
                  <a:lumMod val="60000"/>
                  <a:lumOff val="40000"/>
                </a:schemeClr>
              </a:solidFill>
              <a:effectLst>
                <a:innerShdw blurRad="69850" dist="43180" dir="5400000">
                  <a:srgbClr val="000000">
                    <a:alpha val="65000"/>
                  </a:srgbClr>
                </a:innerShdw>
              </a:effectLst>
              <a:latin typeface="Georgia" pitchFamily="18" charset="0"/>
              <a:cs typeface="Times New Roman" panose="02020603050405020304" pitchFamily="18" charset="0"/>
            </a:endParaRPr>
          </a:p>
        </p:txBody>
      </p:sp>
      <p:sp>
        <p:nvSpPr>
          <p:cNvPr id="4102" name="Rectangle 6"/>
          <p:cNvSpPr>
            <a:spLocks noChangeArrowheads="1"/>
          </p:cNvSpPr>
          <p:nvPr/>
        </p:nvSpPr>
        <p:spPr bwMode="auto">
          <a:xfrm>
            <a:off x="395536" y="1052737"/>
            <a:ext cx="8208912" cy="578059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algn="ctr"/>
            <a:r>
              <a:rPr lang="ru-RU" b="1" i="1" dirty="0">
                <a:latin typeface="Georgia" pitchFamily="18" charset="0"/>
              </a:rPr>
              <a:t>Вся многовековая история нашей страны связана с традициями казаков. Очень горестно осознавать, что при нашей богатейшей истории, был почти утрачен целый пласт национальной культуры – казачье конное искусство, и забыто то, что жизни казака и коня всегда были крепко связаны друг с другом. </a:t>
            </a:r>
          </a:p>
          <a:p>
            <a:pPr algn="ctr"/>
            <a:r>
              <a:rPr lang="ru-RU" b="1" i="1" dirty="0">
                <a:latin typeface="Georgia" pitchFamily="18" charset="0"/>
              </a:rPr>
              <a:t>Но радует то, что в последнее время,  идет активное                          возрождение казачьих традиций, связанных с лошадьми. Конь  казака – это и культура, и история, </a:t>
            </a:r>
            <a:r>
              <a:rPr lang="ru-RU" b="1" i="1" dirty="0" smtClean="0">
                <a:latin typeface="Georgia" pitchFamily="18" charset="0"/>
              </a:rPr>
              <a:t>и </a:t>
            </a:r>
            <a:r>
              <a:rPr lang="ru-RU" b="1" i="1" dirty="0">
                <a:latin typeface="Georgia" pitchFamily="18" charset="0"/>
              </a:rPr>
              <a:t>национальная гордость, и, наконец, одно из прекраснейших созданий на земле. Лошади внесли немалый </a:t>
            </a:r>
            <a:r>
              <a:rPr lang="ru-RU" b="1" i="1" dirty="0" smtClean="0">
                <a:latin typeface="Georgia" pitchFamily="18" charset="0"/>
              </a:rPr>
              <a:t>вклад </a:t>
            </a:r>
            <a:r>
              <a:rPr lang="ru-RU" b="1" i="1" dirty="0">
                <a:latin typeface="Georgia" pitchFamily="18" charset="0"/>
              </a:rPr>
              <a:t>в историю государства </a:t>
            </a:r>
            <a:r>
              <a:rPr lang="ru-RU" b="1" i="1" dirty="0" smtClean="0">
                <a:latin typeface="Georgia" pitchFamily="18" charset="0"/>
              </a:rPr>
              <a:t>                           и </a:t>
            </a:r>
            <a:r>
              <a:rPr lang="ru-RU" b="1" i="1" dirty="0">
                <a:latin typeface="Georgia" pitchFamily="18" charset="0"/>
              </a:rPr>
              <a:t>заслуживают уважения.</a:t>
            </a:r>
          </a:p>
          <a:p>
            <a:pPr algn="ctr"/>
            <a:r>
              <a:rPr lang="ru-RU" b="1" i="1" dirty="0">
                <a:latin typeface="Georgia" pitchFamily="18" charset="0"/>
              </a:rPr>
              <a:t>Наши дети имеют право знать это, а мы должны, </a:t>
            </a:r>
            <a:r>
              <a:rPr lang="ru-RU" b="1" i="1" dirty="0" smtClean="0">
                <a:latin typeface="Georgia" pitchFamily="18" charset="0"/>
              </a:rPr>
              <a:t>и </a:t>
            </a:r>
            <a:r>
              <a:rPr lang="ru-RU" b="1" i="1" dirty="0">
                <a:latin typeface="Georgia" pitchFamily="18" charset="0"/>
              </a:rPr>
              <a:t>даже обязаны донести до них данную информацию. Возрождение казачьих традиций поможет не забыть, кто мы такие, откуда наши корни, позволит детям гордиться тем, что они являются неотъемлемой частью  истории родного казачьего края. </a:t>
            </a:r>
          </a:p>
          <a:p>
            <a:pPr fontAlgn="base"/>
            <a:r>
              <a:rPr lang="ru-RU" b="1" dirty="0"/>
              <a:t> </a:t>
            </a:r>
            <a:endParaRPr lang="ru-RU" dirty="0"/>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sz="18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Рисунок 5" descr="0b789f203a610d6c581ff64e61d16d30.jpg"/>
          <p:cNvPicPr>
            <a:picLocks noChangeAspect="1"/>
          </p:cNvPicPr>
          <p:nvPr/>
        </p:nvPicPr>
        <p:blipFill>
          <a:blip r:embed="rId2" cstate="print">
            <a:lum bright="10000"/>
          </a:blip>
          <a:stretch>
            <a:fillRect/>
          </a:stretch>
        </p:blipFill>
        <p:spPr>
          <a:xfrm>
            <a:off x="0" y="0"/>
            <a:ext cx="9144000" cy="6858000"/>
          </a:xfrm>
          <a:prstGeom prst="rect">
            <a:avLst/>
          </a:prstGeom>
        </p:spPr>
      </p:pic>
      <p:sp>
        <p:nvSpPr>
          <p:cNvPr id="8" name="Прямоугольник 7"/>
          <p:cNvSpPr/>
          <p:nvPr/>
        </p:nvSpPr>
        <p:spPr>
          <a:xfrm>
            <a:off x="539552" y="260649"/>
            <a:ext cx="7272808" cy="1323439"/>
          </a:xfrm>
          <a:prstGeom prst="rect">
            <a:avLst/>
          </a:prstGeom>
        </p:spPr>
        <p:txBody>
          <a:bodyPr wrap="square">
            <a:spAutoFit/>
          </a:bodyPr>
          <a:lstStyle/>
          <a:p>
            <a:pPr algn="ctr"/>
            <a:r>
              <a:rPr lang="ru-RU" sz="4000" b="1" i="1" dirty="0" smtClean="0">
                <a:ln w="12700">
                  <a:solidFill>
                    <a:schemeClr val="tx1"/>
                  </a:solidFill>
                  <a:prstDash val="solid"/>
                </a:ln>
                <a:solidFill>
                  <a:schemeClr val="tx2">
                    <a:lumMod val="60000"/>
                    <a:lumOff val="40000"/>
                  </a:schemeClr>
                </a:solidFill>
                <a:effectLst>
                  <a:outerShdw blurRad="41275" dist="20320" dir="1800000" algn="tl" rotWithShape="0">
                    <a:srgbClr val="000000">
                      <a:alpha val="40000"/>
                    </a:srgbClr>
                  </a:outerShdw>
                </a:effectLst>
                <a:latin typeface="Georgia" pitchFamily="18" charset="0"/>
              </a:rPr>
              <a:t>Проблема:</a:t>
            </a:r>
          </a:p>
          <a:p>
            <a:pPr algn="ctr"/>
            <a:endParaRPr lang="ru-RU" sz="4000" b="1" i="1" dirty="0">
              <a:ln w="1905">
                <a:solidFill>
                  <a:schemeClr val="tx1">
                    <a:lumMod val="95000"/>
                    <a:lumOff val="5000"/>
                  </a:schemeClr>
                </a:solidFill>
              </a:ln>
              <a:solidFill>
                <a:schemeClr val="tx2">
                  <a:lumMod val="60000"/>
                  <a:lumOff val="40000"/>
                </a:schemeClr>
              </a:solidFill>
              <a:effectLst>
                <a:innerShdw blurRad="69850" dist="43180" dir="5400000">
                  <a:srgbClr val="000000">
                    <a:alpha val="65000"/>
                  </a:srgbClr>
                </a:innerShdw>
              </a:effectLst>
              <a:latin typeface="Georgia" pitchFamily="18" charset="0"/>
              <a:cs typeface="Times New Roman" panose="02020603050405020304" pitchFamily="18" charset="0"/>
            </a:endParaRPr>
          </a:p>
        </p:txBody>
      </p:sp>
      <p:sp>
        <p:nvSpPr>
          <p:cNvPr id="4102" name="Rectangle 6"/>
          <p:cNvSpPr>
            <a:spLocks noChangeArrowheads="1"/>
          </p:cNvSpPr>
          <p:nvPr/>
        </p:nvSpPr>
        <p:spPr bwMode="auto">
          <a:xfrm>
            <a:off x="395536" y="3619866"/>
            <a:ext cx="8208912" cy="64633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fontAlgn="base"/>
            <a:r>
              <a:rPr lang="ru-RU" b="1" dirty="0"/>
              <a:t> </a:t>
            </a:r>
            <a:endParaRPr lang="ru-RU" dirty="0"/>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1025" name="Rectangle 1"/>
          <p:cNvSpPr>
            <a:spLocks noChangeArrowheads="1"/>
          </p:cNvSpPr>
          <p:nvPr/>
        </p:nvSpPr>
        <p:spPr bwMode="auto">
          <a:xfrm>
            <a:off x="755576" y="1337328"/>
            <a:ext cx="7632849" cy="2831544"/>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3200" b="1" i="1" u="none" strike="noStrike" cap="none" normalizeH="0" baseline="0" dirty="0" smtClean="0">
                <a:ln>
                  <a:noFill/>
                </a:ln>
                <a:solidFill>
                  <a:schemeClr val="tx1"/>
                </a:solidFill>
                <a:effectLst/>
                <a:latin typeface="Georgia" pitchFamily="18" charset="0"/>
                <a:ea typeface="SimSun" pitchFamily="2" charset="-122"/>
                <a:cs typeface="Times New Roman" pitchFamily="18" charset="0"/>
              </a:rPr>
              <a:t>Беседы с детьми показали недостаточный уровень знаний по данной теме, но при этом отмечался интерес и желание узнать новое.</a:t>
            </a:r>
            <a:endParaRPr kumimoji="0" lang="ru-RU" sz="3200" b="1" i="1" u="none" strike="noStrike" cap="none" normalizeH="0" baseline="0" dirty="0" smtClean="0">
              <a:ln>
                <a:noFill/>
              </a:ln>
              <a:solidFill>
                <a:schemeClr val="tx1"/>
              </a:solidFill>
              <a:effectLst/>
              <a:latin typeface="Georgia" pitchFamily="18"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sz="18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Рисунок 4" descr="0b789f203a610d6c581ff64e61d16d30.jpg"/>
          <p:cNvPicPr>
            <a:picLocks noChangeAspect="1"/>
          </p:cNvPicPr>
          <p:nvPr/>
        </p:nvPicPr>
        <p:blipFill>
          <a:blip r:embed="rId2" cstate="print">
            <a:lum bright="10000"/>
          </a:blip>
          <a:stretch>
            <a:fillRect/>
          </a:stretch>
        </p:blipFill>
        <p:spPr>
          <a:xfrm>
            <a:off x="0" y="0"/>
            <a:ext cx="9144000" cy="6886400"/>
          </a:xfrm>
          <a:prstGeom prst="rect">
            <a:avLst/>
          </a:prstGeom>
        </p:spPr>
      </p:pic>
      <p:sp>
        <p:nvSpPr>
          <p:cNvPr id="8" name="Прямоугольник 7"/>
          <p:cNvSpPr/>
          <p:nvPr/>
        </p:nvSpPr>
        <p:spPr>
          <a:xfrm>
            <a:off x="539552" y="260648"/>
            <a:ext cx="7848872" cy="769441"/>
          </a:xfrm>
          <a:prstGeom prst="rect">
            <a:avLst/>
          </a:prstGeom>
        </p:spPr>
        <p:txBody>
          <a:bodyPr wrap="square">
            <a:spAutoFit/>
          </a:bodyPr>
          <a:lstStyle/>
          <a:p>
            <a:pPr algn="ctr"/>
            <a:r>
              <a:rPr lang="ru-RU" sz="4000" b="1" i="1" dirty="0" smtClean="0">
                <a:ln w="1905">
                  <a:solidFill>
                    <a:schemeClr val="tx1">
                      <a:lumMod val="95000"/>
                      <a:lumOff val="5000"/>
                    </a:schemeClr>
                  </a:solidFill>
                </a:ln>
                <a:solidFill>
                  <a:schemeClr val="tx2">
                    <a:lumMod val="60000"/>
                    <a:lumOff val="40000"/>
                  </a:schemeClr>
                </a:solidFill>
                <a:effectLst>
                  <a:innerShdw blurRad="69850" dist="43180" dir="5400000">
                    <a:srgbClr val="000000">
                      <a:alpha val="65000"/>
                    </a:srgbClr>
                  </a:innerShdw>
                </a:effectLst>
                <a:latin typeface="Georgia" pitchFamily="18" charset="0"/>
                <a:cs typeface="Times New Roman" panose="02020603050405020304" pitchFamily="18" charset="0"/>
              </a:rPr>
              <a:t>Цель </a:t>
            </a:r>
            <a:r>
              <a:rPr lang="ru-RU" sz="4400" b="1" i="1" dirty="0" smtClean="0">
                <a:ln w="1905">
                  <a:solidFill>
                    <a:schemeClr val="tx1">
                      <a:lumMod val="95000"/>
                      <a:lumOff val="5000"/>
                    </a:schemeClr>
                  </a:solidFill>
                </a:ln>
                <a:solidFill>
                  <a:schemeClr val="tx2">
                    <a:lumMod val="60000"/>
                    <a:lumOff val="40000"/>
                  </a:schemeClr>
                </a:solidFill>
                <a:effectLst>
                  <a:innerShdw blurRad="69850" dist="43180" dir="5400000">
                    <a:srgbClr val="000000">
                      <a:alpha val="65000"/>
                    </a:srgbClr>
                  </a:innerShdw>
                </a:effectLst>
                <a:latin typeface="Georgia" pitchFamily="18" charset="0"/>
                <a:cs typeface="Times New Roman" panose="02020603050405020304" pitchFamily="18" charset="0"/>
              </a:rPr>
              <a:t>проекта</a:t>
            </a:r>
            <a:r>
              <a:rPr lang="ru-RU" sz="4000" b="1" i="1" dirty="0" smtClean="0">
                <a:ln w="1905">
                  <a:solidFill>
                    <a:schemeClr val="tx1">
                      <a:lumMod val="95000"/>
                      <a:lumOff val="5000"/>
                    </a:schemeClr>
                  </a:solidFill>
                </a:ln>
                <a:solidFill>
                  <a:schemeClr val="tx2">
                    <a:lumMod val="60000"/>
                    <a:lumOff val="40000"/>
                  </a:schemeClr>
                </a:solidFill>
                <a:effectLst>
                  <a:innerShdw blurRad="69850" dist="43180" dir="5400000">
                    <a:srgbClr val="000000">
                      <a:alpha val="65000"/>
                    </a:srgbClr>
                  </a:innerShdw>
                </a:effectLst>
                <a:latin typeface="Georgia" pitchFamily="18" charset="0"/>
                <a:cs typeface="Times New Roman" panose="02020603050405020304" pitchFamily="18" charset="0"/>
              </a:rPr>
              <a:t>:</a:t>
            </a:r>
            <a:endParaRPr lang="ru-RU" sz="4000" b="1" i="1" dirty="0">
              <a:ln w="1905">
                <a:solidFill>
                  <a:schemeClr val="tx1">
                    <a:lumMod val="95000"/>
                    <a:lumOff val="5000"/>
                  </a:schemeClr>
                </a:solidFill>
              </a:ln>
              <a:solidFill>
                <a:schemeClr val="tx2">
                  <a:lumMod val="60000"/>
                  <a:lumOff val="40000"/>
                </a:schemeClr>
              </a:solidFill>
              <a:effectLst>
                <a:innerShdw blurRad="69850" dist="43180" dir="5400000">
                  <a:srgbClr val="000000">
                    <a:alpha val="65000"/>
                  </a:srgbClr>
                </a:innerShdw>
              </a:effectLst>
              <a:latin typeface="Georgia" pitchFamily="18" charset="0"/>
              <a:cs typeface="Times New Roman" panose="02020603050405020304" pitchFamily="18" charset="0"/>
            </a:endParaRPr>
          </a:p>
        </p:txBody>
      </p:sp>
      <p:sp>
        <p:nvSpPr>
          <p:cNvPr id="4102" name="Rectangle 6"/>
          <p:cNvSpPr>
            <a:spLocks noChangeArrowheads="1"/>
          </p:cNvSpPr>
          <p:nvPr/>
        </p:nvSpPr>
        <p:spPr bwMode="auto">
          <a:xfrm>
            <a:off x="1331640" y="1179752"/>
            <a:ext cx="6480720" cy="430887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3200" b="1" i="1" u="none" strike="noStrike" cap="none" normalizeH="0" baseline="0" dirty="0" smtClean="0">
                <a:ln>
                  <a:noFill/>
                </a:ln>
                <a:solidFill>
                  <a:srgbClr val="000000"/>
                </a:solidFill>
                <a:effectLst/>
                <a:latin typeface="Georgia" pitchFamily="18" charset="0"/>
                <a:ea typeface="Times New Roman" pitchFamily="18" charset="0"/>
                <a:cs typeface="Times New Roman" pitchFamily="18" charset="0"/>
              </a:rPr>
              <a:t>Сформировать у дошкольников представления о роли коня в жизни казака              </a:t>
            </a:r>
          </a:p>
          <a:p>
            <a:pPr marL="0" marR="0" lvl="0" indent="0" algn="ctr" defTabSz="914400" rtl="0" eaLnBrk="1" fontAlgn="base" latinLnBrk="0" hangingPunct="1">
              <a:lnSpc>
                <a:spcPct val="100000"/>
              </a:lnSpc>
              <a:spcBef>
                <a:spcPct val="0"/>
              </a:spcBef>
              <a:spcAft>
                <a:spcPct val="0"/>
              </a:spcAft>
              <a:buClrTx/>
              <a:buSzTx/>
              <a:buFontTx/>
              <a:buNone/>
              <a:tabLst/>
            </a:pPr>
            <a:r>
              <a:rPr kumimoji="0" lang="ru-RU" sz="3200" b="1" i="1" u="none" strike="noStrike" cap="none" normalizeH="0" baseline="0" dirty="0" smtClean="0">
                <a:ln>
                  <a:noFill/>
                </a:ln>
                <a:solidFill>
                  <a:srgbClr val="000000"/>
                </a:solidFill>
                <a:effectLst/>
                <a:latin typeface="Georgia" pitchFamily="18" charset="0"/>
                <a:ea typeface="Times New Roman" pitchFamily="18" charset="0"/>
                <a:cs typeface="Times New Roman" pitchFamily="18" charset="0"/>
              </a:rPr>
              <a:t>и приобщить детей                                  к </a:t>
            </a:r>
            <a:r>
              <a:rPr kumimoji="0" lang="ru-RU" sz="3200" b="1" i="1" u="none" strike="noStrike" cap="none" normalizeH="0" baseline="0" dirty="0" smtClean="0">
                <a:ln>
                  <a:noFill/>
                </a:ln>
                <a:solidFill>
                  <a:schemeClr val="tx1"/>
                </a:solidFill>
                <a:effectLst/>
                <a:latin typeface="Georgia" pitchFamily="18" charset="0"/>
                <a:ea typeface="Calibri" pitchFamily="34" charset="0"/>
                <a:cs typeface="Times New Roman" pitchFamily="18" charset="0"/>
              </a:rPr>
              <a:t>удивительному миру казачьих конных традиций</a:t>
            </a:r>
            <a:r>
              <a:rPr kumimoji="0" lang="ru-RU" sz="3200" b="1" i="1" u="none" strike="noStrike" cap="none" normalizeH="0" baseline="0" dirty="0" smtClean="0">
                <a:ln>
                  <a:noFill/>
                </a:ln>
                <a:solidFill>
                  <a:srgbClr val="000000"/>
                </a:solidFill>
                <a:effectLst/>
                <a:latin typeface="Georgia" pitchFamily="18" charset="0"/>
                <a:ea typeface="Times New Roman" pitchFamily="18" charset="0"/>
                <a:cs typeface="Times New Roman" pitchFamily="18" charset="0"/>
              </a:rPr>
              <a:t>.</a:t>
            </a:r>
            <a:r>
              <a:rPr kumimoji="0" lang="ru-RU" sz="3200" b="1" i="1" u="none" strike="noStrike" cap="none" normalizeH="0" baseline="0" dirty="0" smtClean="0">
                <a:ln>
                  <a:noFill/>
                </a:ln>
                <a:solidFill>
                  <a:srgbClr val="000000"/>
                </a:solidFill>
                <a:effectLst/>
                <a:latin typeface="Georgia" pitchFamily="18" charset="0"/>
                <a:ea typeface="Times New Roman" pitchFamily="18" charset="0"/>
                <a:cs typeface="Arial" pitchFamily="34" charset="0"/>
              </a:rPr>
              <a:t> </a:t>
            </a:r>
            <a:endParaRPr kumimoji="0" lang="ru-RU" sz="3200" b="1" i="1" u="none" strike="noStrike" cap="none" normalizeH="0" baseline="0" dirty="0" smtClean="0">
              <a:ln>
                <a:noFill/>
              </a:ln>
              <a:solidFill>
                <a:schemeClr val="tx1"/>
              </a:solidFill>
              <a:effectLst/>
              <a:latin typeface="Georgia" pitchFamily="18"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sz="18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Рисунок 4" descr="0b789f203a610d6c581ff64e61d16d30.jpg"/>
          <p:cNvPicPr>
            <a:picLocks noChangeAspect="1"/>
          </p:cNvPicPr>
          <p:nvPr/>
        </p:nvPicPr>
        <p:blipFill>
          <a:blip r:embed="rId2" cstate="print">
            <a:lum bright="10000"/>
          </a:blip>
          <a:stretch>
            <a:fillRect/>
          </a:stretch>
        </p:blipFill>
        <p:spPr>
          <a:xfrm>
            <a:off x="0" y="0"/>
            <a:ext cx="9144000" cy="6886400"/>
          </a:xfrm>
          <a:prstGeom prst="rect">
            <a:avLst/>
          </a:prstGeom>
        </p:spPr>
      </p:pic>
      <p:sp>
        <p:nvSpPr>
          <p:cNvPr id="8" name="Прямоугольник 7"/>
          <p:cNvSpPr/>
          <p:nvPr/>
        </p:nvSpPr>
        <p:spPr>
          <a:xfrm>
            <a:off x="1979712" y="260648"/>
            <a:ext cx="5256584" cy="646331"/>
          </a:xfrm>
          <a:prstGeom prst="rect">
            <a:avLst/>
          </a:prstGeom>
        </p:spPr>
        <p:txBody>
          <a:bodyPr wrap="square">
            <a:spAutoFit/>
          </a:bodyPr>
          <a:lstStyle/>
          <a:p>
            <a:pPr algn="ctr"/>
            <a:r>
              <a:rPr lang="ru-RU" sz="3600" b="1" i="1" dirty="0" smtClean="0">
                <a:ln w="1905">
                  <a:solidFill>
                    <a:schemeClr val="tx1">
                      <a:lumMod val="95000"/>
                      <a:lumOff val="5000"/>
                    </a:schemeClr>
                  </a:solidFill>
                </a:ln>
                <a:solidFill>
                  <a:schemeClr val="tx2">
                    <a:lumMod val="60000"/>
                    <a:lumOff val="40000"/>
                  </a:schemeClr>
                </a:solidFill>
                <a:effectLst>
                  <a:innerShdw blurRad="69850" dist="43180" dir="5400000">
                    <a:srgbClr val="000000">
                      <a:alpha val="65000"/>
                    </a:srgbClr>
                  </a:innerShdw>
                </a:effectLst>
                <a:latin typeface="Georgia" pitchFamily="18" charset="0"/>
                <a:cs typeface="Times New Roman" panose="02020603050405020304" pitchFamily="18" charset="0"/>
              </a:rPr>
              <a:t>Задачи проекта:</a:t>
            </a:r>
            <a:endParaRPr lang="ru-RU" sz="3600" b="1" i="1" dirty="0">
              <a:ln w="1905">
                <a:solidFill>
                  <a:schemeClr val="tx1">
                    <a:lumMod val="95000"/>
                    <a:lumOff val="5000"/>
                  </a:schemeClr>
                </a:solidFill>
              </a:ln>
              <a:solidFill>
                <a:schemeClr val="tx2">
                  <a:lumMod val="60000"/>
                  <a:lumOff val="40000"/>
                </a:schemeClr>
              </a:solidFill>
              <a:effectLst>
                <a:innerShdw blurRad="69850" dist="43180" dir="5400000">
                  <a:srgbClr val="000000">
                    <a:alpha val="65000"/>
                  </a:srgbClr>
                </a:innerShdw>
              </a:effectLst>
              <a:latin typeface="Georgia" pitchFamily="18" charset="0"/>
              <a:cs typeface="Times New Roman" panose="02020603050405020304" pitchFamily="18" charset="0"/>
            </a:endParaRPr>
          </a:p>
        </p:txBody>
      </p:sp>
      <p:sp>
        <p:nvSpPr>
          <p:cNvPr id="23" name="Прямоугольник 22"/>
          <p:cNvSpPr/>
          <p:nvPr/>
        </p:nvSpPr>
        <p:spPr>
          <a:xfrm>
            <a:off x="683568" y="980728"/>
            <a:ext cx="7704856" cy="5848335"/>
          </a:xfrm>
          <a:prstGeom prst="rect">
            <a:avLst/>
          </a:prstGeom>
        </p:spPr>
        <p:txBody>
          <a:bodyPr wrap="square">
            <a:spAutoFit/>
          </a:bodyPr>
          <a:lstStyle/>
          <a:p>
            <a:pPr lvl="0" algn="ctr" fontAlgn="base">
              <a:buFont typeface="Arial" pitchFamily="34" charset="0"/>
              <a:buChar char="•"/>
            </a:pPr>
            <a:r>
              <a:rPr lang="ru-RU" sz="2000" b="1" i="1" dirty="0" smtClean="0">
                <a:latin typeface="Georgia" pitchFamily="18" charset="0"/>
              </a:rPr>
              <a:t> Познакомить </a:t>
            </a:r>
            <a:r>
              <a:rPr lang="ru-RU" sz="2000" b="1" i="1" dirty="0">
                <a:latin typeface="Georgia" pitchFamily="18" charset="0"/>
              </a:rPr>
              <a:t>воспитанников с ролью коня в жизни казака;</a:t>
            </a:r>
          </a:p>
          <a:p>
            <a:pPr lvl="0" algn="ctr" fontAlgn="base">
              <a:buFont typeface="Arial" pitchFamily="34" charset="0"/>
              <a:buChar char="•"/>
            </a:pPr>
            <a:r>
              <a:rPr lang="ru-RU" sz="2000" b="1" i="1" dirty="0" smtClean="0">
                <a:latin typeface="Georgia" pitchFamily="18" charset="0"/>
              </a:rPr>
              <a:t> Обогатить </a:t>
            </a:r>
            <a:r>
              <a:rPr lang="ru-RU" sz="2000" b="1" i="1" dirty="0">
                <a:latin typeface="Georgia" pitchFamily="18" charset="0"/>
              </a:rPr>
              <a:t>представления детей о коне как о части казачьей культуры и традиций; </a:t>
            </a:r>
          </a:p>
          <a:p>
            <a:pPr lvl="0" algn="ctr" fontAlgn="base">
              <a:buFont typeface="Arial" pitchFamily="34" charset="0"/>
              <a:buChar char="•"/>
            </a:pPr>
            <a:r>
              <a:rPr lang="ru-RU" sz="2000" b="1" i="1" dirty="0" smtClean="0">
                <a:latin typeface="Georgia" pitchFamily="18" charset="0"/>
              </a:rPr>
              <a:t> Создать </a:t>
            </a:r>
            <a:r>
              <a:rPr lang="ru-RU" sz="2000" b="1" i="1" dirty="0">
                <a:latin typeface="Georgia" pitchFamily="18" charset="0"/>
              </a:rPr>
              <a:t>условия для проявления познавательного интереса у детей;</a:t>
            </a:r>
          </a:p>
          <a:p>
            <a:pPr lvl="0" algn="ctr" fontAlgn="base">
              <a:buFont typeface="Arial" pitchFamily="34" charset="0"/>
              <a:buChar char="•"/>
            </a:pPr>
            <a:r>
              <a:rPr lang="ru-RU" sz="2000" b="1" i="1" dirty="0" smtClean="0">
                <a:latin typeface="Georgia" pitchFamily="18" charset="0"/>
              </a:rPr>
              <a:t> Обогатить </a:t>
            </a:r>
            <a:r>
              <a:rPr lang="ru-RU" sz="2000" b="1" i="1" dirty="0">
                <a:latin typeface="Georgia" pitchFamily="18" charset="0"/>
              </a:rPr>
              <a:t>словарный запас детей новыми терминами, развивать связную речи, творческие способности;</a:t>
            </a:r>
          </a:p>
          <a:p>
            <a:pPr lvl="0" algn="ctr" fontAlgn="base">
              <a:buFont typeface="Arial" pitchFamily="34" charset="0"/>
              <a:buChar char="•"/>
            </a:pPr>
            <a:r>
              <a:rPr lang="ru-RU" sz="2000" b="1" i="1" dirty="0">
                <a:latin typeface="Georgia" pitchFamily="18" charset="0"/>
              </a:rPr>
              <a:t> </a:t>
            </a:r>
            <a:r>
              <a:rPr lang="ru-RU" sz="2000" b="1" i="1" dirty="0" smtClean="0">
                <a:latin typeface="Georgia" pitchFamily="18" charset="0"/>
              </a:rPr>
              <a:t>Вызвать </a:t>
            </a:r>
            <a:r>
              <a:rPr lang="ru-RU" sz="2000" b="1" i="1" dirty="0">
                <a:latin typeface="Georgia" pitchFamily="18" charset="0"/>
              </a:rPr>
              <a:t>у детей интерес к дальнейшему изучению казачьих конных традиций и занятиям в детском казачьем </a:t>
            </a:r>
            <a:r>
              <a:rPr lang="ru-RU" sz="2000" b="1" i="1" dirty="0" err="1" smtClean="0">
                <a:latin typeface="Georgia" pitchFamily="18" charset="0"/>
              </a:rPr>
              <a:t>конно-спортивном</a:t>
            </a:r>
            <a:r>
              <a:rPr lang="ru-RU" sz="2000" b="1" i="1" dirty="0" smtClean="0">
                <a:latin typeface="Georgia" pitchFamily="18" charset="0"/>
              </a:rPr>
              <a:t> </a:t>
            </a:r>
            <a:r>
              <a:rPr lang="ru-RU" sz="2000" b="1" i="1" dirty="0">
                <a:latin typeface="Georgia" pitchFamily="18" charset="0"/>
              </a:rPr>
              <a:t>клубе;</a:t>
            </a:r>
          </a:p>
          <a:p>
            <a:pPr lvl="0" algn="ctr" fontAlgn="base">
              <a:buFont typeface="Arial" pitchFamily="34" charset="0"/>
              <a:buChar char="•"/>
            </a:pPr>
            <a:r>
              <a:rPr lang="ru-RU" sz="2000" b="1" i="1" dirty="0" smtClean="0">
                <a:latin typeface="Georgia" pitchFamily="18" charset="0"/>
              </a:rPr>
              <a:t> Воспитывать </a:t>
            </a:r>
            <a:r>
              <a:rPr lang="ru-RU" sz="2000" b="1" i="1" dirty="0">
                <a:latin typeface="Georgia" pitchFamily="18" charset="0"/>
              </a:rPr>
              <a:t>чувство любви к животным и уважения к казачьим конным традициям;</a:t>
            </a:r>
          </a:p>
          <a:p>
            <a:pPr lvl="0" algn="ctr" fontAlgn="base">
              <a:buFont typeface="Arial" pitchFamily="34" charset="0"/>
              <a:buChar char="•"/>
            </a:pPr>
            <a:r>
              <a:rPr lang="ru-RU" sz="2000" b="1" i="1" dirty="0" smtClean="0">
                <a:latin typeface="Georgia" pitchFamily="18" charset="0"/>
              </a:rPr>
              <a:t> Привлечь </a:t>
            </a:r>
            <a:r>
              <a:rPr lang="ru-RU" sz="2000" b="1" i="1" dirty="0">
                <a:latin typeface="Georgia" pitchFamily="18" charset="0"/>
              </a:rPr>
              <a:t>родителей к активным формам совместной деятельности;</a:t>
            </a:r>
          </a:p>
          <a:p>
            <a:pPr algn="ctr">
              <a:buFont typeface="Arial" pitchFamily="34" charset="0"/>
              <a:buChar char="•"/>
            </a:pPr>
            <a:r>
              <a:rPr lang="ru-RU" sz="2000" b="1" i="1" dirty="0" smtClean="0">
                <a:latin typeface="Georgia" pitchFamily="18" charset="0"/>
              </a:rPr>
              <a:t> Создать </a:t>
            </a:r>
            <a:r>
              <a:rPr lang="ru-RU" sz="2000" b="1" i="1" dirty="0">
                <a:latin typeface="Georgia" pitchFamily="18" charset="0"/>
              </a:rPr>
              <a:t>положительную эмоциональную среду общения между всеми участниками проекта</a:t>
            </a:r>
            <a:endParaRPr lang="ru-RU" sz="2000" b="1" i="1" dirty="0">
              <a:ln w="1905">
                <a:solidFill>
                  <a:schemeClr val="tx1">
                    <a:lumMod val="95000"/>
                    <a:lumOff val="5000"/>
                  </a:schemeClr>
                </a:solidFill>
              </a:ln>
              <a:solidFill>
                <a:schemeClr val="accent2">
                  <a:lumMod val="75000"/>
                </a:schemeClr>
              </a:solidFill>
              <a:effectLst>
                <a:innerShdw blurRad="69850" dist="43180" dir="5400000">
                  <a:srgbClr val="000000">
                    <a:alpha val="65000"/>
                  </a:srgbClr>
                </a:innerShdw>
              </a:effectLst>
              <a:latin typeface="Georgia" pitchFamily="18" charset="0"/>
              <a:cs typeface="Times New Roman" panose="02020603050405020304" pitchFamily="18" charset="0"/>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Рисунок 4" descr="0b789f203a610d6c581ff64e61d16d30.jpg"/>
          <p:cNvPicPr>
            <a:picLocks noChangeAspect="1"/>
          </p:cNvPicPr>
          <p:nvPr/>
        </p:nvPicPr>
        <p:blipFill>
          <a:blip r:embed="rId2" cstate="print">
            <a:lum bright="10000"/>
          </a:blip>
          <a:stretch>
            <a:fillRect/>
          </a:stretch>
        </p:blipFill>
        <p:spPr>
          <a:xfrm>
            <a:off x="0" y="0"/>
            <a:ext cx="9144000" cy="6886400"/>
          </a:xfrm>
          <a:prstGeom prst="rect">
            <a:avLst/>
          </a:prstGeom>
        </p:spPr>
      </p:pic>
      <p:sp>
        <p:nvSpPr>
          <p:cNvPr id="8" name="Прямоугольник 7"/>
          <p:cNvSpPr/>
          <p:nvPr/>
        </p:nvSpPr>
        <p:spPr>
          <a:xfrm>
            <a:off x="1979712" y="260648"/>
            <a:ext cx="5256584" cy="646331"/>
          </a:xfrm>
          <a:prstGeom prst="rect">
            <a:avLst/>
          </a:prstGeom>
        </p:spPr>
        <p:txBody>
          <a:bodyPr wrap="square">
            <a:spAutoFit/>
          </a:bodyPr>
          <a:lstStyle/>
          <a:p>
            <a:pPr algn="ctr"/>
            <a:r>
              <a:rPr lang="ru-RU" sz="3600" b="1" i="1" dirty="0" smtClean="0">
                <a:ln w="1905">
                  <a:solidFill>
                    <a:schemeClr val="tx1">
                      <a:lumMod val="95000"/>
                      <a:lumOff val="5000"/>
                    </a:schemeClr>
                  </a:solidFill>
                </a:ln>
                <a:solidFill>
                  <a:schemeClr val="tx2">
                    <a:lumMod val="60000"/>
                    <a:lumOff val="40000"/>
                  </a:schemeClr>
                </a:solidFill>
                <a:effectLst>
                  <a:innerShdw blurRad="69850" dist="43180" dir="5400000">
                    <a:srgbClr val="000000">
                      <a:alpha val="65000"/>
                    </a:srgbClr>
                  </a:innerShdw>
                </a:effectLst>
                <a:latin typeface="Georgia" pitchFamily="18" charset="0"/>
                <a:cs typeface="Times New Roman" panose="02020603050405020304" pitchFamily="18" charset="0"/>
              </a:rPr>
              <a:t>Тип проекта:</a:t>
            </a:r>
            <a:endParaRPr lang="ru-RU" sz="3600" b="1" i="1" dirty="0">
              <a:ln w="1905">
                <a:solidFill>
                  <a:schemeClr val="tx1">
                    <a:lumMod val="95000"/>
                    <a:lumOff val="5000"/>
                  </a:schemeClr>
                </a:solidFill>
              </a:ln>
              <a:solidFill>
                <a:schemeClr val="tx2">
                  <a:lumMod val="60000"/>
                  <a:lumOff val="40000"/>
                </a:schemeClr>
              </a:solidFill>
              <a:effectLst>
                <a:innerShdw blurRad="69850" dist="43180" dir="5400000">
                  <a:srgbClr val="000000">
                    <a:alpha val="65000"/>
                  </a:srgbClr>
                </a:innerShdw>
              </a:effectLst>
              <a:latin typeface="Georgia" pitchFamily="18" charset="0"/>
              <a:cs typeface="Times New Roman" panose="02020603050405020304" pitchFamily="18" charset="0"/>
            </a:endParaRPr>
          </a:p>
        </p:txBody>
      </p:sp>
      <p:sp>
        <p:nvSpPr>
          <p:cNvPr id="6" name="Прямоугольник 5"/>
          <p:cNvSpPr/>
          <p:nvPr/>
        </p:nvSpPr>
        <p:spPr>
          <a:xfrm>
            <a:off x="395536" y="1166843"/>
            <a:ext cx="8136904" cy="5632311"/>
          </a:xfrm>
          <a:prstGeom prst="rect">
            <a:avLst/>
          </a:prstGeom>
        </p:spPr>
        <p:txBody>
          <a:bodyPr wrap="square">
            <a:spAutoFit/>
          </a:bodyPr>
          <a:lstStyle/>
          <a:p>
            <a:pPr algn="ctr"/>
            <a:r>
              <a:rPr lang="ru-RU" sz="2400" b="1" i="1" dirty="0" smtClean="0">
                <a:latin typeface="Georgia" pitchFamily="18" charset="0"/>
              </a:rPr>
              <a:t>По ведущему методу: комплексный</a:t>
            </a:r>
          </a:p>
          <a:p>
            <a:pPr algn="ctr"/>
            <a:r>
              <a:rPr lang="ru-RU" sz="2400" b="1" i="1" dirty="0" smtClean="0">
                <a:latin typeface="Georgia" pitchFamily="18" charset="0"/>
              </a:rPr>
              <a:t>По содержанию: ребенок и культурное наследие родного края</a:t>
            </a:r>
          </a:p>
          <a:p>
            <a:pPr algn="ctr"/>
            <a:r>
              <a:rPr lang="ru-RU" sz="2400" b="1" i="1" dirty="0" smtClean="0">
                <a:latin typeface="Georgia" pitchFamily="18" charset="0"/>
              </a:rPr>
              <a:t>По характеру участия: открытый </a:t>
            </a:r>
          </a:p>
          <a:p>
            <a:pPr algn="ctr"/>
            <a:r>
              <a:rPr lang="ru-RU" sz="2400" b="1" i="1" dirty="0" smtClean="0">
                <a:latin typeface="Georgia" pitchFamily="18" charset="0"/>
              </a:rPr>
              <a:t>(в контакте с семьей и представителями общественных организаций)</a:t>
            </a:r>
          </a:p>
          <a:p>
            <a:pPr algn="ctr"/>
            <a:r>
              <a:rPr lang="ru-RU" sz="2400" b="1" i="1" dirty="0" smtClean="0">
                <a:latin typeface="Georgia" pitchFamily="18" charset="0"/>
              </a:rPr>
              <a:t>По характеру контактов: дети 6 - 7 лет, воспитатели, родители, представители детского казачьего </a:t>
            </a:r>
            <a:r>
              <a:rPr lang="ru-RU" sz="2400" b="1" i="1" dirty="0" err="1" smtClean="0">
                <a:latin typeface="Georgia" pitchFamily="18" charset="0"/>
              </a:rPr>
              <a:t>конно-спортивного</a:t>
            </a:r>
            <a:r>
              <a:rPr lang="ru-RU" sz="2400" b="1" i="1" dirty="0" smtClean="0">
                <a:latin typeface="Georgia" pitchFamily="18" charset="0"/>
              </a:rPr>
              <a:t> клуба «Ласточка» и городского краеведческого музея </a:t>
            </a:r>
          </a:p>
          <a:p>
            <a:pPr algn="ctr"/>
            <a:r>
              <a:rPr lang="ru-RU" sz="2400" b="1" i="1" dirty="0" smtClean="0">
                <a:latin typeface="Georgia" pitchFamily="18" charset="0"/>
              </a:rPr>
              <a:t>По количеству участников: фронтальный</a:t>
            </a:r>
          </a:p>
          <a:p>
            <a:pPr algn="ctr"/>
            <a:r>
              <a:rPr lang="ru-RU" sz="2400" b="1" i="1" dirty="0" smtClean="0">
                <a:latin typeface="Georgia" pitchFamily="18" charset="0"/>
              </a:rPr>
              <a:t>По длительности: среднесрочный </a:t>
            </a:r>
          </a:p>
          <a:p>
            <a:pPr algn="ctr"/>
            <a:r>
              <a:rPr lang="ru-RU" sz="2400" b="1" dirty="0" smtClean="0">
                <a:latin typeface="Georgia" pitchFamily="18" charset="0"/>
              </a:rPr>
              <a:t/>
            </a:r>
            <a:br>
              <a:rPr lang="ru-RU" sz="2400" b="1" dirty="0" smtClean="0">
                <a:latin typeface="Georgia" pitchFamily="18" charset="0"/>
              </a:rPr>
            </a:br>
            <a:endParaRPr lang="ru-RU" sz="2400" b="1" dirty="0">
              <a:latin typeface="Georgia" pitchFamily="18" charset="0"/>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Рисунок 4" descr="0b789f203a610d6c581ff64e61d16d30.jpg"/>
          <p:cNvPicPr>
            <a:picLocks noChangeAspect="1"/>
          </p:cNvPicPr>
          <p:nvPr/>
        </p:nvPicPr>
        <p:blipFill>
          <a:blip r:embed="rId2" cstate="print">
            <a:lum bright="10000"/>
          </a:blip>
          <a:stretch>
            <a:fillRect/>
          </a:stretch>
        </p:blipFill>
        <p:spPr>
          <a:xfrm>
            <a:off x="0" y="0"/>
            <a:ext cx="9144000" cy="6886400"/>
          </a:xfrm>
          <a:prstGeom prst="rect">
            <a:avLst/>
          </a:prstGeom>
        </p:spPr>
      </p:pic>
      <p:sp>
        <p:nvSpPr>
          <p:cNvPr id="8" name="Прямоугольник 7"/>
          <p:cNvSpPr/>
          <p:nvPr/>
        </p:nvSpPr>
        <p:spPr>
          <a:xfrm>
            <a:off x="971600" y="548680"/>
            <a:ext cx="7272808" cy="707886"/>
          </a:xfrm>
          <a:prstGeom prst="rect">
            <a:avLst/>
          </a:prstGeom>
        </p:spPr>
        <p:txBody>
          <a:bodyPr wrap="square">
            <a:spAutoFit/>
          </a:bodyPr>
          <a:lstStyle/>
          <a:p>
            <a:pPr algn="ctr"/>
            <a:r>
              <a:rPr lang="ru-RU" sz="4000" b="1" i="1" dirty="0" smtClean="0">
                <a:ln w="1905">
                  <a:solidFill>
                    <a:schemeClr val="tx1">
                      <a:lumMod val="95000"/>
                      <a:lumOff val="5000"/>
                    </a:schemeClr>
                  </a:solidFill>
                </a:ln>
                <a:solidFill>
                  <a:schemeClr val="tx2">
                    <a:lumMod val="60000"/>
                    <a:lumOff val="40000"/>
                  </a:schemeClr>
                </a:solidFill>
                <a:effectLst>
                  <a:innerShdw blurRad="69850" dist="43180" dir="5400000">
                    <a:srgbClr val="000000">
                      <a:alpha val="65000"/>
                    </a:srgbClr>
                  </a:innerShdw>
                </a:effectLst>
                <a:latin typeface="Georgia" pitchFamily="18" charset="0"/>
                <a:cs typeface="Times New Roman" panose="02020603050405020304" pitchFamily="18" charset="0"/>
              </a:rPr>
              <a:t>Ресурсы проекта:</a:t>
            </a:r>
            <a:endParaRPr lang="ru-RU" sz="4000" b="1" i="1" dirty="0">
              <a:ln w="1905">
                <a:solidFill>
                  <a:schemeClr val="tx1">
                    <a:lumMod val="95000"/>
                    <a:lumOff val="5000"/>
                  </a:schemeClr>
                </a:solidFill>
              </a:ln>
              <a:solidFill>
                <a:schemeClr val="tx2">
                  <a:lumMod val="60000"/>
                  <a:lumOff val="40000"/>
                </a:schemeClr>
              </a:solidFill>
              <a:effectLst>
                <a:innerShdw blurRad="69850" dist="43180" dir="5400000">
                  <a:srgbClr val="000000">
                    <a:alpha val="65000"/>
                  </a:srgbClr>
                </a:innerShdw>
              </a:effectLst>
              <a:latin typeface="Georgia" pitchFamily="18" charset="0"/>
              <a:cs typeface="Times New Roman" panose="02020603050405020304" pitchFamily="18" charset="0"/>
            </a:endParaRPr>
          </a:p>
        </p:txBody>
      </p:sp>
      <p:sp>
        <p:nvSpPr>
          <p:cNvPr id="6" name="Прямоугольник 5"/>
          <p:cNvSpPr/>
          <p:nvPr/>
        </p:nvSpPr>
        <p:spPr>
          <a:xfrm>
            <a:off x="971600" y="836712"/>
            <a:ext cx="7416824" cy="5016758"/>
          </a:xfrm>
          <a:prstGeom prst="rect">
            <a:avLst/>
          </a:prstGeom>
        </p:spPr>
        <p:txBody>
          <a:bodyPr wrap="square">
            <a:spAutoFit/>
          </a:bodyPr>
          <a:lstStyle/>
          <a:p>
            <a:pPr algn="ctr"/>
            <a:endParaRPr lang="ru-RU" sz="2000" b="1" i="1" dirty="0" smtClean="0">
              <a:latin typeface="Georgia" pitchFamily="18" charset="0"/>
            </a:endParaRPr>
          </a:p>
          <a:p>
            <a:pPr algn="ctr"/>
            <a:endParaRPr lang="ru-RU" sz="2000" b="1" i="1" dirty="0" smtClean="0">
              <a:latin typeface="Georgia" pitchFamily="18" charset="0"/>
            </a:endParaRPr>
          </a:p>
          <a:p>
            <a:pPr algn="ctr"/>
            <a:endParaRPr lang="ru-RU" sz="2800" b="1" i="1" dirty="0" smtClean="0">
              <a:latin typeface="Georgia" pitchFamily="18" charset="0"/>
            </a:endParaRPr>
          </a:p>
          <a:p>
            <a:pPr algn="ctr"/>
            <a:r>
              <a:rPr lang="ru-RU" sz="2800" b="1" i="1" dirty="0" smtClean="0">
                <a:latin typeface="Georgia" pitchFamily="18" charset="0"/>
              </a:rPr>
              <a:t>методическая литература;</a:t>
            </a:r>
          </a:p>
          <a:p>
            <a:pPr algn="ctr"/>
            <a:r>
              <a:rPr lang="ru-RU" sz="2800" b="1" i="1" dirty="0" err="1" smtClean="0">
                <a:latin typeface="Georgia" pitchFamily="18" charset="0"/>
              </a:rPr>
              <a:t>мультимедийное</a:t>
            </a:r>
            <a:r>
              <a:rPr lang="ru-RU" sz="2800" b="1" i="1" dirty="0" smtClean="0">
                <a:latin typeface="Georgia" pitchFamily="18" charset="0"/>
              </a:rPr>
              <a:t> оборудование, ТСО; </a:t>
            </a:r>
          </a:p>
          <a:p>
            <a:pPr algn="ctr"/>
            <a:r>
              <a:rPr lang="ru-RU" sz="2800" b="1" i="1" dirty="0" smtClean="0">
                <a:latin typeface="Georgia" pitchFamily="18" charset="0"/>
              </a:rPr>
              <a:t>дидактический материал;</a:t>
            </a:r>
          </a:p>
          <a:p>
            <a:pPr algn="ctr"/>
            <a:r>
              <a:rPr lang="ru-RU" sz="2800" b="1" i="1" dirty="0" smtClean="0">
                <a:latin typeface="Georgia" pitchFamily="18" charset="0"/>
              </a:rPr>
              <a:t>видеофильмы по теме;</a:t>
            </a:r>
          </a:p>
          <a:p>
            <a:pPr algn="ctr"/>
            <a:r>
              <a:rPr lang="ru-RU" sz="2800" b="1" i="1" dirty="0" smtClean="0">
                <a:latin typeface="Georgia" pitchFamily="18" charset="0"/>
              </a:rPr>
              <a:t>презентации;</a:t>
            </a:r>
          </a:p>
          <a:p>
            <a:pPr algn="ctr"/>
            <a:r>
              <a:rPr lang="ru-RU" sz="2800" b="1" i="1" dirty="0" smtClean="0">
                <a:latin typeface="Georgia" pitchFamily="18" charset="0"/>
              </a:rPr>
              <a:t>альбомы, фотографии по теме проекта;</a:t>
            </a:r>
          </a:p>
          <a:p>
            <a:pPr algn="ctr"/>
            <a:r>
              <a:rPr lang="ru-RU" sz="2800" b="1" i="1" dirty="0" smtClean="0">
                <a:latin typeface="Georgia" pitchFamily="18" charset="0"/>
              </a:rPr>
              <a:t>подвижные игры донских казачат.</a:t>
            </a:r>
            <a:endParaRPr lang="ru-RU" sz="2800" b="1" i="1" dirty="0">
              <a:latin typeface="Georgia" pitchFamily="18" charset="0"/>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Рисунок 4" descr="0b789f203a610d6c581ff64e61d16d30.jpg"/>
          <p:cNvPicPr>
            <a:picLocks noChangeAspect="1"/>
          </p:cNvPicPr>
          <p:nvPr/>
        </p:nvPicPr>
        <p:blipFill>
          <a:blip r:embed="rId2" cstate="print">
            <a:lum bright="10000"/>
          </a:blip>
          <a:stretch>
            <a:fillRect/>
          </a:stretch>
        </p:blipFill>
        <p:spPr>
          <a:xfrm>
            <a:off x="0" y="0"/>
            <a:ext cx="9144000" cy="6886400"/>
          </a:xfrm>
          <a:prstGeom prst="rect">
            <a:avLst/>
          </a:prstGeom>
        </p:spPr>
      </p:pic>
      <p:sp>
        <p:nvSpPr>
          <p:cNvPr id="8" name="Прямоугольник 7"/>
          <p:cNvSpPr/>
          <p:nvPr/>
        </p:nvSpPr>
        <p:spPr>
          <a:xfrm>
            <a:off x="1043608" y="332657"/>
            <a:ext cx="6768752" cy="1200329"/>
          </a:xfrm>
          <a:prstGeom prst="rect">
            <a:avLst/>
          </a:prstGeom>
        </p:spPr>
        <p:txBody>
          <a:bodyPr wrap="square">
            <a:spAutoFit/>
          </a:bodyPr>
          <a:lstStyle/>
          <a:p>
            <a:pPr algn="ctr"/>
            <a:r>
              <a:rPr lang="ru-RU" sz="3600" b="1" i="1" dirty="0" smtClean="0">
                <a:ln w="1905">
                  <a:solidFill>
                    <a:schemeClr val="tx1">
                      <a:lumMod val="95000"/>
                      <a:lumOff val="5000"/>
                    </a:schemeClr>
                  </a:solidFill>
                </a:ln>
                <a:solidFill>
                  <a:schemeClr val="tx2">
                    <a:lumMod val="60000"/>
                    <a:lumOff val="40000"/>
                  </a:schemeClr>
                </a:solidFill>
                <a:effectLst>
                  <a:innerShdw blurRad="69850" dist="43180" dir="5400000">
                    <a:srgbClr val="000000">
                      <a:alpha val="65000"/>
                    </a:srgbClr>
                  </a:innerShdw>
                </a:effectLst>
                <a:latin typeface="Georgia" pitchFamily="18" charset="0"/>
                <a:cs typeface="Times New Roman" panose="02020603050405020304" pitchFamily="18" charset="0"/>
              </a:rPr>
              <a:t>Формы и методы работы:</a:t>
            </a:r>
            <a:endParaRPr lang="ru-RU" sz="3600" b="1" i="1" dirty="0">
              <a:ln w="1905">
                <a:solidFill>
                  <a:schemeClr val="tx1">
                    <a:lumMod val="95000"/>
                    <a:lumOff val="5000"/>
                  </a:schemeClr>
                </a:solidFill>
              </a:ln>
              <a:solidFill>
                <a:schemeClr val="tx2">
                  <a:lumMod val="60000"/>
                  <a:lumOff val="40000"/>
                </a:schemeClr>
              </a:solidFill>
              <a:effectLst>
                <a:innerShdw blurRad="69850" dist="43180" dir="5400000">
                  <a:srgbClr val="000000">
                    <a:alpha val="65000"/>
                  </a:srgbClr>
                </a:innerShdw>
              </a:effectLst>
              <a:latin typeface="Georgia" pitchFamily="18" charset="0"/>
              <a:cs typeface="Times New Roman" panose="02020603050405020304" pitchFamily="18" charset="0"/>
            </a:endParaRPr>
          </a:p>
        </p:txBody>
      </p:sp>
      <p:sp>
        <p:nvSpPr>
          <p:cNvPr id="6" name="Прямоугольник 5"/>
          <p:cNvSpPr/>
          <p:nvPr/>
        </p:nvSpPr>
        <p:spPr>
          <a:xfrm>
            <a:off x="611560" y="1556791"/>
            <a:ext cx="7992888" cy="4401205"/>
          </a:xfrm>
          <a:prstGeom prst="rect">
            <a:avLst/>
          </a:prstGeom>
        </p:spPr>
        <p:txBody>
          <a:bodyPr wrap="square">
            <a:spAutoFit/>
          </a:bodyPr>
          <a:lstStyle/>
          <a:p>
            <a:pPr algn="ctr"/>
            <a:endParaRPr lang="ru-RU" sz="2000" b="1" i="1" dirty="0" smtClean="0">
              <a:latin typeface="Georgia" pitchFamily="18" charset="0"/>
            </a:endParaRPr>
          </a:p>
          <a:p>
            <a:pPr algn="ctr">
              <a:buFont typeface="Arial" pitchFamily="34" charset="0"/>
              <a:buChar char="•"/>
            </a:pPr>
            <a:r>
              <a:rPr lang="ru-RU" sz="2000" b="1" i="1" dirty="0" smtClean="0">
                <a:latin typeface="Georgia" pitchFamily="18" charset="0"/>
              </a:rPr>
              <a:t>Чтение детям специально подобранной литературы</a:t>
            </a:r>
          </a:p>
          <a:p>
            <a:pPr algn="ctr">
              <a:buFont typeface="Arial" pitchFamily="34" charset="0"/>
              <a:buChar char="•"/>
            </a:pPr>
            <a:r>
              <a:rPr lang="ru-RU" sz="2000" b="1" i="1" dirty="0" smtClean="0">
                <a:latin typeface="Georgia" pitchFamily="18" charset="0"/>
              </a:rPr>
              <a:t>Презентации и видеофильмы</a:t>
            </a:r>
          </a:p>
          <a:p>
            <a:pPr algn="ctr">
              <a:buFont typeface="Arial" pitchFamily="34" charset="0"/>
              <a:buChar char="•"/>
            </a:pPr>
            <a:r>
              <a:rPr lang="ru-RU" sz="2000" b="1" i="1" dirty="0" smtClean="0">
                <a:latin typeface="Georgia" pitchFamily="18" charset="0"/>
              </a:rPr>
              <a:t>Продуктивная деятельность</a:t>
            </a:r>
          </a:p>
          <a:p>
            <a:pPr algn="ctr">
              <a:buFont typeface="Arial" pitchFamily="34" charset="0"/>
              <a:buChar char="•"/>
            </a:pPr>
            <a:r>
              <a:rPr lang="ru-RU" sz="2000" b="1" i="1" dirty="0" smtClean="0">
                <a:latin typeface="Georgia" pitchFamily="18" charset="0"/>
              </a:rPr>
              <a:t>НОД</a:t>
            </a:r>
          </a:p>
          <a:p>
            <a:pPr algn="ctr">
              <a:buFont typeface="Arial" pitchFamily="34" charset="0"/>
              <a:buChar char="•"/>
            </a:pPr>
            <a:r>
              <a:rPr lang="ru-RU" sz="2000" b="1" i="1" dirty="0" smtClean="0">
                <a:latin typeface="Georgia" pitchFamily="18" charset="0"/>
              </a:rPr>
              <a:t>Слушание песен, чтение стихов по теме проекта</a:t>
            </a:r>
          </a:p>
          <a:p>
            <a:pPr algn="ctr">
              <a:buFont typeface="Arial" pitchFamily="34" charset="0"/>
              <a:buChar char="•"/>
            </a:pPr>
            <a:r>
              <a:rPr lang="ru-RU" sz="2000" b="1" i="1" dirty="0" smtClean="0">
                <a:latin typeface="Georgia" pitchFamily="18" charset="0"/>
              </a:rPr>
              <a:t>Творческая выставка</a:t>
            </a:r>
          </a:p>
          <a:p>
            <a:pPr algn="ctr">
              <a:buFont typeface="Arial" pitchFamily="34" charset="0"/>
              <a:buChar char="•"/>
            </a:pPr>
            <a:r>
              <a:rPr lang="ru-RU" sz="2000" b="1" i="1" dirty="0" smtClean="0">
                <a:latin typeface="Georgia" pitchFamily="18" charset="0"/>
              </a:rPr>
              <a:t>Оформление альбомов и др.</a:t>
            </a:r>
          </a:p>
          <a:p>
            <a:pPr algn="ctr">
              <a:buFont typeface="Arial" pitchFamily="34" charset="0"/>
              <a:buChar char="•"/>
            </a:pPr>
            <a:r>
              <a:rPr lang="ru-RU" sz="2000" b="1" i="1" dirty="0" smtClean="0">
                <a:latin typeface="Georgia" pitchFamily="18" charset="0"/>
              </a:rPr>
              <a:t>Беседы с детьми и родителями о знании</a:t>
            </a:r>
          </a:p>
          <a:p>
            <a:pPr algn="ctr"/>
            <a:r>
              <a:rPr lang="ru-RU" sz="2000" b="1" i="1" dirty="0" smtClean="0">
                <a:latin typeface="Georgia" pitchFamily="18" charset="0"/>
              </a:rPr>
              <a:t> казачьих конных традиций</a:t>
            </a:r>
          </a:p>
          <a:p>
            <a:pPr algn="ctr">
              <a:buFont typeface="Arial" pitchFamily="34" charset="0"/>
              <a:buChar char="•"/>
            </a:pPr>
            <a:r>
              <a:rPr lang="ru-RU" sz="2000" b="1" i="1" dirty="0" smtClean="0">
                <a:latin typeface="Georgia" pitchFamily="18" charset="0"/>
              </a:rPr>
              <a:t>Консультации для родителей по данной теме</a:t>
            </a:r>
          </a:p>
          <a:p>
            <a:pPr algn="ctr">
              <a:buFont typeface="Arial" pitchFamily="34" charset="0"/>
              <a:buChar char="•"/>
            </a:pPr>
            <a:r>
              <a:rPr lang="ru-RU" sz="2000" b="1" i="1" dirty="0" smtClean="0">
                <a:latin typeface="Georgia" pitchFamily="18" charset="0"/>
              </a:rPr>
              <a:t>Посещение краеведческого музея города Фролово</a:t>
            </a:r>
          </a:p>
          <a:p>
            <a:pPr algn="ctr">
              <a:buFont typeface="Arial" pitchFamily="34" charset="0"/>
              <a:buChar char="•"/>
            </a:pPr>
            <a:r>
              <a:rPr lang="ru-RU" sz="2000" b="1" i="1" dirty="0" smtClean="0">
                <a:latin typeface="Georgia" pitchFamily="18" charset="0"/>
              </a:rPr>
              <a:t>Знакомство с детским казачьим </a:t>
            </a:r>
            <a:r>
              <a:rPr lang="ru-RU" sz="2000" b="1" i="1" dirty="0" err="1" smtClean="0">
                <a:latin typeface="Georgia" pitchFamily="18" charset="0"/>
              </a:rPr>
              <a:t>конно-спортивным</a:t>
            </a:r>
            <a:r>
              <a:rPr lang="ru-RU" sz="2000" b="1" i="1" dirty="0" smtClean="0">
                <a:latin typeface="Georgia" pitchFamily="18" charset="0"/>
              </a:rPr>
              <a:t> клубом «Ласточка».</a:t>
            </a:r>
            <a:endParaRPr lang="ru-RU" sz="2000" b="1" i="1" dirty="0">
              <a:latin typeface="Georgia" pitchFamily="18" charset="0"/>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Рисунок 4" descr="0b789f203a610d6c581ff64e61d16d30.jpg"/>
          <p:cNvPicPr>
            <a:picLocks noChangeAspect="1"/>
          </p:cNvPicPr>
          <p:nvPr/>
        </p:nvPicPr>
        <p:blipFill>
          <a:blip r:embed="rId2" cstate="print">
            <a:lum bright="10000"/>
          </a:blip>
          <a:stretch>
            <a:fillRect/>
          </a:stretch>
        </p:blipFill>
        <p:spPr>
          <a:xfrm>
            <a:off x="0" y="-28400"/>
            <a:ext cx="9144000" cy="6886400"/>
          </a:xfrm>
          <a:prstGeom prst="rect">
            <a:avLst/>
          </a:prstGeom>
        </p:spPr>
      </p:pic>
      <p:sp>
        <p:nvSpPr>
          <p:cNvPr id="8" name="Прямоугольник 7"/>
          <p:cNvSpPr/>
          <p:nvPr/>
        </p:nvSpPr>
        <p:spPr>
          <a:xfrm>
            <a:off x="1043608" y="332657"/>
            <a:ext cx="6768752" cy="1200329"/>
          </a:xfrm>
          <a:prstGeom prst="rect">
            <a:avLst/>
          </a:prstGeom>
        </p:spPr>
        <p:txBody>
          <a:bodyPr wrap="square">
            <a:spAutoFit/>
          </a:bodyPr>
          <a:lstStyle/>
          <a:p>
            <a:pPr algn="ctr"/>
            <a:r>
              <a:rPr lang="ru-RU" sz="3600" b="1" i="1" dirty="0" smtClean="0">
                <a:ln w="1905">
                  <a:solidFill>
                    <a:schemeClr val="tx1">
                      <a:lumMod val="95000"/>
                      <a:lumOff val="5000"/>
                    </a:schemeClr>
                  </a:solidFill>
                </a:ln>
                <a:solidFill>
                  <a:schemeClr val="tx2">
                    <a:lumMod val="60000"/>
                    <a:lumOff val="40000"/>
                  </a:schemeClr>
                </a:solidFill>
                <a:effectLst>
                  <a:innerShdw blurRad="69850" dist="43180" dir="5400000">
                    <a:srgbClr val="000000">
                      <a:alpha val="65000"/>
                    </a:srgbClr>
                  </a:innerShdw>
                </a:effectLst>
                <a:latin typeface="Georgia" pitchFamily="18" charset="0"/>
                <a:cs typeface="Times New Roman" panose="02020603050405020304" pitchFamily="18" charset="0"/>
              </a:rPr>
              <a:t>Продукт проектной деятельности:</a:t>
            </a:r>
            <a:endParaRPr lang="ru-RU" sz="3600" b="1" i="1" dirty="0">
              <a:ln w="1905">
                <a:solidFill>
                  <a:schemeClr val="tx1">
                    <a:lumMod val="95000"/>
                    <a:lumOff val="5000"/>
                  </a:schemeClr>
                </a:solidFill>
              </a:ln>
              <a:solidFill>
                <a:schemeClr val="tx2">
                  <a:lumMod val="60000"/>
                  <a:lumOff val="40000"/>
                </a:schemeClr>
              </a:solidFill>
              <a:effectLst>
                <a:innerShdw blurRad="69850" dist="43180" dir="5400000">
                  <a:srgbClr val="000000">
                    <a:alpha val="65000"/>
                  </a:srgbClr>
                </a:innerShdw>
              </a:effectLst>
              <a:latin typeface="Georgia" pitchFamily="18" charset="0"/>
              <a:cs typeface="Times New Roman" panose="02020603050405020304" pitchFamily="18" charset="0"/>
            </a:endParaRPr>
          </a:p>
        </p:txBody>
      </p:sp>
      <p:sp>
        <p:nvSpPr>
          <p:cNvPr id="6" name="Прямоугольник 5"/>
          <p:cNvSpPr/>
          <p:nvPr/>
        </p:nvSpPr>
        <p:spPr>
          <a:xfrm>
            <a:off x="179512" y="1556791"/>
            <a:ext cx="8640960" cy="4585871"/>
          </a:xfrm>
          <a:prstGeom prst="rect">
            <a:avLst/>
          </a:prstGeom>
        </p:spPr>
        <p:txBody>
          <a:bodyPr wrap="square">
            <a:spAutoFit/>
          </a:bodyPr>
          <a:lstStyle/>
          <a:p>
            <a:pPr algn="ctr">
              <a:buFont typeface="Arial" pitchFamily="34" charset="0"/>
              <a:buChar char="•"/>
            </a:pPr>
            <a:endParaRPr lang="ru-RU" sz="2000" b="1" i="1" dirty="0" smtClean="0">
              <a:latin typeface="Georgia" pitchFamily="18" charset="0"/>
            </a:endParaRPr>
          </a:p>
          <a:p>
            <a:pPr algn="ctr">
              <a:buFont typeface="Arial" pitchFamily="34" charset="0"/>
              <a:buChar char="•"/>
            </a:pPr>
            <a:endParaRPr lang="ru-RU" sz="2000" b="1" i="1" dirty="0" smtClean="0">
              <a:latin typeface="Georgia" pitchFamily="18" charset="0"/>
            </a:endParaRPr>
          </a:p>
          <a:p>
            <a:pPr algn="ctr">
              <a:buFont typeface="Arial" pitchFamily="34" charset="0"/>
              <a:buChar char="•"/>
            </a:pPr>
            <a:r>
              <a:rPr lang="ru-RU" sz="2800" b="1" i="1" dirty="0" smtClean="0">
                <a:latin typeface="Georgia" pitchFamily="18" charset="0"/>
              </a:rPr>
              <a:t>Конкурс чтецов</a:t>
            </a:r>
          </a:p>
          <a:p>
            <a:pPr algn="ctr"/>
            <a:r>
              <a:rPr lang="ru-RU" sz="2800" b="1" i="1" dirty="0" smtClean="0">
                <a:latin typeface="Georgia" pitchFamily="18" charset="0"/>
              </a:rPr>
              <a:t>«Славлю тебя, мой конь удалой!»</a:t>
            </a:r>
          </a:p>
          <a:p>
            <a:pPr algn="ctr">
              <a:buFont typeface="Arial" pitchFamily="34" charset="0"/>
              <a:buChar char="•"/>
            </a:pPr>
            <a:endParaRPr lang="ru-RU" sz="2800" b="1" i="1" dirty="0" smtClean="0">
              <a:latin typeface="Georgia" pitchFamily="18" charset="0"/>
            </a:endParaRPr>
          </a:p>
          <a:p>
            <a:pPr algn="ctr">
              <a:buFont typeface="Arial" pitchFamily="34" charset="0"/>
              <a:buChar char="•"/>
            </a:pPr>
            <a:r>
              <a:rPr lang="ru-RU" sz="2800" b="1" i="1" dirty="0" smtClean="0">
                <a:latin typeface="Georgia" pitchFamily="18" charset="0"/>
              </a:rPr>
              <a:t>Творческая выставка</a:t>
            </a:r>
          </a:p>
          <a:p>
            <a:pPr algn="ctr"/>
            <a:r>
              <a:rPr lang="ru-RU" sz="2800" b="1" i="1" dirty="0" smtClean="0">
                <a:latin typeface="Georgia" pitchFamily="18" charset="0"/>
              </a:rPr>
              <a:t>«Уж ты, конь мой, конь, ты товарищ боевой»</a:t>
            </a:r>
          </a:p>
          <a:p>
            <a:pPr algn="ctr">
              <a:buFont typeface="Arial" pitchFamily="34" charset="0"/>
              <a:buChar char="•"/>
            </a:pPr>
            <a:endParaRPr lang="ru-RU" sz="2800" b="1" i="1" dirty="0" smtClean="0">
              <a:latin typeface="Georgia" pitchFamily="18" charset="0"/>
            </a:endParaRPr>
          </a:p>
          <a:p>
            <a:pPr algn="ctr">
              <a:buFont typeface="Arial" pitchFamily="34" charset="0"/>
              <a:buChar char="•"/>
            </a:pPr>
            <a:r>
              <a:rPr lang="ru-RU" sz="2800" b="1" i="1" dirty="0" smtClean="0">
                <a:latin typeface="Georgia" pitchFamily="18" charset="0"/>
              </a:rPr>
              <a:t>Словарь казачьих слов и терминов</a:t>
            </a:r>
          </a:p>
          <a:p>
            <a:pPr algn="ctr"/>
            <a:r>
              <a:rPr lang="ru-RU" sz="2800" b="1" i="1" dirty="0" smtClean="0">
                <a:latin typeface="Georgia" pitchFamily="18" charset="0"/>
              </a:rPr>
              <a:t>«Гутара»</a:t>
            </a:r>
            <a:endParaRPr lang="ru-RU" sz="2800" b="1" i="1" dirty="0">
              <a:latin typeface="Georgia" pitchFamily="18" charset="0"/>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Рисунок 4" descr="0b789f203a610d6c581ff64e61d16d30.jpg"/>
          <p:cNvPicPr>
            <a:picLocks noChangeAspect="1"/>
          </p:cNvPicPr>
          <p:nvPr/>
        </p:nvPicPr>
        <p:blipFill>
          <a:blip r:embed="rId2" cstate="print">
            <a:lum bright="10000"/>
          </a:blip>
          <a:stretch>
            <a:fillRect/>
          </a:stretch>
        </p:blipFill>
        <p:spPr>
          <a:xfrm>
            <a:off x="0" y="0"/>
            <a:ext cx="9144000" cy="6886400"/>
          </a:xfrm>
          <a:prstGeom prst="rect">
            <a:avLst/>
          </a:prstGeom>
        </p:spPr>
      </p:pic>
      <p:sp>
        <p:nvSpPr>
          <p:cNvPr id="8" name="Прямоугольник 7"/>
          <p:cNvSpPr/>
          <p:nvPr/>
        </p:nvSpPr>
        <p:spPr>
          <a:xfrm>
            <a:off x="251520" y="404664"/>
            <a:ext cx="8640960" cy="707886"/>
          </a:xfrm>
          <a:prstGeom prst="rect">
            <a:avLst/>
          </a:prstGeom>
        </p:spPr>
        <p:txBody>
          <a:bodyPr wrap="square">
            <a:spAutoFit/>
          </a:bodyPr>
          <a:lstStyle/>
          <a:p>
            <a:pPr algn="ctr"/>
            <a:r>
              <a:rPr lang="ru-RU" sz="4000" b="1" i="1" dirty="0" smtClean="0">
                <a:ln w="1905">
                  <a:solidFill>
                    <a:schemeClr val="tx1"/>
                  </a:solidFill>
                </a:ln>
                <a:solidFill>
                  <a:schemeClr val="tx2">
                    <a:lumMod val="60000"/>
                    <a:lumOff val="40000"/>
                  </a:schemeClr>
                </a:solidFill>
                <a:effectLst>
                  <a:innerShdw blurRad="69850" dist="43180" dir="5400000">
                    <a:srgbClr val="000000">
                      <a:alpha val="65000"/>
                    </a:srgbClr>
                  </a:innerShdw>
                </a:effectLst>
                <a:latin typeface="Georgia" pitchFamily="18" charset="0"/>
                <a:cs typeface="Times New Roman" panose="02020603050405020304" pitchFamily="18" charset="0"/>
              </a:rPr>
              <a:t>Планируемые результаты:</a:t>
            </a:r>
            <a:endParaRPr lang="ru-RU" sz="4000" b="1" i="1" dirty="0">
              <a:ln w="1905">
                <a:solidFill>
                  <a:schemeClr val="tx1"/>
                </a:solidFill>
              </a:ln>
              <a:solidFill>
                <a:schemeClr val="tx2">
                  <a:lumMod val="60000"/>
                  <a:lumOff val="40000"/>
                </a:schemeClr>
              </a:solidFill>
              <a:effectLst>
                <a:innerShdw blurRad="69850" dist="43180" dir="5400000">
                  <a:srgbClr val="000000">
                    <a:alpha val="65000"/>
                  </a:srgbClr>
                </a:innerShdw>
              </a:effectLst>
              <a:latin typeface="Georgia" pitchFamily="18" charset="0"/>
              <a:cs typeface="Times New Roman" panose="02020603050405020304" pitchFamily="18" charset="0"/>
            </a:endParaRPr>
          </a:p>
        </p:txBody>
      </p:sp>
      <p:sp>
        <p:nvSpPr>
          <p:cNvPr id="6" name="Прямоугольник 5"/>
          <p:cNvSpPr/>
          <p:nvPr/>
        </p:nvSpPr>
        <p:spPr>
          <a:xfrm>
            <a:off x="179512" y="1340769"/>
            <a:ext cx="8640960" cy="4893647"/>
          </a:xfrm>
          <a:prstGeom prst="rect">
            <a:avLst/>
          </a:prstGeom>
        </p:spPr>
        <p:txBody>
          <a:bodyPr wrap="square">
            <a:spAutoFit/>
          </a:bodyPr>
          <a:lstStyle/>
          <a:p>
            <a:pPr algn="ctr"/>
            <a:r>
              <a:rPr lang="ru-RU" sz="2400" b="1" i="1" dirty="0" smtClean="0">
                <a:latin typeface="Georgia" pitchFamily="18" charset="0"/>
              </a:rPr>
              <a:t>Дети познакомятся с ролью коня в жизни казака;</a:t>
            </a:r>
          </a:p>
          <a:p>
            <a:pPr algn="ctr"/>
            <a:r>
              <a:rPr lang="ru-RU" sz="2400" b="1" i="1" dirty="0" smtClean="0">
                <a:latin typeface="Georgia" pitchFamily="18" charset="0"/>
              </a:rPr>
              <a:t>Обогатят представления о коне как о части казачьей культуры и традиций; </a:t>
            </a:r>
          </a:p>
          <a:p>
            <a:pPr algn="ctr"/>
            <a:r>
              <a:rPr lang="ru-RU" sz="2400" b="1" i="1" dirty="0" smtClean="0">
                <a:latin typeface="Georgia" pitchFamily="18" charset="0"/>
              </a:rPr>
              <a:t>Пополнят словарный запас новыми терминами;</a:t>
            </a:r>
          </a:p>
          <a:p>
            <a:pPr algn="ctr"/>
            <a:r>
              <a:rPr lang="ru-RU" sz="2400" b="1" i="1" dirty="0" smtClean="0">
                <a:latin typeface="Georgia" pitchFamily="18" charset="0"/>
              </a:rPr>
              <a:t>У детей проявится интерес к дальнейшему изучению казачьих конных </a:t>
            </a:r>
          </a:p>
          <a:p>
            <a:pPr algn="ctr"/>
            <a:r>
              <a:rPr lang="ru-RU" sz="2400" b="1" i="1" dirty="0" smtClean="0">
                <a:latin typeface="Georgia" pitchFamily="18" charset="0"/>
              </a:rPr>
              <a:t>традиций и занятиям в детском казачьем </a:t>
            </a:r>
            <a:r>
              <a:rPr lang="ru-RU" sz="2400" b="1" i="1" dirty="0" err="1" smtClean="0">
                <a:latin typeface="Georgia" pitchFamily="18" charset="0"/>
              </a:rPr>
              <a:t>конно-спортивном</a:t>
            </a:r>
            <a:r>
              <a:rPr lang="ru-RU" sz="2400" b="1" i="1" dirty="0" smtClean="0">
                <a:latin typeface="Georgia" pitchFamily="18" charset="0"/>
              </a:rPr>
              <a:t> клубе;</a:t>
            </a:r>
          </a:p>
          <a:p>
            <a:pPr algn="ctr"/>
            <a:r>
              <a:rPr lang="ru-RU" sz="2400" b="1" i="1" dirty="0" smtClean="0">
                <a:latin typeface="Georgia" pitchFamily="18" charset="0"/>
              </a:rPr>
              <a:t>У родителей появится желание принимать участие в совместных мероприятиях; </a:t>
            </a:r>
          </a:p>
          <a:p>
            <a:pPr algn="ctr"/>
            <a:r>
              <a:rPr lang="ru-RU" sz="2400" b="1" i="1" dirty="0" smtClean="0">
                <a:latin typeface="Georgia" pitchFamily="18" charset="0"/>
              </a:rPr>
              <a:t>Совместная работа объединит всех участников проекта</a:t>
            </a:r>
            <a:r>
              <a:rPr lang="ru-RU" sz="2000" b="1" i="1" dirty="0" smtClean="0">
                <a:latin typeface="Georgia" pitchFamily="18" charset="0"/>
              </a:rPr>
              <a:t>. </a:t>
            </a:r>
            <a:endParaRPr lang="ru-RU" sz="2000" b="1" i="1" dirty="0">
              <a:latin typeface="Georgia" pitchFamily="18" charset="0"/>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Рисунок 4" descr="0b789f203a610d6c581ff64e61d16d30.jpg"/>
          <p:cNvPicPr>
            <a:picLocks noChangeAspect="1"/>
          </p:cNvPicPr>
          <p:nvPr/>
        </p:nvPicPr>
        <p:blipFill>
          <a:blip r:embed="rId2" cstate="print">
            <a:lum bright="10000"/>
          </a:blip>
          <a:stretch>
            <a:fillRect/>
          </a:stretch>
        </p:blipFill>
        <p:spPr>
          <a:xfrm>
            <a:off x="0" y="0"/>
            <a:ext cx="9144000" cy="6886400"/>
          </a:xfrm>
          <a:prstGeom prst="rect">
            <a:avLst/>
          </a:prstGeom>
        </p:spPr>
      </p:pic>
      <p:sp>
        <p:nvSpPr>
          <p:cNvPr id="8" name="Прямоугольник 7"/>
          <p:cNvSpPr/>
          <p:nvPr/>
        </p:nvSpPr>
        <p:spPr>
          <a:xfrm>
            <a:off x="755576" y="1625317"/>
            <a:ext cx="7272808" cy="1754326"/>
          </a:xfrm>
          <a:prstGeom prst="rect">
            <a:avLst/>
          </a:prstGeom>
        </p:spPr>
        <p:txBody>
          <a:bodyPr wrap="square">
            <a:spAutoFit/>
          </a:bodyPr>
          <a:lstStyle/>
          <a:p>
            <a:pPr algn="ctr"/>
            <a:r>
              <a:rPr lang="ru-RU" sz="5400" b="1" i="1" dirty="0" smtClean="0">
                <a:ln w="1905">
                  <a:solidFill>
                    <a:schemeClr val="tx1">
                      <a:lumMod val="95000"/>
                      <a:lumOff val="5000"/>
                    </a:schemeClr>
                  </a:solidFill>
                </a:ln>
                <a:solidFill>
                  <a:schemeClr val="tx2">
                    <a:lumMod val="60000"/>
                    <a:lumOff val="40000"/>
                  </a:schemeClr>
                </a:solidFill>
                <a:effectLst>
                  <a:innerShdw blurRad="69850" dist="43180" dir="5400000">
                    <a:srgbClr val="000000">
                      <a:alpha val="65000"/>
                    </a:srgbClr>
                  </a:innerShdw>
                </a:effectLst>
                <a:latin typeface="Georgia" pitchFamily="18" charset="0"/>
                <a:cs typeface="Times New Roman" panose="02020603050405020304" pitchFamily="18" charset="0"/>
              </a:rPr>
              <a:t> Этапы     реализации:</a:t>
            </a:r>
            <a:endParaRPr lang="ru-RU" sz="5400" b="1" i="1" dirty="0">
              <a:ln w="1905">
                <a:solidFill>
                  <a:schemeClr val="tx1">
                    <a:lumMod val="95000"/>
                    <a:lumOff val="5000"/>
                  </a:schemeClr>
                </a:solidFill>
              </a:ln>
              <a:solidFill>
                <a:schemeClr val="tx2">
                  <a:lumMod val="60000"/>
                  <a:lumOff val="40000"/>
                </a:schemeClr>
              </a:solidFill>
              <a:effectLst>
                <a:innerShdw blurRad="69850" dist="43180" dir="5400000">
                  <a:srgbClr val="000000">
                    <a:alpha val="65000"/>
                  </a:srgbClr>
                </a:innerShdw>
              </a:effectLst>
              <a:latin typeface="Georgia" pitchFamily="18" charset="0"/>
              <a:cs typeface="Times New Roman" panose="02020603050405020304" pitchFamily="18" charset="0"/>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Рисунок 4" descr="0b789f203a610d6c581ff64e61d16d30.jpg"/>
          <p:cNvPicPr>
            <a:picLocks noChangeAspect="1"/>
          </p:cNvPicPr>
          <p:nvPr/>
        </p:nvPicPr>
        <p:blipFill>
          <a:blip r:embed="rId2" cstate="print">
            <a:lum bright="10000"/>
          </a:blip>
          <a:stretch>
            <a:fillRect/>
          </a:stretch>
        </p:blipFill>
        <p:spPr>
          <a:xfrm>
            <a:off x="0" y="-28400"/>
            <a:ext cx="9144000" cy="6886400"/>
          </a:xfrm>
          <a:prstGeom prst="rect">
            <a:avLst/>
          </a:prstGeom>
        </p:spPr>
      </p:pic>
      <p:sp>
        <p:nvSpPr>
          <p:cNvPr id="8" name="Прямоугольник 7"/>
          <p:cNvSpPr/>
          <p:nvPr/>
        </p:nvSpPr>
        <p:spPr>
          <a:xfrm>
            <a:off x="755576" y="404665"/>
            <a:ext cx="7272808" cy="1077218"/>
          </a:xfrm>
          <a:prstGeom prst="rect">
            <a:avLst/>
          </a:prstGeom>
        </p:spPr>
        <p:txBody>
          <a:bodyPr wrap="square">
            <a:spAutoFit/>
          </a:bodyPr>
          <a:lstStyle/>
          <a:p>
            <a:pPr algn="ctr"/>
            <a:r>
              <a:rPr lang="ru-RU" sz="3200" b="1" i="1" dirty="0" smtClean="0">
                <a:ln w="1905">
                  <a:solidFill>
                    <a:schemeClr val="tx1">
                      <a:lumMod val="95000"/>
                      <a:lumOff val="5000"/>
                    </a:schemeClr>
                  </a:solidFill>
                </a:ln>
                <a:solidFill>
                  <a:schemeClr val="tx2">
                    <a:lumMod val="60000"/>
                    <a:lumOff val="40000"/>
                  </a:schemeClr>
                </a:solidFill>
                <a:effectLst>
                  <a:innerShdw blurRad="69850" dist="43180" dir="5400000">
                    <a:srgbClr val="000000">
                      <a:alpha val="65000"/>
                    </a:srgbClr>
                  </a:innerShdw>
                </a:effectLst>
                <a:latin typeface="Georgia" pitchFamily="18" charset="0"/>
                <a:cs typeface="Times New Roman" panose="02020603050405020304" pitchFamily="18" charset="0"/>
              </a:rPr>
              <a:t>1 этап – предварительный (организационный):</a:t>
            </a:r>
            <a:endParaRPr lang="ru-RU" sz="3200" b="1" i="1" dirty="0">
              <a:ln w="1905">
                <a:solidFill>
                  <a:schemeClr val="tx1">
                    <a:lumMod val="95000"/>
                    <a:lumOff val="5000"/>
                  </a:schemeClr>
                </a:solidFill>
              </a:ln>
              <a:solidFill>
                <a:schemeClr val="tx2">
                  <a:lumMod val="60000"/>
                  <a:lumOff val="40000"/>
                </a:schemeClr>
              </a:solidFill>
              <a:effectLst>
                <a:innerShdw blurRad="69850" dist="43180" dir="5400000">
                  <a:srgbClr val="000000">
                    <a:alpha val="65000"/>
                  </a:srgbClr>
                </a:innerShdw>
              </a:effectLst>
              <a:latin typeface="Georgia" pitchFamily="18" charset="0"/>
              <a:cs typeface="Times New Roman" panose="02020603050405020304" pitchFamily="18" charset="0"/>
            </a:endParaRPr>
          </a:p>
        </p:txBody>
      </p:sp>
      <p:sp>
        <p:nvSpPr>
          <p:cNvPr id="4" name="Прямоугольник 3"/>
          <p:cNvSpPr/>
          <p:nvPr/>
        </p:nvSpPr>
        <p:spPr>
          <a:xfrm>
            <a:off x="323528" y="1484784"/>
            <a:ext cx="8568952" cy="4062651"/>
          </a:xfrm>
          <a:prstGeom prst="rect">
            <a:avLst/>
          </a:prstGeom>
        </p:spPr>
        <p:txBody>
          <a:bodyPr wrap="square">
            <a:spAutoFit/>
          </a:bodyPr>
          <a:lstStyle/>
          <a:p>
            <a:endParaRPr lang="ru-RU" b="1" dirty="0" smtClean="0"/>
          </a:p>
          <a:p>
            <a:pPr algn="ctr">
              <a:buFont typeface="Arial" pitchFamily="34" charset="0"/>
              <a:buChar char="•"/>
            </a:pPr>
            <a:r>
              <a:rPr lang="ru-RU" sz="2000" b="1" i="1" dirty="0" smtClean="0">
                <a:latin typeface="Georgia" pitchFamily="18" charset="0"/>
              </a:rPr>
              <a:t>Определение темы, цели и задач проекта, актуальности темы. </a:t>
            </a:r>
          </a:p>
          <a:p>
            <a:pPr algn="ctr">
              <a:buFont typeface="Arial" pitchFamily="34" charset="0"/>
              <a:buChar char="•"/>
            </a:pPr>
            <a:r>
              <a:rPr lang="ru-RU" sz="2000" b="1" i="1" dirty="0" smtClean="0">
                <a:latin typeface="Georgia" pitchFamily="18" charset="0"/>
              </a:rPr>
              <a:t>Ознакомление  детей и родителей с темой проекта. </a:t>
            </a:r>
          </a:p>
          <a:p>
            <a:pPr algn="ctr"/>
            <a:r>
              <a:rPr lang="ru-RU" sz="2000" b="1" i="1" dirty="0" smtClean="0">
                <a:latin typeface="Georgia" pitchFamily="18" charset="0"/>
              </a:rPr>
              <a:t>Создание  необходимых  условий  для  реализации проекта. </a:t>
            </a:r>
          </a:p>
          <a:p>
            <a:pPr algn="ctr">
              <a:buFont typeface="Arial" pitchFamily="34" charset="0"/>
              <a:buChar char="•"/>
            </a:pPr>
            <a:r>
              <a:rPr lang="ru-RU" sz="2000" b="1" i="1" dirty="0" smtClean="0">
                <a:latin typeface="Georgia" pitchFamily="18" charset="0"/>
              </a:rPr>
              <a:t>Сбор информации по теме проекта. </a:t>
            </a:r>
          </a:p>
          <a:p>
            <a:pPr algn="ctr">
              <a:buFont typeface="Arial" pitchFamily="34" charset="0"/>
              <a:buChar char="•"/>
            </a:pPr>
            <a:r>
              <a:rPr lang="ru-RU" sz="2000" b="1" i="1" dirty="0" smtClean="0">
                <a:latin typeface="Georgia" pitchFamily="18" charset="0"/>
              </a:rPr>
              <a:t>Анализ методической и художественной литературы по данной теме. </a:t>
            </a:r>
          </a:p>
          <a:p>
            <a:pPr algn="ctr">
              <a:buFont typeface="Arial" pitchFamily="34" charset="0"/>
              <a:buChar char="•"/>
            </a:pPr>
            <a:r>
              <a:rPr lang="ru-RU" sz="2000" b="1" i="1" dirty="0" smtClean="0">
                <a:latin typeface="Georgia" pitchFamily="18" charset="0"/>
              </a:rPr>
              <a:t>Привлечение родителей к созданию необходимых условий для реализации проекта (подготовка материалов для творческой выставки «Уж ты, конь мой, конь, ты товарищ боевой», тематических альбомов, помощь в организации экскурсий и </a:t>
            </a:r>
            <a:r>
              <a:rPr lang="ru-RU" sz="2000" b="1" i="1" dirty="0" err="1" smtClean="0">
                <a:latin typeface="Georgia" pitchFamily="18" charset="0"/>
              </a:rPr>
              <a:t>тд</a:t>
            </a:r>
            <a:r>
              <a:rPr lang="ru-RU" sz="2000" b="1" i="1" dirty="0" smtClean="0">
                <a:latin typeface="Georgia" pitchFamily="18" charset="0"/>
              </a:rPr>
              <a:t>.).  </a:t>
            </a:r>
            <a:endParaRPr lang="ru-RU" sz="2000" b="1" i="1" dirty="0">
              <a:latin typeface="Georgia" pitchFamily="18" charset="0"/>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Рисунок 4" descr="0b789f203a610d6c581ff64e61d16d30.jpg"/>
          <p:cNvPicPr>
            <a:picLocks noChangeAspect="1"/>
          </p:cNvPicPr>
          <p:nvPr/>
        </p:nvPicPr>
        <p:blipFill>
          <a:blip r:embed="rId2" cstate="print">
            <a:lum bright="10000"/>
          </a:blip>
          <a:stretch>
            <a:fillRect/>
          </a:stretch>
        </p:blipFill>
        <p:spPr>
          <a:xfrm>
            <a:off x="0" y="0"/>
            <a:ext cx="9144000" cy="6886400"/>
          </a:xfrm>
          <a:prstGeom prst="rect">
            <a:avLst/>
          </a:prstGeom>
        </p:spPr>
      </p:pic>
      <p:sp>
        <p:nvSpPr>
          <p:cNvPr id="8" name="Прямоугольник 7"/>
          <p:cNvSpPr/>
          <p:nvPr/>
        </p:nvSpPr>
        <p:spPr>
          <a:xfrm>
            <a:off x="755576" y="188640"/>
            <a:ext cx="7272808" cy="954107"/>
          </a:xfrm>
          <a:prstGeom prst="rect">
            <a:avLst/>
          </a:prstGeom>
        </p:spPr>
        <p:txBody>
          <a:bodyPr wrap="square">
            <a:spAutoFit/>
          </a:bodyPr>
          <a:lstStyle/>
          <a:p>
            <a:pPr algn="ctr"/>
            <a:r>
              <a:rPr lang="ru-RU" sz="2800" b="1" i="1" dirty="0" smtClean="0">
                <a:ln w="1905">
                  <a:solidFill>
                    <a:schemeClr val="tx1">
                      <a:lumMod val="95000"/>
                      <a:lumOff val="5000"/>
                    </a:schemeClr>
                  </a:solidFill>
                </a:ln>
                <a:solidFill>
                  <a:schemeClr val="tx2">
                    <a:lumMod val="60000"/>
                    <a:lumOff val="40000"/>
                  </a:schemeClr>
                </a:solidFill>
                <a:effectLst>
                  <a:innerShdw blurRad="69850" dist="43180" dir="5400000">
                    <a:srgbClr val="000000">
                      <a:alpha val="65000"/>
                    </a:srgbClr>
                  </a:innerShdw>
                </a:effectLst>
                <a:latin typeface="Georgia" pitchFamily="18" charset="0"/>
                <a:cs typeface="Times New Roman" panose="02020603050405020304" pitchFamily="18" charset="0"/>
              </a:rPr>
              <a:t>2 этап – практический (реализация проекта)</a:t>
            </a:r>
            <a:endParaRPr lang="ru-RU" sz="2800" b="1" i="1" dirty="0">
              <a:ln w="1905">
                <a:solidFill>
                  <a:schemeClr val="tx1">
                    <a:lumMod val="95000"/>
                    <a:lumOff val="5000"/>
                  </a:schemeClr>
                </a:solidFill>
              </a:ln>
              <a:solidFill>
                <a:schemeClr val="tx2">
                  <a:lumMod val="60000"/>
                  <a:lumOff val="40000"/>
                </a:schemeClr>
              </a:solidFill>
              <a:effectLst>
                <a:innerShdw blurRad="69850" dist="43180" dir="5400000">
                  <a:srgbClr val="000000">
                    <a:alpha val="65000"/>
                  </a:srgbClr>
                </a:innerShdw>
              </a:effectLst>
              <a:latin typeface="Georgia" pitchFamily="18" charset="0"/>
              <a:cs typeface="Times New Roman" panose="02020603050405020304" pitchFamily="18" charset="0"/>
            </a:endParaRPr>
          </a:p>
        </p:txBody>
      </p:sp>
      <p:sp>
        <p:nvSpPr>
          <p:cNvPr id="4" name="Прямоугольник 3"/>
          <p:cNvSpPr/>
          <p:nvPr/>
        </p:nvSpPr>
        <p:spPr>
          <a:xfrm>
            <a:off x="251520" y="1124744"/>
            <a:ext cx="8424936" cy="5837883"/>
          </a:xfrm>
          <a:prstGeom prst="rect">
            <a:avLst/>
          </a:prstGeom>
        </p:spPr>
        <p:txBody>
          <a:bodyPr wrap="square">
            <a:spAutoFit/>
          </a:bodyPr>
          <a:lstStyle/>
          <a:p>
            <a:pPr algn="ctr"/>
            <a:r>
              <a:rPr lang="ru-RU" sz="2400" b="1" i="1" dirty="0" smtClean="0">
                <a:solidFill>
                  <a:srgbClr val="C00000"/>
                </a:solidFill>
                <a:latin typeface="Georgia" pitchFamily="18" charset="0"/>
              </a:rPr>
              <a:t>Работа с детьми</a:t>
            </a:r>
          </a:p>
          <a:p>
            <a:pPr algn="ctr">
              <a:buFont typeface="Arial" pitchFamily="34" charset="0"/>
              <a:buChar char="•"/>
            </a:pPr>
            <a:r>
              <a:rPr lang="ru-RU" sz="2000" b="1" i="1" dirty="0" smtClean="0">
                <a:latin typeface="Georgia" pitchFamily="18" charset="0"/>
              </a:rPr>
              <a:t>Беседа с детьми «Конь в жизни казака»</a:t>
            </a:r>
          </a:p>
          <a:p>
            <a:pPr algn="ctr"/>
            <a:r>
              <a:rPr lang="ru-RU" sz="2000" b="1" i="1" dirty="0" smtClean="0">
                <a:latin typeface="Georgia" pitchFamily="18" charset="0"/>
              </a:rPr>
              <a:t> (с просмотром презентации)</a:t>
            </a:r>
          </a:p>
          <a:p>
            <a:pPr algn="ctr">
              <a:buFont typeface="Arial" pitchFamily="34" charset="0"/>
              <a:buChar char="•"/>
            </a:pPr>
            <a:r>
              <a:rPr lang="ru-RU" sz="2000" b="1" i="1" dirty="0" smtClean="0">
                <a:latin typeface="Georgia" pitchFamily="18" charset="0"/>
              </a:rPr>
              <a:t>Чтение казачьей сказки «Есаул и его конь», </a:t>
            </a:r>
          </a:p>
          <a:p>
            <a:pPr algn="ctr"/>
            <a:r>
              <a:rPr lang="ru-RU" sz="2000" b="1" i="1" dirty="0" smtClean="0">
                <a:latin typeface="Georgia" pitchFamily="18" charset="0"/>
              </a:rPr>
              <a:t>беседа по содержанию.</a:t>
            </a:r>
          </a:p>
          <a:p>
            <a:pPr algn="ctr">
              <a:buFont typeface="Arial" pitchFamily="34" charset="0"/>
              <a:buChar char="•"/>
            </a:pPr>
            <a:r>
              <a:rPr lang="ru-RU" sz="2000" b="1" i="1" dirty="0" smtClean="0">
                <a:latin typeface="Georgia" pitchFamily="18" charset="0"/>
              </a:rPr>
              <a:t>НОД «Казак и конь в годы войны» </a:t>
            </a:r>
          </a:p>
          <a:p>
            <a:pPr algn="ctr"/>
            <a:r>
              <a:rPr lang="ru-RU" sz="2000" b="1" i="1" dirty="0" smtClean="0">
                <a:latin typeface="Georgia" pitchFamily="18" charset="0"/>
              </a:rPr>
              <a:t>(с просмотром презентации)</a:t>
            </a:r>
          </a:p>
          <a:p>
            <a:pPr algn="ctr">
              <a:buFont typeface="Arial" pitchFamily="34" charset="0"/>
              <a:buChar char="•"/>
            </a:pPr>
            <a:r>
              <a:rPr lang="ru-RU" sz="2000" b="1" i="1" dirty="0" smtClean="0">
                <a:latin typeface="Georgia" pitchFamily="18" charset="0"/>
              </a:rPr>
              <a:t>НОД по теме «Подкова для коня, что сапог для казака» </a:t>
            </a:r>
          </a:p>
          <a:p>
            <a:pPr algn="ctr"/>
            <a:r>
              <a:rPr lang="ru-RU" sz="2000" b="1" i="1" dirty="0" smtClean="0">
                <a:latin typeface="Georgia" pitchFamily="18" charset="0"/>
              </a:rPr>
              <a:t>(интегрированное занятие)</a:t>
            </a:r>
          </a:p>
          <a:p>
            <a:pPr algn="ctr">
              <a:buFont typeface="Arial" pitchFamily="34" charset="0"/>
              <a:buChar char="•"/>
            </a:pPr>
            <a:r>
              <a:rPr lang="ru-RU" sz="2000" b="1" i="1" dirty="0" smtClean="0">
                <a:latin typeface="Georgia" pitchFamily="18" charset="0"/>
              </a:rPr>
              <a:t>Выставка поделок детей «Золотая подкова»</a:t>
            </a:r>
          </a:p>
          <a:p>
            <a:pPr algn="ctr">
              <a:buFont typeface="Arial" pitchFamily="34" charset="0"/>
              <a:buChar char="•"/>
            </a:pPr>
            <a:r>
              <a:rPr lang="ru-RU" sz="2000" b="1" i="1" dirty="0" smtClean="0">
                <a:latin typeface="Georgia" pitchFamily="18" charset="0"/>
              </a:rPr>
              <a:t>Просмотр презентации «Казак и конь в наше время»; </a:t>
            </a:r>
          </a:p>
          <a:p>
            <a:pPr algn="ctr">
              <a:buFont typeface="Arial" pitchFamily="34" charset="0"/>
              <a:buChar char="•"/>
            </a:pPr>
            <a:r>
              <a:rPr lang="ru-RU" sz="2000" b="1" i="1" dirty="0" smtClean="0">
                <a:latin typeface="Georgia" pitchFamily="18" charset="0"/>
              </a:rPr>
              <a:t>Знакомство детей с конными традициями казаков (скачки, джигитовка, вольтижировка, борьба между седоками, стрельба на скаку в мишень, борьба с использованием плеток, воспитание лошадей и </a:t>
            </a:r>
            <a:r>
              <a:rPr lang="ru-RU" sz="2000" b="1" i="1" dirty="0" err="1" smtClean="0">
                <a:latin typeface="Georgia" pitchFamily="18" charset="0"/>
              </a:rPr>
              <a:t>тд</a:t>
            </a:r>
            <a:r>
              <a:rPr lang="ru-RU" sz="2000" b="1" i="1" dirty="0" smtClean="0">
                <a:latin typeface="Georgia" pitchFamily="18" charset="0"/>
              </a:rPr>
              <a:t>.)</a:t>
            </a:r>
          </a:p>
          <a:p>
            <a:pPr algn="ctr">
              <a:buFont typeface="Arial" pitchFamily="34" charset="0"/>
              <a:buChar char="•"/>
            </a:pPr>
            <a:r>
              <a:rPr lang="ru-RU" sz="2000" b="1" i="1" dirty="0" smtClean="0">
                <a:latin typeface="Georgia" pitchFamily="18" charset="0"/>
              </a:rPr>
              <a:t>Просмотр видеофильма «Джигитовка»</a:t>
            </a:r>
          </a:p>
          <a:p>
            <a:pPr algn="ctr">
              <a:buFont typeface="Arial" pitchFamily="34" charset="0"/>
              <a:buChar char="•"/>
            </a:pPr>
            <a:r>
              <a:rPr lang="ru-RU" sz="2000" b="1" i="1" dirty="0" smtClean="0">
                <a:latin typeface="Georgia" pitchFamily="18" charset="0"/>
              </a:rPr>
              <a:t>Заучивание стихотворений по теме проекта.</a:t>
            </a:r>
          </a:p>
          <a:p>
            <a:pPr algn="ctr"/>
            <a:endParaRPr lang="ru-RU" sz="2000" b="1" i="1" dirty="0">
              <a:latin typeface="Georgia" pitchFamily="18" charset="0"/>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Рисунок 4" descr="0b789f203a610d6c581ff64e61d16d30.jpg"/>
          <p:cNvPicPr>
            <a:picLocks noChangeAspect="1"/>
          </p:cNvPicPr>
          <p:nvPr/>
        </p:nvPicPr>
        <p:blipFill>
          <a:blip r:embed="rId2" cstate="print">
            <a:lum bright="10000"/>
          </a:blip>
          <a:stretch>
            <a:fillRect/>
          </a:stretch>
        </p:blipFill>
        <p:spPr>
          <a:xfrm>
            <a:off x="0" y="0"/>
            <a:ext cx="9144000" cy="6886400"/>
          </a:xfrm>
          <a:prstGeom prst="rect">
            <a:avLst/>
          </a:prstGeom>
        </p:spPr>
      </p:pic>
      <p:sp>
        <p:nvSpPr>
          <p:cNvPr id="8" name="Прямоугольник 7"/>
          <p:cNvSpPr/>
          <p:nvPr/>
        </p:nvSpPr>
        <p:spPr>
          <a:xfrm>
            <a:off x="755576" y="188640"/>
            <a:ext cx="7272808" cy="461665"/>
          </a:xfrm>
          <a:prstGeom prst="rect">
            <a:avLst/>
          </a:prstGeom>
        </p:spPr>
        <p:txBody>
          <a:bodyPr wrap="square">
            <a:spAutoFit/>
          </a:bodyPr>
          <a:lstStyle/>
          <a:p>
            <a:pPr algn="ctr"/>
            <a:r>
              <a:rPr lang="ru-RU" sz="2400" b="1" i="1" dirty="0" smtClean="0">
                <a:ln w="1905">
                  <a:solidFill>
                    <a:schemeClr val="tx1">
                      <a:lumMod val="95000"/>
                      <a:lumOff val="5000"/>
                    </a:schemeClr>
                  </a:solidFill>
                </a:ln>
                <a:solidFill>
                  <a:srgbClr val="C00000"/>
                </a:solidFill>
                <a:effectLst>
                  <a:innerShdw blurRad="69850" dist="43180" dir="5400000">
                    <a:srgbClr val="000000">
                      <a:alpha val="65000"/>
                    </a:srgbClr>
                  </a:innerShdw>
                </a:effectLst>
                <a:latin typeface="Georgia" pitchFamily="18" charset="0"/>
                <a:cs typeface="Times New Roman" panose="02020603050405020304" pitchFamily="18" charset="0"/>
              </a:rPr>
              <a:t>Работа с родителями</a:t>
            </a:r>
            <a:endParaRPr lang="ru-RU" sz="2400" b="1" i="1" dirty="0">
              <a:ln w="1905">
                <a:solidFill>
                  <a:schemeClr val="tx1">
                    <a:lumMod val="95000"/>
                    <a:lumOff val="5000"/>
                  </a:schemeClr>
                </a:solidFill>
              </a:ln>
              <a:solidFill>
                <a:srgbClr val="C00000"/>
              </a:solidFill>
              <a:effectLst>
                <a:innerShdw blurRad="69850" dist="43180" dir="5400000">
                  <a:srgbClr val="000000">
                    <a:alpha val="65000"/>
                  </a:srgbClr>
                </a:innerShdw>
              </a:effectLst>
              <a:latin typeface="Georgia" pitchFamily="18" charset="0"/>
              <a:cs typeface="Times New Roman" panose="02020603050405020304" pitchFamily="18" charset="0"/>
            </a:endParaRPr>
          </a:p>
        </p:txBody>
      </p:sp>
      <p:sp>
        <p:nvSpPr>
          <p:cNvPr id="4" name="Прямоугольник 3"/>
          <p:cNvSpPr/>
          <p:nvPr/>
        </p:nvSpPr>
        <p:spPr>
          <a:xfrm>
            <a:off x="395536" y="836712"/>
            <a:ext cx="8352928" cy="5848335"/>
          </a:xfrm>
          <a:prstGeom prst="rect">
            <a:avLst/>
          </a:prstGeom>
        </p:spPr>
        <p:txBody>
          <a:bodyPr wrap="square">
            <a:spAutoFit/>
          </a:bodyPr>
          <a:lstStyle/>
          <a:p>
            <a:pPr algn="ctr">
              <a:buFont typeface="Arial" pitchFamily="34" charset="0"/>
              <a:buChar char="•"/>
            </a:pPr>
            <a:r>
              <a:rPr lang="ru-RU" sz="2000" b="1" i="1" dirty="0" smtClean="0">
                <a:latin typeface="Georgia" pitchFamily="18" charset="0"/>
              </a:rPr>
              <a:t>Консультация для родителей «Без прошлого нет будущего», «Воспитываем в казачьих традициях». </a:t>
            </a:r>
          </a:p>
          <a:p>
            <a:pPr algn="ctr">
              <a:buFont typeface="Arial" pitchFamily="34" charset="0"/>
              <a:buChar char="•"/>
            </a:pPr>
            <a:r>
              <a:rPr lang="ru-RU" sz="2000" b="1" i="1" dirty="0" smtClean="0">
                <a:latin typeface="Georgia" pitchFamily="18" charset="0"/>
              </a:rPr>
              <a:t>Буклет для родителей «Десять заповедей казака».</a:t>
            </a:r>
          </a:p>
          <a:p>
            <a:pPr algn="ctr">
              <a:buFont typeface="Arial" pitchFamily="34" charset="0"/>
              <a:buChar char="•"/>
            </a:pPr>
            <a:r>
              <a:rPr lang="ru-RU" sz="2000" b="1" i="1" dirty="0" smtClean="0">
                <a:latin typeface="Georgia" pitchFamily="18" charset="0"/>
              </a:rPr>
              <a:t>Подготовка работ для  творческой выставки </a:t>
            </a:r>
          </a:p>
          <a:p>
            <a:pPr algn="ctr"/>
            <a:r>
              <a:rPr lang="ru-RU" sz="2000" b="1" i="1" dirty="0" smtClean="0">
                <a:latin typeface="Georgia" pitchFamily="18" charset="0"/>
              </a:rPr>
              <a:t>«Уж ты, конь мой, конь, ты товарищ боевой» (совместная работа родителей, детей и педагогов ДОУ). </a:t>
            </a:r>
          </a:p>
          <a:p>
            <a:pPr algn="ctr">
              <a:buFont typeface="Arial" pitchFamily="34" charset="0"/>
              <a:buChar char="•"/>
            </a:pPr>
            <a:r>
              <a:rPr lang="ru-RU" sz="2000" b="1" i="1" dirty="0" smtClean="0">
                <a:latin typeface="Georgia" pitchFamily="18" charset="0"/>
              </a:rPr>
              <a:t>Оформление альбомов: «Казак с конем и ночью и днем» (старинные казачьи пословицы и поговорки); «Крылатые выражения о казаке и друге верном его лихом коне».</a:t>
            </a:r>
          </a:p>
          <a:p>
            <a:pPr algn="ctr">
              <a:buFont typeface="Arial" pitchFamily="34" charset="0"/>
              <a:buChar char="•"/>
            </a:pPr>
            <a:r>
              <a:rPr lang="ru-RU" sz="2000" b="1" i="1" dirty="0" smtClean="0">
                <a:latin typeface="Georgia" pitchFamily="18" charset="0"/>
              </a:rPr>
              <a:t>Организация экскурсии для детей в городской краеведческий музей. </a:t>
            </a:r>
          </a:p>
          <a:p>
            <a:pPr algn="ctr">
              <a:buFont typeface="Arial" pitchFamily="34" charset="0"/>
              <a:buChar char="•"/>
            </a:pPr>
            <a:r>
              <a:rPr lang="ru-RU" sz="2000" b="1" i="1" dirty="0" smtClean="0">
                <a:latin typeface="Georgia" pitchFamily="18" charset="0"/>
              </a:rPr>
              <a:t>Экскурсия для детей в </a:t>
            </a:r>
            <a:r>
              <a:rPr lang="ru-RU" sz="2000" b="1" i="1" dirty="0" err="1" smtClean="0">
                <a:latin typeface="Georgia" pitchFamily="18" charset="0"/>
              </a:rPr>
              <a:t>конно-спортивный</a:t>
            </a:r>
            <a:r>
              <a:rPr lang="ru-RU" sz="2000" b="1" i="1" dirty="0" smtClean="0">
                <a:latin typeface="Georgia" pitchFamily="18" charset="0"/>
              </a:rPr>
              <a:t> клуб «Ласточка».</a:t>
            </a:r>
          </a:p>
          <a:p>
            <a:pPr algn="ctr">
              <a:buFont typeface="Arial" pitchFamily="34" charset="0"/>
              <a:buChar char="•"/>
            </a:pPr>
            <a:r>
              <a:rPr lang="ru-RU" sz="2000" b="1" i="1" dirty="0" smtClean="0">
                <a:latin typeface="Georgia" pitchFamily="18" charset="0"/>
              </a:rPr>
              <a:t>Посещение с детьми казачьего подворья в городском парке «Заречный».</a:t>
            </a:r>
          </a:p>
          <a:p>
            <a:r>
              <a:rPr lang="ru-RU" sz="2000" dirty="0" smtClean="0"/>
              <a:t/>
            </a:r>
            <a:br>
              <a:rPr lang="ru-RU" sz="2000" dirty="0" smtClean="0"/>
            </a:br>
            <a:endParaRPr lang="ru-RU" sz="2000" dirty="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Рисунок 4" descr="0b789f203a610d6c581ff64e61d16d30.jpg"/>
          <p:cNvPicPr>
            <a:picLocks noChangeAspect="1"/>
          </p:cNvPicPr>
          <p:nvPr/>
        </p:nvPicPr>
        <p:blipFill>
          <a:blip r:embed="rId2" cstate="print">
            <a:lum bright="10000"/>
          </a:blip>
          <a:stretch>
            <a:fillRect/>
          </a:stretch>
        </p:blipFill>
        <p:spPr>
          <a:xfrm>
            <a:off x="0" y="-28400"/>
            <a:ext cx="9144000" cy="6886400"/>
          </a:xfrm>
          <a:prstGeom prst="rect">
            <a:avLst/>
          </a:prstGeom>
        </p:spPr>
      </p:pic>
      <p:sp>
        <p:nvSpPr>
          <p:cNvPr id="8" name="Прямоугольник 7"/>
          <p:cNvSpPr/>
          <p:nvPr/>
        </p:nvSpPr>
        <p:spPr>
          <a:xfrm>
            <a:off x="755576" y="476672"/>
            <a:ext cx="7272808" cy="830997"/>
          </a:xfrm>
          <a:prstGeom prst="rect">
            <a:avLst/>
          </a:prstGeom>
        </p:spPr>
        <p:txBody>
          <a:bodyPr wrap="square">
            <a:spAutoFit/>
          </a:bodyPr>
          <a:lstStyle/>
          <a:p>
            <a:pPr algn="ctr"/>
            <a:r>
              <a:rPr lang="ru-RU" sz="2400" b="1" i="1" dirty="0" smtClean="0">
                <a:ln w="1905">
                  <a:solidFill>
                    <a:schemeClr val="tx1">
                      <a:lumMod val="95000"/>
                      <a:lumOff val="5000"/>
                    </a:schemeClr>
                  </a:solidFill>
                </a:ln>
                <a:solidFill>
                  <a:srgbClr val="C00000"/>
                </a:solidFill>
                <a:effectLst>
                  <a:innerShdw blurRad="69850" dist="43180" dir="5400000">
                    <a:srgbClr val="000000">
                      <a:alpha val="65000"/>
                    </a:srgbClr>
                  </a:innerShdw>
                </a:effectLst>
                <a:latin typeface="Georgia" pitchFamily="18" charset="0"/>
                <a:cs typeface="Times New Roman" panose="02020603050405020304" pitchFamily="18" charset="0"/>
              </a:rPr>
              <a:t>Работа с педагогами дошкольного учреждения</a:t>
            </a:r>
            <a:endParaRPr lang="ru-RU" sz="2400" b="1" i="1" dirty="0">
              <a:ln w="1905">
                <a:solidFill>
                  <a:schemeClr val="tx1">
                    <a:lumMod val="95000"/>
                    <a:lumOff val="5000"/>
                  </a:schemeClr>
                </a:solidFill>
              </a:ln>
              <a:solidFill>
                <a:srgbClr val="C00000"/>
              </a:solidFill>
              <a:effectLst>
                <a:innerShdw blurRad="69850" dist="43180" dir="5400000">
                  <a:srgbClr val="000000">
                    <a:alpha val="65000"/>
                  </a:srgbClr>
                </a:innerShdw>
              </a:effectLst>
              <a:latin typeface="Georgia" pitchFamily="18" charset="0"/>
              <a:cs typeface="Times New Roman" panose="02020603050405020304" pitchFamily="18" charset="0"/>
            </a:endParaRPr>
          </a:p>
        </p:txBody>
      </p:sp>
      <p:sp>
        <p:nvSpPr>
          <p:cNvPr id="4" name="Прямоугольник 3"/>
          <p:cNvSpPr/>
          <p:nvPr/>
        </p:nvSpPr>
        <p:spPr>
          <a:xfrm>
            <a:off x="539552" y="1052736"/>
            <a:ext cx="8208912" cy="5324535"/>
          </a:xfrm>
          <a:prstGeom prst="rect">
            <a:avLst/>
          </a:prstGeom>
        </p:spPr>
        <p:txBody>
          <a:bodyPr wrap="square">
            <a:spAutoFit/>
          </a:bodyPr>
          <a:lstStyle/>
          <a:p>
            <a:pPr algn="ctr"/>
            <a:endParaRPr lang="ru-RU" sz="2000" dirty="0" smtClean="0"/>
          </a:p>
          <a:p>
            <a:pPr algn="ctr">
              <a:buFont typeface="Arial" pitchFamily="34" charset="0"/>
              <a:buChar char="•"/>
            </a:pPr>
            <a:r>
              <a:rPr lang="ru-RU" sz="2000" b="1" i="1" dirty="0" smtClean="0">
                <a:latin typeface="Georgia" pitchFamily="18" charset="0"/>
              </a:rPr>
              <a:t>Создание информационной базы по данной теме. </a:t>
            </a:r>
          </a:p>
          <a:p>
            <a:pPr algn="ctr">
              <a:buFont typeface="Arial" pitchFamily="34" charset="0"/>
              <a:buChar char="•"/>
            </a:pPr>
            <a:endParaRPr lang="ru-RU" sz="2000" b="1" i="1" dirty="0" smtClean="0">
              <a:latin typeface="Georgia" pitchFamily="18" charset="0"/>
            </a:endParaRPr>
          </a:p>
          <a:p>
            <a:pPr algn="ctr">
              <a:buFont typeface="Arial" pitchFamily="34" charset="0"/>
              <a:buChar char="•"/>
            </a:pPr>
            <a:r>
              <a:rPr lang="ru-RU" sz="2000" b="1" i="1" dirty="0" smtClean="0">
                <a:latin typeface="Georgia" pitchFamily="18" charset="0"/>
              </a:rPr>
              <a:t>Включенность каждого вида деятельности (познавательная, художественно-эстетическая, речевая) в тему проекта.</a:t>
            </a:r>
          </a:p>
          <a:p>
            <a:pPr algn="ctr">
              <a:buFont typeface="Arial" pitchFamily="34" charset="0"/>
              <a:buChar char="•"/>
            </a:pPr>
            <a:endParaRPr lang="ru-RU" sz="2000" b="1" i="1" dirty="0" smtClean="0">
              <a:latin typeface="Georgia" pitchFamily="18" charset="0"/>
            </a:endParaRPr>
          </a:p>
          <a:p>
            <a:pPr marL="457200" indent="-457200" algn="ctr">
              <a:buFont typeface="Arial" pitchFamily="34" charset="0"/>
              <a:buChar char="•"/>
            </a:pPr>
            <a:r>
              <a:rPr lang="ru-RU" sz="2000" b="1" i="1" dirty="0" smtClean="0">
                <a:latin typeface="Georgia" pitchFamily="18" charset="0"/>
              </a:rPr>
              <a:t>Создание условий для успешной реализации проекта. </a:t>
            </a:r>
          </a:p>
          <a:p>
            <a:pPr marL="457200" indent="-457200" algn="ctr">
              <a:buFont typeface="Arial" pitchFamily="34" charset="0"/>
              <a:buChar char="•"/>
            </a:pPr>
            <a:endParaRPr lang="ru-RU" sz="2000" b="1" i="1" dirty="0" smtClean="0">
              <a:latin typeface="Georgia" pitchFamily="18" charset="0"/>
            </a:endParaRPr>
          </a:p>
          <a:p>
            <a:pPr algn="ctr">
              <a:buFont typeface="Arial" pitchFamily="34" charset="0"/>
              <a:buChar char="•"/>
            </a:pPr>
            <a:r>
              <a:rPr lang="ru-RU" sz="2000" b="1" i="1" dirty="0" smtClean="0">
                <a:latin typeface="Georgia" pitchFamily="18" charset="0"/>
              </a:rPr>
              <a:t>Реализация плана проекта. </a:t>
            </a:r>
          </a:p>
          <a:p>
            <a:pPr algn="ctr">
              <a:buFont typeface="Arial" pitchFamily="34" charset="0"/>
              <a:buChar char="•"/>
            </a:pPr>
            <a:endParaRPr lang="ru-RU" sz="2000" b="1" i="1" dirty="0" smtClean="0">
              <a:latin typeface="Georgia" pitchFamily="18" charset="0"/>
            </a:endParaRPr>
          </a:p>
          <a:p>
            <a:pPr algn="ctr">
              <a:buFont typeface="Arial" pitchFamily="34" charset="0"/>
              <a:buChar char="•"/>
            </a:pPr>
            <a:r>
              <a:rPr lang="ru-RU" sz="2000" b="1" i="1" dirty="0" smtClean="0">
                <a:latin typeface="Georgia" pitchFamily="18" charset="0"/>
              </a:rPr>
              <a:t>Презентация проекта на педагогическом  совете ДОУ с целью распространения опыта по данной теме.</a:t>
            </a:r>
          </a:p>
          <a:p>
            <a:pPr algn="ctr"/>
            <a:endParaRPr lang="ru-RU" sz="2000" b="1" i="1" dirty="0" smtClean="0">
              <a:latin typeface="Georgia" pitchFamily="18" charset="0"/>
            </a:endParaRPr>
          </a:p>
          <a:p>
            <a:pPr algn="ctr"/>
            <a:r>
              <a:rPr lang="ru-RU" sz="2000" dirty="0" smtClean="0"/>
              <a:t/>
            </a:r>
            <a:br>
              <a:rPr lang="ru-RU" sz="2000" dirty="0" smtClean="0"/>
            </a:br>
            <a:endParaRPr lang="ru-RU" sz="2000" dirty="0"/>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Рисунок 4" descr="0b789f203a610d6c581ff64e61d16d30.jpg"/>
          <p:cNvPicPr>
            <a:picLocks noChangeAspect="1"/>
          </p:cNvPicPr>
          <p:nvPr/>
        </p:nvPicPr>
        <p:blipFill>
          <a:blip r:embed="rId2" cstate="print">
            <a:lum bright="10000"/>
          </a:blip>
          <a:stretch>
            <a:fillRect/>
          </a:stretch>
        </p:blipFill>
        <p:spPr>
          <a:xfrm>
            <a:off x="0" y="0"/>
            <a:ext cx="9144000" cy="6886400"/>
          </a:xfrm>
          <a:prstGeom prst="rect">
            <a:avLst/>
          </a:prstGeom>
        </p:spPr>
      </p:pic>
      <p:sp>
        <p:nvSpPr>
          <p:cNvPr id="8" name="Прямоугольник 7"/>
          <p:cNvSpPr/>
          <p:nvPr/>
        </p:nvSpPr>
        <p:spPr>
          <a:xfrm>
            <a:off x="755576" y="188640"/>
            <a:ext cx="7272808" cy="830997"/>
          </a:xfrm>
          <a:prstGeom prst="rect">
            <a:avLst/>
          </a:prstGeom>
        </p:spPr>
        <p:txBody>
          <a:bodyPr wrap="square">
            <a:spAutoFit/>
          </a:bodyPr>
          <a:lstStyle/>
          <a:p>
            <a:pPr algn="ctr"/>
            <a:r>
              <a:rPr lang="ru-RU" sz="2400" b="1" i="1" dirty="0" smtClean="0">
                <a:ln w="1905">
                  <a:solidFill>
                    <a:schemeClr val="tx1">
                      <a:lumMod val="95000"/>
                      <a:lumOff val="5000"/>
                    </a:schemeClr>
                  </a:solidFill>
                </a:ln>
                <a:solidFill>
                  <a:schemeClr val="tx2">
                    <a:lumMod val="60000"/>
                    <a:lumOff val="40000"/>
                  </a:schemeClr>
                </a:solidFill>
                <a:effectLst>
                  <a:innerShdw blurRad="69850" dist="43180" dir="5400000">
                    <a:srgbClr val="000000">
                      <a:alpha val="65000"/>
                    </a:srgbClr>
                  </a:innerShdw>
                </a:effectLst>
                <a:latin typeface="Georgia" pitchFamily="18" charset="0"/>
                <a:cs typeface="Times New Roman" panose="02020603050405020304" pitchFamily="18" charset="0"/>
              </a:rPr>
              <a:t>Сотрудничество с общественными организациями:</a:t>
            </a:r>
            <a:endParaRPr lang="ru-RU" sz="2400" b="1" i="1" dirty="0">
              <a:ln w="1905">
                <a:solidFill>
                  <a:schemeClr val="tx1">
                    <a:lumMod val="95000"/>
                    <a:lumOff val="5000"/>
                  </a:schemeClr>
                </a:solidFill>
              </a:ln>
              <a:solidFill>
                <a:schemeClr val="tx2">
                  <a:lumMod val="60000"/>
                  <a:lumOff val="40000"/>
                </a:schemeClr>
              </a:solidFill>
              <a:effectLst>
                <a:innerShdw blurRad="69850" dist="43180" dir="5400000">
                  <a:srgbClr val="000000">
                    <a:alpha val="65000"/>
                  </a:srgbClr>
                </a:innerShdw>
              </a:effectLst>
              <a:latin typeface="Georgia" pitchFamily="18" charset="0"/>
              <a:cs typeface="Times New Roman" panose="02020603050405020304" pitchFamily="18" charset="0"/>
            </a:endParaRPr>
          </a:p>
        </p:txBody>
      </p:sp>
      <p:sp>
        <p:nvSpPr>
          <p:cNvPr id="4" name="Прямоугольник 3"/>
          <p:cNvSpPr/>
          <p:nvPr/>
        </p:nvSpPr>
        <p:spPr>
          <a:xfrm>
            <a:off x="827584" y="908720"/>
            <a:ext cx="7632848" cy="5016758"/>
          </a:xfrm>
          <a:prstGeom prst="rect">
            <a:avLst/>
          </a:prstGeom>
        </p:spPr>
        <p:txBody>
          <a:bodyPr wrap="square">
            <a:spAutoFit/>
          </a:bodyPr>
          <a:lstStyle/>
          <a:p>
            <a:endParaRPr lang="ru-RU" sz="2000" dirty="0" smtClean="0"/>
          </a:p>
          <a:p>
            <a:pPr algn="ctr"/>
            <a:r>
              <a:rPr lang="ru-RU" sz="2000" b="1" i="1" dirty="0" smtClean="0">
                <a:solidFill>
                  <a:srgbClr val="C00000"/>
                </a:solidFill>
                <a:latin typeface="Georgia" pitchFamily="18" charset="0"/>
              </a:rPr>
              <a:t>Посещение городского краеведческого музея:</a:t>
            </a:r>
          </a:p>
          <a:p>
            <a:pPr algn="ctr"/>
            <a:endParaRPr lang="ru-RU" sz="2800" b="1" i="1" dirty="0" smtClean="0">
              <a:latin typeface="Georgia" pitchFamily="18" charset="0"/>
            </a:endParaRPr>
          </a:p>
          <a:p>
            <a:pPr algn="ctr">
              <a:buFont typeface="Arial" pitchFamily="34" charset="0"/>
              <a:buChar char="•"/>
            </a:pPr>
            <a:r>
              <a:rPr lang="ru-RU" sz="2400" b="1" i="1" dirty="0" smtClean="0">
                <a:latin typeface="Georgia" pitchFamily="18" charset="0"/>
              </a:rPr>
              <a:t>Экскурсия на тему:</a:t>
            </a:r>
          </a:p>
          <a:p>
            <a:pPr algn="ctr"/>
            <a:r>
              <a:rPr lang="ru-RU" sz="2400" b="1" i="1" dirty="0" smtClean="0">
                <a:latin typeface="Georgia" pitchFamily="18" charset="0"/>
              </a:rPr>
              <a:t> «На казачьем, на дворе конь лихой стоит в седле»</a:t>
            </a:r>
          </a:p>
          <a:p>
            <a:pPr algn="ctr"/>
            <a:endParaRPr lang="ru-RU" sz="2400" b="1" i="1" dirty="0" smtClean="0">
              <a:latin typeface="Georgia" pitchFamily="18" charset="0"/>
            </a:endParaRPr>
          </a:p>
          <a:p>
            <a:pPr algn="ctr">
              <a:buFont typeface="Arial" pitchFamily="34" charset="0"/>
              <a:buChar char="•"/>
            </a:pPr>
            <a:r>
              <a:rPr lang="ru-RU" sz="2400" b="1" i="1" dirty="0" smtClean="0">
                <a:latin typeface="Georgia" pitchFamily="18" charset="0"/>
              </a:rPr>
              <a:t>Знакомство с детскими играми казаков: «Всадники», </a:t>
            </a:r>
          </a:p>
          <a:p>
            <a:pPr algn="ctr"/>
            <a:r>
              <a:rPr lang="ru-RU" sz="2400" b="1" i="1" dirty="0" smtClean="0">
                <a:latin typeface="Georgia" pitchFamily="18" charset="0"/>
              </a:rPr>
              <a:t>«Кто быстрее сядет на коня», </a:t>
            </a:r>
          </a:p>
          <a:p>
            <a:pPr algn="ctr"/>
            <a:r>
              <a:rPr lang="ru-RU" sz="2400" b="1" i="1" dirty="0" smtClean="0">
                <a:latin typeface="Georgia" pitchFamily="18" charset="0"/>
              </a:rPr>
              <a:t>«Достань платок»</a:t>
            </a:r>
          </a:p>
          <a:p>
            <a:endParaRPr lang="ru-RU" sz="2000" b="1" i="1" dirty="0" smtClean="0">
              <a:latin typeface="Georgia" pitchFamily="18" charset="0"/>
            </a:endParaRPr>
          </a:p>
          <a:p>
            <a:r>
              <a:rPr lang="ru-RU" sz="2000" dirty="0" smtClean="0"/>
              <a:t/>
            </a:r>
            <a:br>
              <a:rPr lang="ru-RU" sz="2000" dirty="0" smtClean="0"/>
            </a:br>
            <a:endParaRPr lang="ru-RU" sz="2000" dirty="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Рисунок 4" descr="0b789f203a610d6c581ff64e61d16d30.jpg"/>
          <p:cNvPicPr>
            <a:picLocks noChangeAspect="1"/>
          </p:cNvPicPr>
          <p:nvPr/>
        </p:nvPicPr>
        <p:blipFill>
          <a:blip r:embed="rId2" cstate="print">
            <a:lum bright="10000"/>
          </a:blip>
          <a:stretch>
            <a:fillRect/>
          </a:stretch>
        </p:blipFill>
        <p:spPr>
          <a:xfrm>
            <a:off x="0" y="-28400"/>
            <a:ext cx="9144000" cy="6886400"/>
          </a:xfrm>
          <a:prstGeom prst="rect">
            <a:avLst/>
          </a:prstGeom>
        </p:spPr>
      </p:pic>
      <p:sp>
        <p:nvSpPr>
          <p:cNvPr id="8" name="Прямоугольник 7"/>
          <p:cNvSpPr/>
          <p:nvPr/>
        </p:nvSpPr>
        <p:spPr>
          <a:xfrm>
            <a:off x="755576" y="188640"/>
            <a:ext cx="7272808" cy="830997"/>
          </a:xfrm>
          <a:prstGeom prst="rect">
            <a:avLst/>
          </a:prstGeom>
        </p:spPr>
        <p:txBody>
          <a:bodyPr wrap="square">
            <a:spAutoFit/>
          </a:bodyPr>
          <a:lstStyle/>
          <a:p>
            <a:pPr algn="ctr"/>
            <a:r>
              <a:rPr lang="ru-RU" sz="2400" b="1" i="1" dirty="0" smtClean="0">
                <a:ln w="1905">
                  <a:solidFill>
                    <a:schemeClr val="tx1">
                      <a:lumMod val="95000"/>
                      <a:lumOff val="5000"/>
                    </a:schemeClr>
                  </a:solidFill>
                </a:ln>
                <a:solidFill>
                  <a:srgbClr val="C00000"/>
                </a:solidFill>
                <a:effectLst>
                  <a:innerShdw blurRad="69850" dist="43180" dir="5400000">
                    <a:srgbClr val="000000">
                      <a:alpha val="65000"/>
                    </a:srgbClr>
                  </a:innerShdw>
                </a:effectLst>
                <a:latin typeface="Georgia" pitchFamily="18" charset="0"/>
                <a:cs typeface="Times New Roman" panose="02020603050405020304" pitchFamily="18" charset="0"/>
              </a:rPr>
              <a:t>Знакомство с казачьим</a:t>
            </a:r>
          </a:p>
          <a:p>
            <a:pPr algn="ctr"/>
            <a:r>
              <a:rPr lang="ru-RU" sz="2400" b="1" i="1" dirty="0" smtClean="0">
                <a:ln w="1905">
                  <a:solidFill>
                    <a:schemeClr val="tx1">
                      <a:lumMod val="95000"/>
                      <a:lumOff val="5000"/>
                    </a:schemeClr>
                  </a:solidFill>
                </a:ln>
                <a:solidFill>
                  <a:srgbClr val="C00000"/>
                </a:solidFill>
                <a:effectLst>
                  <a:innerShdw blurRad="69850" dist="43180" dir="5400000">
                    <a:srgbClr val="000000">
                      <a:alpha val="65000"/>
                    </a:srgbClr>
                  </a:innerShdw>
                </a:effectLst>
                <a:latin typeface="Georgia" pitchFamily="18" charset="0"/>
                <a:cs typeface="Times New Roman" panose="02020603050405020304" pitchFamily="18" charset="0"/>
              </a:rPr>
              <a:t> </a:t>
            </a:r>
            <a:r>
              <a:rPr lang="ru-RU" sz="2400" b="1" i="1" dirty="0" err="1" smtClean="0">
                <a:ln w="1905">
                  <a:solidFill>
                    <a:schemeClr val="tx1">
                      <a:lumMod val="95000"/>
                      <a:lumOff val="5000"/>
                    </a:schemeClr>
                  </a:solidFill>
                </a:ln>
                <a:solidFill>
                  <a:srgbClr val="C00000"/>
                </a:solidFill>
                <a:effectLst>
                  <a:innerShdw blurRad="69850" dist="43180" dir="5400000">
                    <a:srgbClr val="000000">
                      <a:alpha val="65000"/>
                    </a:srgbClr>
                  </a:innerShdw>
                </a:effectLst>
                <a:latin typeface="Georgia" pitchFamily="18" charset="0"/>
                <a:cs typeface="Times New Roman" panose="02020603050405020304" pitchFamily="18" charset="0"/>
              </a:rPr>
              <a:t>конно-спортивным</a:t>
            </a:r>
            <a:r>
              <a:rPr lang="ru-RU" sz="2400" b="1" i="1" dirty="0" smtClean="0">
                <a:ln w="1905">
                  <a:solidFill>
                    <a:schemeClr val="tx1">
                      <a:lumMod val="95000"/>
                      <a:lumOff val="5000"/>
                    </a:schemeClr>
                  </a:solidFill>
                </a:ln>
                <a:solidFill>
                  <a:srgbClr val="C00000"/>
                </a:solidFill>
                <a:effectLst>
                  <a:innerShdw blurRad="69850" dist="43180" dir="5400000">
                    <a:srgbClr val="000000">
                      <a:alpha val="65000"/>
                    </a:srgbClr>
                  </a:innerShdw>
                </a:effectLst>
                <a:latin typeface="Georgia" pitchFamily="18" charset="0"/>
                <a:cs typeface="Times New Roman" panose="02020603050405020304" pitchFamily="18" charset="0"/>
              </a:rPr>
              <a:t>  клубом «Ласточка»</a:t>
            </a:r>
            <a:endParaRPr lang="ru-RU" sz="2400" b="1" i="1" dirty="0">
              <a:ln w="1905">
                <a:solidFill>
                  <a:schemeClr val="tx1">
                    <a:lumMod val="95000"/>
                    <a:lumOff val="5000"/>
                  </a:schemeClr>
                </a:solidFill>
              </a:ln>
              <a:solidFill>
                <a:srgbClr val="C00000"/>
              </a:solidFill>
              <a:effectLst>
                <a:innerShdw blurRad="69850" dist="43180" dir="5400000">
                  <a:srgbClr val="000000">
                    <a:alpha val="65000"/>
                  </a:srgbClr>
                </a:innerShdw>
              </a:effectLst>
              <a:latin typeface="Georgia" pitchFamily="18" charset="0"/>
              <a:cs typeface="Times New Roman" panose="02020603050405020304" pitchFamily="18" charset="0"/>
            </a:endParaRPr>
          </a:p>
        </p:txBody>
      </p:sp>
      <p:sp>
        <p:nvSpPr>
          <p:cNvPr id="4" name="Прямоугольник 3"/>
          <p:cNvSpPr/>
          <p:nvPr/>
        </p:nvSpPr>
        <p:spPr>
          <a:xfrm>
            <a:off x="827584" y="908720"/>
            <a:ext cx="7632848" cy="1323439"/>
          </a:xfrm>
          <a:prstGeom prst="rect">
            <a:avLst/>
          </a:prstGeom>
        </p:spPr>
        <p:txBody>
          <a:bodyPr wrap="square">
            <a:spAutoFit/>
          </a:bodyPr>
          <a:lstStyle/>
          <a:p>
            <a:endParaRPr lang="ru-RU" sz="2000" dirty="0" smtClean="0"/>
          </a:p>
          <a:p>
            <a:endParaRPr lang="ru-RU" sz="2000" b="1" i="1" dirty="0" smtClean="0">
              <a:latin typeface="Georgia" pitchFamily="18" charset="0"/>
            </a:endParaRPr>
          </a:p>
          <a:p>
            <a:r>
              <a:rPr lang="ru-RU" sz="2000" dirty="0" smtClean="0"/>
              <a:t/>
            </a:r>
            <a:br>
              <a:rPr lang="ru-RU" sz="2000" dirty="0" smtClean="0"/>
            </a:br>
            <a:endParaRPr lang="ru-RU" sz="2000" dirty="0"/>
          </a:p>
        </p:txBody>
      </p:sp>
      <p:sp>
        <p:nvSpPr>
          <p:cNvPr id="6" name="Прямоугольник 5"/>
          <p:cNvSpPr/>
          <p:nvPr/>
        </p:nvSpPr>
        <p:spPr>
          <a:xfrm>
            <a:off x="1115616" y="1412776"/>
            <a:ext cx="6840760" cy="3785652"/>
          </a:xfrm>
          <a:prstGeom prst="rect">
            <a:avLst/>
          </a:prstGeom>
        </p:spPr>
        <p:txBody>
          <a:bodyPr wrap="square">
            <a:spAutoFit/>
          </a:bodyPr>
          <a:lstStyle/>
          <a:p>
            <a:pPr algn="ctr">
              <a:buFont typeface="Arial" pitchFamily="34" charset="0"/>
              <a:buChar char="•"/>
            </a:pPr>
            <a:r>
              <a:rPr lang="ru-RU" sz="2000" b="1" i="1" dirty="0" smtClean="0">
                <a:latin typeface="Georgia" pitchFamily="18" charset="0"/>
              </a:rPr>
              <a:t>Встреча с руководителем  клуба </a:t>
            </a:r>
          </a:p>
          <a:p>
            <a:pPr algn="ctr"/>
            <a:r>
              <a:rPr lang="ru-RU" sz="2000" b="1" i="1" dirty="0" smtClean="0">
                <a:latin typeface="Georgia" pitchFamily="18" charset="0"/>
              </a:rPr>
              <a:t>Власовым  А.В. </a:t>
            </a:r>
          </a:p>
          <a:p>
            <a:pPr algn="ctr"/>
            <a:endParaRPr lang="ru-RU" sz="2000" b="1" i="1" dirty="0" smtClean="0">
              <a:latin typeface="Georgia" pitchFamily="18" charset="0"/>
            </a:endParaRPr>
          </a:p>
          <a:p>
            <a:pPr algn="ctr">
              <a:buFont typeface="Arial" pitchFamily="34" charset="0"/>
              <a:buChar char="•"/>
            </a:pPr>
            <a:r>
              <a:rPr lang="ru-RU" sz="2000" b="1" i="1" dirty="0" smtClean="0">
                <a:latin typeface="Georgia" pitchFamily="18" charset="0"/>
              </a:rPr>
              <a:t>Знакомство с клубом.</a:t>
            </a:r>
          </a:p>
          <a:p>
            <a:pPr algn="ctr">
              <a:buFont typeface="Arial" pitchFamily="34" charset="0"/>
              <a:buChar char="•"/>
            </a:pPr>
            <a:endParaRPr lang="ru-RU" sz="2000" b="1" i="1" dirty="0" smtClean="0">
              <a:latin typeface="Georgia" pitchFamily="18" charset="0"/>
            </a:endParaRPr>
          </a:p>
          <a:p>
            <a:pPr algn="ctr">
              <a:buFont typeface="Arial" pitchFamily="34" charset="0"/>
              <a:buChar char="•"/>
            </a:pPr>
            <a:r>
              <a:rPr lang="ru-RU" sz="2000" b="1" i="1" dirty="0" smtClean="0">
                <a:latin typeface="Georgia" pitchFamily="18" charset="0"/>
              </a:rPr>
              <a:t>Посещение конной тренировки.</a:t>
            </a:r>
          </a:p>
          <a:p>
            <a:pPr algn="ctr">
              <a:buFont typeface="Arial" pitchFamily="34" charset="0"/>
              <a:buChar char="•"/>
            </a:pPr>
            <a:endParaRPr lang="ru-RU" sz="2000" b="1" i="1" dirty="0" smtClean="0">
              <a:latin typeface="Georgia" pitchFamily="18" charset="0"/>
            </a:endParaRPr>
          </a:p>
          <a:p>
            <a:pPr algn="ctr">
              <a:buFont typeface="Arial" pitchFamily="34" charset="0"/>
              <a:buChar char="•"/>
            </a:pPr>
            <a:r>
              <a:rPr lang="ru-RU" sz="2000" b="1" i="1" dirty="0" smtClean="0">
                <a:latin typeface="Georgia" pitchFamily="18" charset="0"/>
              </a:rPr>
              <a:t>Катание на лошадях.</a:t>
            </a:r>
          </a:p>
          <a:p>
            <a:pPr algn="ctr">
              <a:buFont typeface="Arial" pitchFamily="34" charset="0"/>
              <a:buChar char="•"/>
            </a:pPr>
            <a:endParaRPr lang="ru-RU" sz="2000" b="1" i="1" dirty="0" smtClean="0">
              <a:latin typeface="Georgia" pitchFamily="18" charset="0"/>
            </a:endParaRPr>
          </a:p>
          <a:p>
            <a:pPr algn="ctr">
              <a:buFont typeface="Arial" pitchFamily="34" charset="0"/>
              <a:buChar char="•"/>
            </a:pPr>
            <a:r>
              <a:rPr lang="ru-RU" sz="2000" b="1" i="1" dirty="0" smtClean="0">
                <a:latin typeface="Georgia" pitchFamily="18" charset="0"/>
              </a:rPr>
              <a:t>Посещение праздника, посвященного </a:t>
            </a:r>
          </a:p>
          <a:p>
            <a:pPr algn="ctr"/>
            <a:r>
              <a:rPr lang="ru-RU" sz="2000" b="1" i="1" dirty="0" smtClean="0">
                <a:latin typeface="Georgia" pitchFamily="18" charset="0"/>
              </a:rPr>
              <a:t>Дню рождения детского казачьего</a:t>
            </a:r>
          </a:p>
          <a:p>
            <a:pPr algn="ctr"/>
            <a:r>
              <a:rPr lang="ru-RU" sz="2000" b="1" i="1" dirty="0" smtClean="0">
                <a:latin typeface="Georgia" pitchFamily="18" charset="0"/>
              </a:rPr>
              <a:t> </a:t>
            </a:r>
            <a:r>
              <a:rPr lang="ru-RU" sz="2000" b="1" i="1" dirty="0" err="1" smtClean="0">
                <a:latin typeface="Georgia" pitchFamily="18" charset="0"/>
              </a:rPr>
              <a:t>конно-спортивного</a:t>
            </a:r>
            <a:r>
              <a:rPr lang="ru-RU" sz="2000" b="1" i="1" dirty="0" smtClean="0">
                <a:latin typeface="Georgia" pitchFamily="18" charset="0"/>
              </a:rPr>
              <a:t> клуба «Ласточка».</a:t>
            </a:r>
            <a:endParaRPr lang="ru-RU" sz="2000" b="1" i="1" dirty="0">
              <a:latin typeface="Georgia" pitchFamily="18" charset="0"/>
            </a:endParaRP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Рисунок 4" descr="0b789f203a610d6c581ff64e61d16d30.jpg"/>
          <p:cNvPicPr>
            <a:picLocks noChangeAspect="1"/>
          </p:cNvPicPr>
          <p:nvPr/>
        </p:nvPicPr>
        <p:blipFill>
          <a:blip r:embed="rId2" cstate="print">
            <a:lum bright="10000"/>
          </a:blip>
          <a:stretch>
            <a:fillRect/>
          </a:stretch>
        </p:blipFill>
        <p:spPr>
          <a:xfrm>
            <a:off x="0" y="0"/>
            <a:ext cx="9144000" cy="6886400"/>
          </a:xfrm>
          <a:prstGeom prst="rect">
            <a:avLst/>
          </a:prstGeom>
        </p:spPr>
      </p:pic>
      <p:sp>
        <p:nvSpPr>
          <p:cNvPr id="8" name="Прямоугольник 7"/>
          <p:cNvSpPr/>
          <p:nvPr/>
        </p:nvSpPr>
        <p:spPr>
          <a:xfrm>
            <a:off x="1115616" y="188640"/>
            <a:ext cx="7200800" cy="954107"/>
          </a:xfrm>
          <a:prstGeom prst="rect">
            <a:avLst/>
          </a:prstGeom>
        </p:spPr>
        <p:txBody>
          <a:bodyPr wrap="square">
            <a:spAutoFit/>
          </a:bodyPr>
          <a:lstStyle/>
          <a:p>
            <a:pPr algn="ctr"/>
            <a:r>
              <a:rPr lang="ru-RU" sz="2800" b="1" i="1" dirty="0" smtClean="0">
                <a:ln w="1905">
                  <a:solidFill>
                    <a:schemeClr val="tx1">
                      <a:lumMod val="95000"/>
                      <a:lumOff val="5000"/>
                    </a:schemeClr>
                  </a:solidFill>
                </a:ln>
                <a:solidFill>
                  <a:schemeClr val="tx2">
                    <a:lumMod val="60000"/>
                    <a:lumOff val="40000"/>
                  </a:schemeClr>
                </a:solidFill>
                <a:effectLst>
                  <a:innerShdw blurRad="69850" dist="43180" dir="5400000">
                    <a:srgbClr val="000000">
                      <a:alpha val="65000"/>
                    </a:srgbClr>
                  </a:innerShdw>
                </a:effectLst>
                <a:latin typeface="Georgia" pitchFamily="18" charset="0"/>
                <a:cs typeface="Times New Roman" panose="02020603050405020304" pitchFamily="18" charset="0"/>
              </a:rPr>
              <a:t>3 этап – заключительный </a:t>
            </a:r>
          </a:p>
          <a:p>
            <a:pPr algn="ctr"/>
            <a:r>
              <a:rPr lang="ru-RU" sz="2800" b="1" i="1" dirty="0" smtClean="0">
                <a:ln w="1905">
                  <a:solidFill>
                    <a:schemeClr val="tx1">
                      <a:lumMod val="95000"/>
                      <a:lumOff val="5000"/>
                    </a:schemeClr>
                  </a:solidFill>
                </a:ln>
                <a:solidFill>
                  <a:schemeClr val="tx2">
                    <a:lumMod val="60000"/>
                    <a:lumOff val="40000"/>
                  </a:schemeClr>
                </a:solidFill>
                <a:effectLst>
                  <a:innerShdw blurRad="69850" dist="43180" dir="5400000">
                    <a:srgbClr val="000000">
                      <a:alpha val="65000"/>
                    </a:srgbClr>
                  </a:innerShdw>
                </a:effectLst>
                <a:latin typeface="Georgia" pitchFamily="18" charset="0"/>
                <a:cs typeface="Times New Roman" panose="02020603050405020304" pitchFamily="18" charset="0"/>
              </a:rPr>
              <a:t>( итоги проектной деятельности)</a:t>
            </a:r>
            <a:endParaRPr lang="ru-RU" sz="2800" b="1" i="1" dirty="0">
              <a:ln w="1905">
                <a:solidFill>
                  <a:schemeClr val="tx1">
                    <a:lumMod val="95000"/>
                    <a:lumOff val="5000"/>
                  </a:schemeClr>
                </a:solidFill>
              </a:ln>
              <a:solidFill>
                <a:schemeClr val="tx2">
                  <a:lumMod val="60000"/>
                  <a:lumOff val="40000"/>
                </a:schemeClr>
              </a:solidFill>
              <a:effectLst>
                <a:innerShdw blurRad="69850" dist="43180" dir="5400000">
                  <a:srgbClr val="000000">
                    <a:alpha val="65000"/>
                  </a:srgbClr>
                </a:innerShdw>
              </a:effectLst>
              <a:latin typeface="Georgia" pitchFamily="18" charset="0"/>
              <a:cs typeface="Times New Roman" panose="02020603050405020304" pitchFamily="18" charset="0"/>
            </a:endParaRPr>
          </a:p>
        </p:txBody>
      </p:sp>
      <p:sp>
        <p:nvSpPr>
          <p:cNvPr id="4" name="Прямоугольник 3"/>
          <p:cNvSpPr/>
          <p:nvPr/>
        </p:nvSpPr>
        <p:spPr>
          <a:xfrm>
            <a:off x="251520" y="1484784"/>
            <a:ext cx="8496944" cy="5816977"/>
          </a:xfrm>
          <a:prstGeom prst="rect">
            <a:avLst/>
          </a:prstGeom>
        </p:spPr>
        <p:txBody>
          <a:bodyPr wrap="square">
            <a:spAutoFit/>
          </a:bodyPr>
          <a:lstStyle/>
          <a:p>
            <a:endParaRPr lang="ru-RU" sz="2000" dirty="0" smtClean="0"/>
          </a:p>
          <a:p>
            <a:pPr algn="ctr">
              <a:buFont typeface="Arial" pitchFamily="34" charset="0"/>
              <a:buChar char="•"/>
            </a:pPr>
            <a:r>
              <a:rPr lang="ru-RU" sz="2400" b="1" i="1" dirty="0" smtClean="0">
                <a:latin typeface="Georgia" pitchFamily="18" charset="0"/>
              </a:rPr>
              <a:t>Конкурс чтецов </a:t>
            </a:r>
          </a:p>
          <a:p>
            <a:pPr algn="ctr"/>
            <a:r>
              <a:rPr lang="ru-RU" sz="2400" b="1" i="1" dirty="0" smtClean="0">
                <a:latin typeface="Georgia" pitchFamily="18" charset="0"/>
              </a:rPr>
              <a:t>«Славлю тебя, мой конь удалой!»</a:t>
            </a:r>
          </a:p>
          <a:p>
            <a:pPr algn="ctr"/>
            <a:endParaRPr lang="ru-RU" sz="2400" b="1" i="1" dirty="0" smtClean="0">
              <a:latin typeface="Georgia" pitchFamily="18" charset="0"/>
            </a:endParaRPr>
          </a:p>
          <a:p>
            <a:pPr algn="ctr">
              <a:buFont typeface="Arial" pitchFamily="34" charset="0"/>
              <a:buChar char="•"/>
            </a:pPr>
            <a:r>
              <a:rPr lang="ru-RU" sz="2400" b="1" i="1" dirty="0" smtClean="0">
                <a:latin typeface="Georgia" pitchFamily="18" charset="0"/>
              </a:rPr>
              <a:t> Творческая выставка </a:t>
            </a:r>
          </a:p>
          <a:p>
            <a:pPr algn="ctr"/>
            <a:r>
              <a:rPr lang="ru-RU" sz="2400" b="1" i="1" dirty="0" smtClean="0">
                <a:latin typeface="Georgia" pitchFamily="18" charset="0"/>
              </a:rPr>
              <a:t>«Уж ты, конь мой, конь, ты товарищ боевой»</a:t>
            </a:r>
          </a:p>
          <a:p>
            <a:pPr algn="ctr"/>
            <a:endParaRPr lang="ru-RU" sz="2400" b="1" i="1" dirty="0" smtClean="0">
              <a:latin typeface="Georgia" pitchFamily="18" charset="0"/>
            </a:endParaRPr>
          </a:p>
          <a:p>
            <a:pPr algn="ctr">
              <a:buFont typeface="Arial" pitchFamily="34" charset="0"/>
              <a:buChar char="•"/>
            </a:pPr>
            <a:r>
              <a:rPr lang="ru-RU" sz="2400" b="1" i="1" dirty="0" smtClean="0">
                <a:latin typeface="Georgia" pitchFamily="18" charset="0"/>
              </a:rPr>
              <a:t>Презентация словаря казачьих слов и терминов </a:t>
            </a:r>
            <a:br>
              <a:rPr lang="ru-RU" sz="2400" b="1" i="1" dirty="0" smtClean="0">
                <a:latin typeface="Georgia" pitchFamily="18" charset="0"/>
              </a:rPr>
            </a:br>
            <a:r>
              <a:rPr lang="ru-RU" sz="2400" b="1" i="1" dirty="0" smtClean="0">
                <a:latin typeface="Georgia" pitchFamily="18" charset="0"/>
              </a:rPr>
              <a:t>«Гутара»</a:t>
            </a:r>
          </a:p>
          <a:p>
            <a:pPr algn="ctr">
              <a:buFont typeface="Arial" pitchFamily="34" charset="0"/>
              <a:buChar char="•"/>
            </a:pPr>
            <a:endParaRPr lang="ru-RU" sz="2000" b="1" i="1" dirty="0" smtClean="0">
              <a:latin typeface="Georgia" pitchFamily="18" charset="0"/>
            </a:endParaRPr>
          </a:p>
          <a:p>
            <a:pPr algn="ctr"/>
            <a:r>
              <a:rPr lang="ru-RU" sz="2800" dirty="0" smtClean="0"/>
              <a:t/>
            </a:r>
            <a:br>
              <a:rPr lang="ru-RU" sz="2800" dirty="0" smtClean="0"/>
            </a:br>
            <a:endParaRPr lang="ru-RU" sz="2800" dirty="0" smtClean="0"/>
          </a:p>
          <a:p>
            <a:endParaRPr lang="ru-RU" sz="2000" b="1" i="1" dirty="0" smtClean="0">
              <a:latin typeface="Georgia" pitchFamily="18" charset="0"/>
            </a:endParaRPr>
          </a:p>
          <a:p>
            <a:r>
              <a:rPr lang="ru-RU" sz="2000" dirty="0" smtClean="0"/>
              <a:t/>
            </a:r>
            <a:br>
              <a:rPr lang="ru-RU" sz="2000" dirty="0" smtClean="0"/>
            </a:br>
            <a:endParaRPr lang="ru-RU" sz="2000" dirty="0"/>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Рисунок 5" descr="0b789f203a610d6c581ff64e61d16d30.jpg" hidden="1"/>
          <p:cNvPicPr>
            <a:picLocks noChangeAspect="1"/>
          </p:cNvPicPr>
          <p:nvPr/>
        </p:nvPicPr>
        <p:blipFill>
          <a:blip r:embed="rId2" cstate="print"/>
          <a:stretch>
            <a:fillRect/>
          </a:stretch>
        </p:blipFill>
        <p:spPr>
          <a:xfrm>
            <a:off x="0" y="0"/>
            <a:ext cx="9144000" cy="6858000"/>
          </a:xfrm>
          <a:prstGeom prst="rect">
            <a:avLst/>
          </a:prstGeom>
        </p:spPr>
      </p:pic>
      <p:pic>
        <p:nvPicPr>
          <p:cNvPr id="9" name="Рисунок 8" descr="0b789f203a610d6c581ff64e61d16d30.jpg"/>
          <p:cNvPicPr>
            <a:picLocks noChangeAspect="1"/>
          </p:cNvPicPr>
          <p:nvPr/>
        </p:nvPicPr>
        <p:blipFill>
          <a:blip r:embed="rId2" cstate="screen">
            <a:lum bright="10000"/>
          </a:blip>
          <a:stretch>
            <a:fillRect/>
          </a:stretch>
        </p:blipFill>
        <p:spPr>
          <a:xfrm>
            <a:off x="0" y="0"/>
            <a:ext cx="9144000" cy="6858000"/>
          </a:xfrm>
          <a:prstGeom prst="rect">
            <a:avLst/>
          </a:prstGeom>
        </p:spPr>
      </p:pic>
      <p:sp>
        <p:nvSpPr>
          <p:cNvPr id="10" name="TextBox 9"/>
          <p:cNvSpPr txBox="1"/>
          <p:nvPr/>
        </p:nvSpPr>
        <p:spPr>
          <a:xfrm>
            <a:off x="0" y="332657"/>
            <a:ext cx="8820472" cy="1200329"/>
          </a:xfrm>
          <a:prstGeom prst="rect">
            <a:avLst/>
          </a:prstGeom>
          <a:noFill/>
        </p:spPr>
        <p:txBody>
          <a:bodyPr wrap="square" rtlCol="0">
            <a:spAutoFit/>
          </a:bodyPr>
          <a:lstStyle/>
          <a:p>
            <a:pPr algn="ctr"/>
            <a:r>
              <a:rPr lang="ru-RU" sz="2400" b="1" i="1" dirty="0" smtClean="0">
                <a:ln w="12700">
                  <a:solidFill>
                    <a:schemeClr val="tx1"/>
                  </a:solidFill>
                  <a:prstDash val="solid"/>
                </a:ln>
                <a:solidFill>
                  <a:schemeClr val="tx2">
                    <a:lumMod val="60000"/>
                    <a:lumOff val="40000"/>
                  </a:schemeClr>
                </a:solidFill>
                <a:effectLst>
                  <a:outerShdw blurRad="41275" dist="20320" dir="1800000" algn="tl" rotWithShape="0">
                    <a:srgbClr val="000000">
                      <a:alpha val="40000"/>
                    </a:srgbClr>
                  </a:outerShdw>
                </a:effectLst>
                <a:latin typeface="Georgia" pitchFamily="18" charset="0"/>
              </a:rPr>
              <a:t>Беседа  «Конь в жизни казака», </a:t>
            </a:r>
          </a:p>
          <a:p>
            <a:pPr algn="ctr"/>
            <a:r>
              <a:rPr lang="ru-RU" sz="2400" b="1" i="1" dirty="0" smtClean="0">
                <a:ln w="12700">
                  <a:solidFill>
                    <a:schemeClr val="tx1"/>
                  </a:solidFill>
                  <a:prstDash val="solid"/>
                </a:ln>
                <a:solidFill>
                  <a:schemeClr val="tx2">
                    <a:lumMod val="60000"/>
                    <a:lumOff val="40000"/>
                  </a:schemeClr>
                </a:solidFill>
                <a:effectLst>
                  <a:outerShdw blurRad="41275" dist="20320" dir="1800000" algn="tl" rotWithShape="0">
                    <a:srgbClr val="000000">
                      <a:alpha val="40000"/>
                    </a:srgbClr>
                  </a:outerShdw>
                </a:effectLst>
                <a:latin typeface="Georgia" pitchFamily="18" charset="0"/>
              </a:rPr>
              <a:t>чтение казачьей сказки «Есаул и его конь». </a:t>
            </a:r>
          </a:p>
          <a:p>
            <a:pPr algn="ctr"/>
            <a:endParaRPr lang="ru-RU" sz="2400" b="1" i="1" dirty="0">
              <a:latin typeface="Georgia" pitchFamily="18" charset="0"/>
            </a:endParaRPr>
          </a:p>
        </p:txBody>
      </p:sp>
      <p:pic>
        <p:nvPicPr>
          <p:cNvPr id="8" name="Рисунок 7" descr="IMG_20210212_100925.jpg"/>
          <p:cNvPicPr>
            <a:picLocks noChangeAspect="1"/>
          </p:cNvPicPr>
          <p:nvPr/>
        </p:nvPicPr>
        <p:blipFill>
          <a:blip r:embed="rId3" cstate="screen"/>
          <a:stretch>
            <a:fillRect/>
          </a:stretch>
        </p:blipFill>
        <p:spPr>
          <a:xfrm>
            <a:off x="683568" y="1268760"/>
            <a:ext cx="4480498" cy="2520280"/>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pic>
        <p:nvPicPr>
          <p:cNvPr id="11" name="Рисунок 10" descr="IMG_20210212_100335.jpg"/>
          <p:cNvPicPr>
            <a:picLocks noChangeAspect="1"/>
          </p:cNvPicPr>
          <p:nvPr/>
        </p:nvPicPr>
        <p:blipFill>
          <a:blip r:embed="rId4" cstate="screen"/>
          <a:stretch>
            <a:fillRect/>
          </a:stretch>
        </p:blipFill>
        <p:spPr>
          <a:xfrm>
            <a:off x="3923928" y="4005064"/>
            <a:ext cx="4661881" cy="2622308"/>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Рисунок 5" descr="0b789f203a610d6c581ff64e61d16d30.jpg"/>
          <p:cNvPicPr>
            <a:picLocks noChangeAspect="1"/>
          </p:cNvPicPr>
          <p:nvPr/>
        </p:nvPicPr>
        <p:blipFill>
          <a:blip r:embed="rId2" cstate="screen">
            <a:lum bright="10000"/>
          </a:blip>
          <a:stretch>
            <a:fillRect/>
          </a:stretch>
        </p:blipFill>
        <p:spPr>
          <a:xfrm>
            <a:off x="0" y="0"/>
            <a:ext cx="9144000" cy="6858000"/>
          </a:xfrm>
          <a:prstGeom prst="rect">
            <a:avLst/>
          </a:prstGeom>
        </p:spPr>
      </p:pic>
      <p:sp>
        <p:nvSpPr>
          <p:cNvPr id="4" name="TextBox 3"/>
          <p:cNvSpPr txBox="1"/>
          <p:nvPr/>
        </p:nvSpPr>
        <p:spPr>
          <a:xfrm>
            <a:off x="539552" y="548680"/>
            <a:ext cx="8208912" cy="830997"/>
          </a:xfrm>
          <a:prstGeom prst="rect">
            <a:avLst/>
          </a:prstGeom>
          <a:noFill/>
        </p:spPr>
        <p:txBody>
          <a:bodyPr wrap="square" rtlCol="0">
            <a:spAutoFit/>
          </a:bodyPr>
          <a:lstStyle/>
          <a:p>
            <a:pPr algn="ctr"/>
            <a:r>
              <a:rPr lang="ru-RU" sz="2400" b="1" i="1" dirty="0" smtClean="0">
                <a:ln w="12700">
                  <a:solidFill>
                    <a:schemeClr val="tx1"/>
                  </a:solidFill>
                  <a:prstDash val="solid"/>
                </a:ln>
                <a:solidFill>
                  <a:schemeClr val="tx2">
                    <a:lumMod val="60000"/>
                    <a:lumOff val="40000"/>
                  </a:schemeClr>
                </a:solidFill>
                <a:effectLst>
                  <a:outerShdw blurRad="41275" dist="20320" dir="1800000" algn="tl" rotWithShape="0">
                    <a:srgbClr val="000000">
                      <a:alpha val="40000"/>
                    </a:srgbClr>
                  </a:outerShdw>
                </a:effectLst>
                <a:latin typeface="Georgia" pitchFamily="18" charset="0"/>
              </a:rPr>
              <a:t>НОД «Казак и конь в годы войны»</a:t>
            </a:r>
          </a:p>
          <a:p>
            <a:pPr algn="ctr"/>
            <a:endParaRPr lang="ru-RU" sz="2400" b="1" i="1" dirty="0">
              <a:ln w="12700">
                <a:solidFill>
                  <a:schemeClr val="tx1"/>
                </a:solidFill>
                <a:prstDash val="solid"/>
              </a:ln>
              <a:solidFill>
                <a:schemeClr val="tx2">
                  <a:lumMod val="60000"/>
                  <a:lumOff val="40000"/>
                </a:schemeClr>
              </a:solidFill>
              <a:effectLst>
                <a:outerShdw blurRad="41275" dist="20320" dir="1800000" algn="tl" rotWithShape="0">
                  <a:srgbClr val="000000">
                    <a:alpha val="40000"/>
                  </a:srgbClr>
                </a:outerShdw>
              </a:effectLst>
              <a:latin typeface="Georgia" pitchFamily="18" charset="0"/>
            </a:endParaRPr>
          </a:p>
        </p:txBody>
      </p:sp>
      <p:pic>
        <p:nvPicPr>
          <p:cNvPr id="5" name="Рисунок 4" descr="IMG_20210212_101205.jpg"/>
          <p:cNvPicPr>
            <a:picLocks noChangeAspect="1"/>
          </p:cNvPicPr>
          <p:nvPr/>
        </p:nvPicPr>
        <p:blipFill>
          <a:blip r:embed="rId3" cstate="screen"/>
          <a:stretch>
            <a:fillRect/>
          </a:stretch>
        </p:blipFill>
        <p:spPr>
          <a:xfrm>
            <a:off x="395536" y="1268760"/>
            <a:ext cx="4267200" cy="2400300"/>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pic>
        <p:nvPicPr>
          <p:cNvPr id="7" name="Рисунок 6" descr="IMG_20210212_101334.jpg"/>
          <p:cNvPicPr>
            <a:picLocks noChangeAspect="1"/>
          </p:cNvPicPr>
          <p:nvPr/>
        </p:nvPicPr>
        <p:blipFill>
          <a:blip r:embed="rId4" cstate="screen"/>
          <a:stretch>
            <a:fillRect/>
          </a:stretch>
        </p:blipFill>
        <p:spPr>
          <a:xfrm>
            <a:off x="4211960" y="3861048"/>
            <a:ext cx="4651243" cy="2616324"/>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Рисунок 5" descr="0b789f203a610d6c581ff64e61d16d30.jpg"/>
          <p:cNvPicPr>
            <a:picLocks noChangeAspect="1"/>
          </p:cNvPicPr>
          <p:nvPr/>
        </p:nvPicPr>
        <p:blipFill>
          <a:blip r:embed="rId2" cstate="screen">
            <a:lum bright="10000"/>
          </a:blip>
          <a:stretch>
            <a:fillRect/>
          </a:stretch>
        </p:blipFill>
        <p:spPr>
          <a:xfrm>
            <a:off x="0" y="0"/>
            <a:ext cx="9144000" cy="6858000"/>
          </a:xfrm>
          <a:prstGeom prst="rect">
            <a:avLst/>
          </a:prstGeom>
        </p:spPr>
      </p:pic>
      <p:sp>
        <p:nvSpPr>
          <p:cNvPr id="4" name="TextBox 3"/>
          <p:cNvSpPr txBox="1"/>
          <p:nvPr/>
        </p:nvSpPr>
        <p:spPr>
          <a:xfrm>
            <a:off x="323528" y="476672"/>
            <a:ext cx="8280920" cy="1200329"/>
          </a:xfrm>
          <a:prstGeom prst="rect">
            <a:avLst/>
          </a:prstGeom>
          <a:noFill/>
        </p:spPr>
        <p:txBody>
          <a:bodyPr wrap="square" rtlCol="0">
            <a:spAutoFit/>
          </a:bodyPr>
          <a:lstStyle/>
          <a:p>
            <a:pPr algn="ctr"/>
            <a:r>
              <a:rPr lang="ru-RU" sz="2400" b="1" i="1" dirty="0" smtClean="0">
                <a:ln w="12700">
                  <a:solidFill>
                    <a:schemeClr val="tx1"/>
                  </a:solidFill>
                  <a:prstDash val="solid"/>
                </a:ln>
                <a:solidFill>
                  <a:schemeClr val="tx2">
                    <a:lumMod val="60000"/>
                    <a:lumOff val="40000"/>
                  </a:schemeClr>
                </a:solidFill>
                <a:effectLst>
                  <a:outerShdw blurRad="41275" dist="20320" dir="1800000" algn="tl" rotWithShape="0">
                    <a:srgbClr val="000000">
                      <a:alpha val="40000"/>
                    </a:srgbClr>
                  </a:outerShdw>
                </a:effectLst>
                <a:latin typeface="Georgia" pitchFamily="18" charset="0"/>
              </a:rPr>
              <a:t>НОД «Подкова для коня, что сапог для казака»</a:t>
            </a:r>
          </a:p>
          <a:p>
            <a:pPr algn="ctr"/>
            <a:r>
              <a:rPr lang="ru-RU" sz="2400" b="1" i="1" dirty="0" smtClean="0">
                <a:ln w="12700">
                  <a:solidFill>
                    <a:schemeClr val="tx1"/>
                  </a:solidFill>
                  <a:prstDash val="solid"/>
                </a:ln>
                <a:solidFill>
                  <a:schemeClr val="tx2">
                    <a:lumMod val="60000"/>
                    <a:lumOff val="40000"/>
                  </a:schemeClr>
                </a:solidFill>
                <a:effectLst>
                  <a:outerShdw blurRad="41275" dist="20320" dir="1800000" algn="tl" rotWithShape="0">
                    <a:srgbClr val="000000">
                      <a:alpha val="40000"/>
                    </a:srgbClr>
                  </a:outerShdw>
                </a:effectLst>
                <a:latin typeface="Georgia" pitchFamily="18" charset="0"/>
              </a:rPr>
              <a:t> (интегрированное). </a:t>
            </a:r>
          </a:p>
          <a:p>
            <a:pPr algn="ctr"/>
            <a:r>
              <a:rPr lang="ru-RU" sz="2400" b="1" i="1" dirty="0" smtClean="0">
                <a:ln w="12700">
                  <a:solidFill>
                    <a:schemeClr val="tx1"/>
                  </a:solidFill>
                  <a:prstDash val="solid"/>
                </a:ln>
                <a:solidFill>
                  <a:schemeClr val="tx2">
                    <a:lumMod val="60000"/>
                    <a:lumOff val="40000"/>
                  </a:schemeClr>
                </a:solidFill>
                <a:effectLst>
                  <a:outerShdw blurRad="41275" dist="20320" dir="1800000" algn="tl" rotWithShape="0">
                    <a:srgbClr val="000000">
                      <a:alpha val="40000"/>
                    </a:srgbClr>
                  </a:outerShdw>
                </a:effectLst>
                <a:latin typeface="Georgia" pitchFamily="18" charset="0"/>
              </a:rPr>
              <a:t>Выставка поделок «Золотая подкова» </a:t>
            </a:r>
            <a:endParaRPr lang="ru-RU" sz="2400" b="1" i="1" dirty="0">
              <a:ln w="12700">
                <a:solidFill>
                  <a:schemeClr val="tx1"/>
                </a:solidFill>
                <a:prstDash val="solid"/>
              </a:ln>
              <a:solidFill>
                <a:schemeClr val="tx2">
                  <a:lumMod val="60000"/>
                  <a:lumOff val="40000"/>
                </a:schemeClr>
              </a:solidFill>
              <a:effectLst>
                <a:outerShdw blurRad="41275" dist="20320" dir="1800000" algn="tl" rotWithShape="0">
                  <a:srgbClr val="000000">
                    <a:alpha val="40000"/>
                  </a:srgbClr>
                </a:outerShdw>
              </a:effectLst>
              <a:latin typeface="Georgia" pitchFamily="18" charset="0"/>
            </a:endParaRPr>
          </a:p>
        </p:txBody>
      </p:sp>
      <p:pic>
        <p:nvPicPr>
          <p:cNvPr id="5" name="Рисунок 4" descr="IMG-20210127-WA0007.jpg"/>
          <p:cNvPicPr>
            <a:picLocks noChangeAspect="1"/>
          </p:cNvPicPr>
          <p:nvPr/>
        </p:nvPicPr>
        <p:blipFill>
          <a:blip r:embed="rId3" cstate="screen"/>
          <a:stretch>
            <a:fillRect/>
          </a:stretch>
        </p:blipFill>
        <p:spPr>
          <a:xfrm>
            <a:off x="395536" y="1916832"/>
            <a:ext cx="2320280" cy="3093707"/>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pic>
        <p:nvPicPr>
          <p:cNvPr id="7" name="Рисунок 6" descr="IMG-20210127-WA0010.jpg"/>
          <p:cNvPicPr>
            <a:picLocks noChangeAspect="1"/>
          </p:cNvPicPr>
          <p:nvPr/>
        </p:nvPicPr>
        <p:blipFill>
          <a:blip r:embed="rId4" cstate="screen"/>
          <a:stretch>
            <a:fillRect/>
          </a:stretch>
        </p:blipFill>
        <p:spPr>
          <a:xfrm>
            <a:off x="3275856" y="4365104"/>
            <a:ext cx="3000333" cy="2250250"/>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pic>
        <p:nvPicPr>
          <p:cNvPr id="8" name="Рисунок 7" descr="IMG-20210127-WA0019.jpg"/>
          <p:cNvPicPr>
            <a:picLocks noChangeAspect="1"/>
          </p:cNvPicPr>
          <p:nvPr/>
        </p:nvPicPr>
        <p:blipFill>
          <a:blip r:embed="rId5" cstate="screen"/>
          <a:stretch>
            <a:fillRect/>
          </a:stretch>
        </p:blipFill>
        <p:spPr>
          <a:xfrm>
            <a:off x="6588224" y="1916832"/>
            <a:ext cx="2160240" cy="2880320"/>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pic>
        <p:nvPicPr>
          <p:cNvPr id="9" name="Рисунок 8" descr="IMG-20210127-WA0020.jpg"/>
          <p:cNvPicPr>
            <a:picLocks noChangeAspect="1"/>
          </p:cNvPicPr>
          <p:nvPr/>
        </p:nvPicPr>
        <p:blipFill>
          <a:blip r:embed="rId6" cstate="screen"/>
          <a:stretch>
            <a:fillRect/>
          </a:stretch>
        </p:blipFill>
        <p:spPr>
          <a:xfrm>
            <a:off x="3227851" y="1844824"/>
            <a:ext cx="2976330" cy="2232248"/>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Рисунок 5" descr="0b789f203a610d6c581ff64e61d16d30.jpg"/>
          <p:cNvPicPr>
            <a:picLocks noChangeAspect="1"/>
          </p:cNvPicPr>
          <p:nvPr/>
        </p:nvPicPr>
        <p:blipFill>
          <a:blip r:embed="rId2" cstate="screen">
            <a:lum bright="10000"/>
          </a:blip>
          <a:stretch>
            <a:fillRect/>
          </a:stretch>
        </p:blipFill>
        <p:spPr>
          <a:xfrm>
            <a:off x="0" y="0"/>
            <a:ext cx="9144000" cy="6886400"/>
          </a:xfrm>
          <a:prstGeom prst="rect">
            <a:avLst/>
          </a:prstGeom>
        </p:spPr>
      </p:pic>
      <p:sp>
        <p:nvSpPr>
          <p:cNvPr id="23" name="Прямоугольник 22"/>
          <p:cNvSpPr/>
          <p:nvPr/>
        </p:nvSpPr>
        <p:spPr>
          <a:xfrm>
            <a:off x="251521" y="1628800"/>
            <a:ext cx="8568952" cy="400110"/>
          </a:xfrm>
          <a:prstGeom prst="rect">
            <a:avLst/>
          </a:prstGeom>
        </p:spPr>
        <p:txBody>
          <a:bodyPr wrap="square">
            <a:spAutoFit/>
          </a:bodyPr>
          <a:lstStyle/>
          <a:p>
            <a:pPr algn="ctr"/>
            <a:r>
              <a:rPr lang="ru-RU" sz="2000" b="1" i="1" dirty="0" smtClean="0">
                <a:latin typeface="Georgia" pitchFamily="18" charset="0"/>
              </a:rPr>
              <a:t> </a:t>
            </a:r>
            <a:endParaRPr lang="ru-RU" sz="2000" b="1" i="1" dirty="0">
              <a:latin typeface="Georgia" pitchFamily="18" charset="0"/>
            </a:endParaRPr>
          </a:p>
        </p:txBody>
      </p:sp>
      <p:pic>
        <p:nvPicPr>
          <p:cNvPr id="9" name="Рисунок 8" descr="IMG_20210212_102421.jpg"/>
          <p:cNvPicPr>
            <a:picLocks noChangeAspect="1"/>
          </p:cNvPicPr>
          <p:nvPr/>
        </p:nvPicPr>
        <p:blipFill>
          <a:blip r:embed="rId3" cstate="screen"/>
          <a:stretch>
            <a:fillRect/>
          </a:stretch>
        </p:blipFill>
        <p:spPr>
          <a:xfrm>
            <a:off x="2771800" y="2564904"/>
            <a:ext cx="3712411" cy="2520280"/>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pic>
        <p:nvPicPr>
          <p:cNvPr id="11" name="Рисунок 10" descr="IMG_20210212_102006.jpg"/>
          <p:cNvPicPr>
            <a:picLocks noChangeAspect="1"/>
          </p:cNvPicPr>
          <p:nvPr/>
        </p:nvPicPr>
        <p:blipFill>
          <a:blip r:embed="rId4" cstate="screen"/>
          <a:stretch>
            <a:fillRect/>
          </a:stretch>
        </p:blipFill>
        <p:spPr>
          <a:xfrm>
            <a:off x="6660232" y="1844824"/>
            <a:ext cx="2187243" cy="3888432"/>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pic>
        <p:nvPicPr>
          <p:cNvPr id="12" name="Рисунок 11" descr="IMG_20210212_101737.jpg"/>
          <p:cNvPicPr>
            <a:picLocks noChangeAspect="1"/>
          </p:cNvPicPr>
          <p:nvPr/>
        </p:nvPicPr>
        <p:blipFill>
          <a:blip r:embed="rId5" cstate="screen"/>
          <a:stretch>
            <a:fillRect/>
          </a:stretch>
        </p:blipFill>
        <p:spPr>
          <a:xfrm>
            <a:off x="323528" y="1916832"/>
            <a:ext cx="2232248" cy="3968441"/>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
        <p:nvSpPr>
          <p:cNvPr id="13" name="Прямоугольник 12"/>
          <p:cNvSpPr/>
          <p:nvPr/>
        </p:nvSpPr>
        <p:spPr>
          <a:xfrm>
            <a:off x="467544" y="404664"/>
            <a:ext cx="7992888" cy="830997"/>
          </a:xfrm>
          <a:prstGeom prst="rect">
            <a:avLst/>
          </a:prstGeom>
          <a:noFill/>
        </p:spPr>
        <p:txBody>
          <a:bodyPr wrap="square" lIns="91440" tIns="45720" rIns="91440" bIns="45720">
            <a:spAutoFit/>
          </a:bodyPr>
          <a:lstStyle/>
          <a:p>
            <a:pPr algn="ctr"/>
            <a:r>
              <a:rPr lang="ru-RU" sz="2400" b="1" i="1" dirty="0" smtClean="0">
                <a:ln w="12700">
                  <a:solidFill>
                    <a:schemeClr val="tx1"/>
                  </a:solidFill>
                  <a:prstDash val="solid"/>
                </a:ln>
                <a:solidFill>
                  <a:schemeClr val="tx2">
                    <a:lumMod val="60000"/>
                    <a:lumOff val="40000"/>
                  </a:schemeClr>
                </a:solidFill>
                <a:effectLst>
                  <a:outerShdw blurRad="41275" dist="20320" dir="1800000" algn="tl" rotWithShape="0">
                    <a:srgbClr val="000000">
                      <a:alpha val="40000"/>
                    </a:srgbClr>
                  </a:outerShdw>
                </a:effectLst>
                <a:latin typeface="Georgia" pitchFamily="18" charset="0"/>
              </a:rPr>
              <a:t>Просмотр презентации </a:t>
            </a:r>
          </a:p>
          <a:p>
            <a:pPr algn="ctr"/>
            <a:r>
              <a:rPr lang="ru-RU" sz="2400" b="1" i="1" dirty="0" smtClean="0">
                <a:ln w="12700">
                  <a:solidFill>
                    <a:schemeClr val="tx1"/>
                  </a:solidFill>
                  <a:prstDash val="solid"/>
                </a:ln>
                <a:solidFill>
                  <a:schemeClr val="tx2">
                    <a:lumMod val="60000"/>
                    <a:lumOff val="40000"/>
                  </a:schemeClr>
                </a:solidFill>
                <a:effectLst>
                  <a:outerShdw blurRad="41275" dist="20320" dir="1800000" algn="tl" rotWithShape="0">
                    <a:srgbClr val="000000">
                      <a:alpha val="40000"/>
                    </a:srgbClr>
                  </a:outerShdw>
                </a:effectLst>
                <a:latin typeface="Georgia" pitchFamily="18" charset="0"/>
              </a:rPr>
              <a:t>«</a:t>
            </a:r>
            <a:r>
              <a:rPr lang="ru-RU" sz="2400" b="1" i="1" dirty="0" smtClean="0">
                <a:ln w="12700">
                  <a:solidFill>
                    <a:schemeClr val="tx1"/>
                  </a:solidFill>
                  <a:prstDash val="solid"/>
                </a:ln>
                <a:solidFill>
                  <a:schemeClr val="tx2">
                    <a:lumMod val="60000"/>
                    <a:lumOff val="40000"/>
                  </a:schemeClr>
                </a:solidFill>
                <a:latin typeface="Georgia" pitchFamily="18" charset="0"/>
              </a:rPr>
              <a:t>Казак</a:t>
            </a:r>
            <a:r>
              <a:rPr lang="ru-RU" sz="2400" b="1" i="1" dirty="0" smtClean="0">
                <a:ln w="12700">
                  <a:solidFill>
                    <a:schemeClr val="tx1"/>
                  </a:solidFill>
                  <a:prstDash val="solid"/>
                </a:ln>
                <a:solidFill>
                  <a:schemeClr val="tx2">
                    <a:lumMod val="60000"/>
                    <a:lumOff val="40000"/>
                  </a:schemeClr>
                </a:solidFill>
                <a:effectLst>
                  <a:outerShdw blurRad="41275" dist="20320" dir="1800000" algn="tl" rotWithShape="0">
                    <a:srgbClr val="000000">
                      <a:alpha val="40000"/>
                    </a:srgbClr>
                  </a:outerShdw>
                </a:effectLst>
                <a:latin typeface="Georgia" pitchFamily="18" charset="0"/>
              </a:rPr>
              <a:t> и конь в наше время»</a:t>
            </a:r>
            <a:endParaRPr lang="ru-RU" sz="2400" b="1" dirty="0">
              <a:ln w="12700">
                <a:solidFill>
                  <a:schemeClr val="tx1"/>
                </a:solidFill>
                <a:prstDash val="solid"/>
              </a:ln>
              <a:solidFill>
                <a:schemeClr val="tx2">
                  <a:lumMod val="60000"/>
                  <a:lumOff val="40000"/>
                </a:schemeClr>
              </a:solidFill>
              <a:effectLst>
                <a:outerShdw blurRad="41275" dist="20320" dir="1800000" algn="tl" rotWithShape="0">
                  <a:srgbClr val="000000">
                    <a:alpha val="40000"/>
                  </a:srgbClr>
                </a:outerShdw>
              </a:effectLst>
            </a:endParaRP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Рисунок 5" descr="0b789f203a610d6c581ff64e61d16d30.jpg"/>
          <p:cNvPicPr>
            <a:picLocks noChangeAspect="1"/>
          </p:cNvPicPr>
          <p:nvPr/>
        </p:nvPicPr>
        <p:blipFill>
          <a:blip r:embed="rId2" cstate="print">
            <a:lum bright="10000"/>
          </a:blip>
          <a:stretch>
            <a:fillRect/>
          </a:stretch>
        </p:blipFill>
        <p:spPr>
          <a:xfrm>
            <a:off x="0" y="0"/>
            <a:ext cx="9144000" cy="6886400"/>
          </a:xfrm>
          <a:prstGeom prst="rect">
            <a:avLst/>
          </a:prstGeom>
        </p:spPr>
      </p:pic>
      <p:sp>
        <p:nvSpPr>
          <p:cNvPr id="8" name="Прямоугольник 7"/>
          <p:cNvSpPr/>
          <p:nvPr/>
        </p:nvSpPr>
        <p:spPr>
          <a:xfrm>
            <a:off x="683568" y="188640"/>
            <a:ext cx="7920880" cy="1200329"/>
          </a:xfrm>
          <a:prstGeom prst="rect">
            <a:avLst/>
          </a:prstGeom>
          <a:ln>
            <a:noFill/>
          </a:ln>
          <a:effectLst/>
          <a:scene3d>
            <a:camera prst="orthographicFront">
              <a:rot lat="0" lon="0" rev="0"/>
            </a:camera>
            <a:lightRig rig="glow" dir="t">
              <a:rot lat="0" lon="0" rev="14100000"/>
            </a:lightRig>
          </a:scene3d>
          <a:sp3d prstMaterial="softEdge">
            <a:bevelT w="127000" prst="artDeco"/>
          </a:sp3d>
        </p:spPr>
        <p:txBody>
          <a:bodyPr wrap="square">
            <a:spAutoFit/>
          </a:bodyPr>
          <a:lstStyle/>
          <a:p>
            <a:pPr algn="ctr"/>
            <a:r>
              <a:rPr lang="ru-RU" sz="3600" b="1" i="1" dirty="0" smtClean="0">
                <a:ln w="1905">
                  <a:solidFill>
                    <a:schemeClr val="tx1">
                      <a:lumMod val="95000"/>
                      <a:lumOff val="5000"/>
                    </a:schemeClr>
                  </a:solidFill>
                </a:ln>
                <a:solidFill>
                  <a:schemeClr val="tx2">
                    <a:lumMod val="60000"/>
                    <a:lumOff val="40000"/>
                  </a:schemeClr>
                </a:solidFill>
                <a:effectLst>
                  <a:innerShdw blurRad="69850" dist="43180" dir="5400000">
                    <a:srgbClr val="000000">
                      <a:alpha val="65000"/>
                    </a:srgbClr>
                  </a:innerShdw>
                </a:effectLst>
                <a:latin typeface="Georgia" pitchFamily="18" charset="0"/>
                <a:cs typeface="Times New Roman" panose="02020603050405020304" pitchFamily="18" charset="0"/>
              </a:rPr>
              <a:t>Работа с родителями</a:t>
            </a:r>
          </a:p>
          <a:p>
            <a:pPr algn="ctr"/>
            <a:endParaRPr lang="ru-RU" sz="3600" i="1" dirty="0">
              <a:ln>
                <a:solidFill>
                  <a:schemeClr val="tx2">
                    <a:lumMod val="60000"/>
                    <a:lumOff val="40000"/>
                  </a:schemeClr>
                </a:solidFill>
              </a:ln>
              <a:solidFill>
                <a:schemeClr val="tx2">
                  <a:lumMod val="60000"/>
                  <a:lumOff val="40000"/>
                </a:schemeClr>
              </a:solidFill>
              <a:effectLst>
                <a:outerShdw blurRad="38100" dist="38100" dir="2700000" algn="tl">
                  <a:srgbClr val="000000">
                    <a:alpha val="43137"/>
                  </a:srgbClr>
                </a:outerShdw>
              </a:effectLst>
              <a:latin typeface="Georgia" pitchFamily="18" charset="0"/>
            </a:endParaRPr>
          </a:p>
        </p:txBody>
      </p:sp>
      <p:pic>
        <p:nvPicPr>
          <p:cNvPr id="5" name="Рисунок 4" descr="IMG_20210224_133223.jpg"/>
          <p:cNvPicPr>
            <a:picLocks noChangeAspect="1"/>
          </p:cNvPicPr>
          <p:nvPr/>
        </p:nvPicPr>
        <p:blipFill>
          <a:blip r:embed="rId3" cstate="print"/>
          <a:stretch>
            <a:fillRect/>
          </a:stretch>
        </p:blipFill>
        <p:spPr>
          <a:xfrm rot="20429669">
            <a:off x="777671" y="1206527"/>
            <a:ext cx="2319916" cy="3118998"/>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pic>
        <p:nvPicPr>
          <p:cNvPr id="7" name="Рисунок 6" descr="IMG_20210224_133216.jpg"/>
          <p:cNvPicPr>
            <a:picLocks noChangeAspect="1"/>
          </p:cNvPicPr>
          <p:nvPr/>
        </p:nvPicPr>
        <p:blipFill>
          <a:blip r:embed="rId4" cstate="print"/>
          <a:srcRect l="5201" t="9051" r="3334" b="19550"/>
          <a:stretch>
            <a:fillRect/>
          </a:stretch>
        </p:blipFill>
        <p:spPr>
          <a:xfrm rot="995103">
            <a:off x="6186899" y="1015688"/>
            <a:ext cx="2204486" cy="3059288"/>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pic>
        <p:nvPicPr>
          <p:cNvPr id="9" name="Рисунок 8" descr="IMG_20210224_133302.jpg"/>
          <p:cNvPicPr>
            <a:picLocks noChangeAspect="1"/>
          </p:cNvPicPr>
          <p:nvPr/>
        </p:nvPicPr>
        <p:blipFill>
          <a:blip r:embed="rId5" cstate="print"/>
          <a:stretch>
            <a:fillRect/>
          </a:stretch>
        </p:blipFill>
        <p:spPr>
          <a:xfrm>
            <a:off x="3275856" y="4077072"/>
            <a:ext cx="2864533" cy="2448272"/>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Рисунок 5" descr="0b789f203a610d6c581ff64e61d16d30.jpg"/>
          <p:cNvPicPr>
            <a:picLocks noChangeAspect="1"/>
          </p:cNvPicPr>
          <p:nvPr/>
        </p:nvPicPr>
        <p:blipFill>
          <a:blip r:embed="rId2" cstate="screen">
            <a:lum bright="10000"/>
          </a:blip>
          <a:stretch>
            <a:fillRect/>
          </a:stretch>
        </p:blipFill>
        <p:spPr>
          <a:xfrm>
            <a:off x="0" y="0"/>
            <a:ext cx="9144000" cy="6858000"/>
          </a:xfrm>
          <a:prstGeom prst="rect">
            <a:avLst/>
          </a:prstGeom>
        </p:spPr>
      </p:pic>
      <p:sp>
        <p:nvSpPr>
          <p:cNvPr id="7" name="TextBox 6"/>
          <p:cNvSpPr txBox="1"/>
          <p:nvPr/>
        </p:nvSpPr>
        <p:spPr>
          <a:xfrm>
            <a:off x="1403648" y="260648"/>
            <a:ext cx="6192688" cy="1169551"/>
          </a:xfrm>
          <a:prstGeom prst="rect">
            <a:avLst/>
          </a:prstGeom>
          <a:noFill/>
        </p:spPr>
        <p:txBody>
          <a:bodyPr wrap="square" rtlCol="0">
            <a:spAutoFit/>
          </a:bodyPr>
          <a:lstStyle/>
          <a:p>
            <a:pPr algn="ctr"/>
            <a:r>
              <a:rPr lang="ru-RU" sz="2400" b="1" i="1" dirty="0" smtClean="0">
                <a:ln w="1905">
                  <a:solidFill>
                    <a:schemeClr val="tx1">
                      <a:lumMod val="95000"/>
                      <a:lumOff val="5000"/>
                    </a:schemeClr>
                  </a:solidFill>
                </a:ln>
                <a:solidFill>
                  <a:schemeClr val="tx2">
                    <a:lumMod val="60000"/>
                    <a:lumOff val="40000"/>
                  </a:schemeClr>
                </a:solidFill>
                <a:effectLst>
                  <a:innerShdw blurRad="69850" dist="43180" dir="5400000">
                    <a:srgbClr val="000000">
                      <a:alpha val="65000"/>
                    </a:srgbClr>
                  </a:innerShdw>
                </a:effectLst>
                <a:latin typeface="Georgia" pitchFamily="18" charset="0"/>
                <a:cs typeface="Times New Roman" panose="02020603050405020304" pitchFamily="18" charset="0"/>
              </a:rPr>
              <a:t>Работа с педагогами дошкольного учреждения</a:t>
            </a:r>
          </a:p>
          <a:p>
            <a:pPr algn="ctr"/>
            <a:r>
              <a:rPr lang="ru-RU" sz="2200" b="1" i="1" dirty="0" smtClean="0">
                <a:ln w="1905">
                  <a:solidFill>
                    <a:schemeClr val="tx1">
                      <a:lumMod val="95000"/>
                      <a:lumOff val="5000"/>
                    </a:schemeClr>
                  </a:solidFill>
                </a:ln>
                <a:solidFill>
                  <a:schemeClr val="tx2">
                    <a:lumMod val="60000"/>
                    <a:lumOff val="40000"/>
                  </a:schemeClr>
                </a:solidFill>
                <a:effectLst>
                  <a:innerShdw blurRad="69850" dist="43180" dir="5400000">
                    <a:srgbClr val="000000">
                      <a:alpha val="65000"/>
                    </a:srgbClr>
                  </a:innerShdw>
                </a:effectLst>
                <a:latin typeface="Georgia" pitchFamily="18" charset="0"/>
                <a:cs typeface="Times New Roman" panose="02020603050405020304" pitchFamily="18" charset="0"/>
              </a:rPr>
              <a:t>(</a:t>
            </a:r>
            <a:r>
              <a:rPr lang="ru-RU" sz="2200" b="1" i="1" dirty="0" smtClean="0">
                <a:ln w="12700">
                  <a:solidFill>
                    <a:schemeClr val="tx1"/>
                  </a:solidFill>
                  <a:prstDash val="solid"/>
                </a:ln>
                <a:solidFill>
                  <a:schemeClr val="tx2">
                    <a:lumMod val="60000"/>
                    <a:lumOff val="40000"/>
                  </a:schemeClr>
                </a:solidFill>
                <a:effectLst>
                  <a:outerShdw blurRad="41275" dist="20320" dir="1800000" algn="tl" rotWithShape="0">
                    <a:srgbClr val="000000">
                      <a:alpha val="40000"/>
                    </a:srgbClr>
                  </a:outerShdw>
                </a:effectLst>
                <a:latin typeface="Georgia" pitchFamily="18" charset="0"/>
              </a:rPr>
              <a:t>презентация проекта </a:t>
            </a:r>
            <a:r>
              <a:rPr lang="ru-RU" sz="2200" b="1" i="1" dirty="0" smtClean="0">
                <a:ln w="1905">
                  <a:solidFill>
                    <a:schemeClr val="tx1">
                      <a:lumMod val="95000"/>
                      <a:lumOff val="5000"/>
                    </a:schemeClr>
                  </a:solidFill>
                </a:ln>
                <a:solidFill>
                  <a:schemeClr val="tx2">
                    <a:lumMod val="60000"/>
                    <a:lumOff val="40000"/>
                  </a:schemeClr>
                </a:solidFill>
                <a:effectLst>
                  <a:innerShdw blurRad="69850" dist="43180" dir="5400000">
                    <a:srgbClr val="000000">
                      <a:alpha val="65000"/>
                    </a:srgbClr>
                  </a:innerShdw>
                </a:effectLst>
                <a:latin typeface="Georgia" pitchFamily="18" charset="0"/>
                <a:cs typeface="Times New Roman" panose="02020603050405020304" pitchFamily="18" charset="0"/>
              </a:rPr>
              <a:t>)</a:t>
            </a:r>
            <a:endParaRPr lang="ru-RU" sz="2200" b="1" i="1" dirty="0">
              <a:ln w="1905">
                <a:solidFill>
                  <a:schemeClr val="tx1">
                    <a:lumMod val="95000"/>
                    <a:lumOff val="5000"/>
                  </a:schemeClr>
                </a:solidFill>
              </a:ln>
              <a:solidFill>
                <a:schemeClr val="tx2">
                  <a:lumMod val="60000"/>
                  <a:lumOff val="40000"/>
                </a:schemeClr>
              </a:solidFill>
              <a:effectLst>
                <a:innerShdw blurRad="69850" dist="43180" dir="5400000">
                  <a:srgbClr val="000000">
                    <a:alpha val="65000"/>
                  </a:srgbClr>
                </a:innerShdw>
              </a:effectLst>
              <a:latin typeface="Georgia" pitchFamily="18" charset="0"/>
              <a:cs typeface="Times New Roman" panose="02020603050405020304" pitchFamily="18" charset="0"/>
            </a:endParaRPr>
          </a:p>
        </p:txBody>
      </p:sp>
      <p:pic>
        <p:nvPicPr>
          <p:cNvPr id="15" name="Рисунок 14" descr="5фото (1).jpg"/>
          <p:cNvPicPr>
            <a:picLocks noChangeAspect="1"/>
          </p:cNvPicPr>
          <p:nvPr/>
        </p:nvPicPr>
        <p:blipFill>
          <a:blip r:embed="rId3" cstate="print">
            <a:lum bright="10000"/>
          </a:blip>
          <a:stretch>
            <a:fillRect/>
          </a:stretch>
        </p:blipFill>
        <p:spPr>
          <a:xfrm>
            <a:off x="683568" y="1700808"/>
            <a:ext cx="3295161" cy="2664966"/>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pic>
        <p:nvPicPr>
          <p:cNvPr id="16" name="Рисунок 15" descr="3449.JPG"/>
          <p:cNvPicPr>
            <a:picLocks noChangeAspect="1"/>
          </p:cNvPicPr>
          <p:nvPr/>
        </p:nvPicPr>
        <p:blipFill>
          <a:blip r:embed="rId4" cstate="print"/>
          <a:stretch>
            <a:fillRect/>
          </a:stretch>
        </p:blipFill>
        <p:spPr>
          <a:xfrm>
            <a:off x="4788024" y="3573016"/>
            <a:ext cx="3503373" cy="2627530"/>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Рисунок 5" descr="0b789f203a610d6c581ff64e61d16d30.jpg"/>
          <p:cNvPicPr>
            <a:picLocks noChangeAspect="1"/>
          </p:cNvPicPr>
          <p:nvPr/>
        </p:nvPicPr>
        <p:blipFill>
          <a:blip r:embed="rId2" cstate="screen">
            <a:lum bright="10000"/>
          </a:blip>
          <a:stretch>
            <a:fillRect/>
          </a:stretch>
        </p:blipFill>
        <p:spPr>
          <a:xfrm>
            <a:off x="0" y="0"/>
            <a:ext cx="9144000" cy="6858000"/>
          </a:xfrm>
          <a:prstGeom prst="rect">
            <a:avLst/>
          </a:prstGeom>
        </p:spPr>
      </p:pic>
      <p:sp>
        <p:nvSpPr>
          <p:cNvPr id="7" name="TextBox 6"/>
          <p:cNvSpPr txBox="1"/>
          <p:nvPr/>
        </p:nvSpPr>
        <p:spPr>
          <a:xfrm>
            <a:off x="1403648" y="260648"/>
            <a:ext cx="6192688" cy="954107"/>
          </a:xfrm>
          <a:prstGeom prst="rect">
            <a:avLst/>
          </a:prstGeom>
          <a:noFill/>
        </p:spPr>
        <p:txBody>
          <a:bodyPr wrap="square" rtlCol="0">
            <a:spAutoFit/>
          </a:bodyPr>
          <a:lstStyle/>
          <a:p>
            <a:pPr algn="ctr"/>
            <a:r>
              <a:rPr lang="ru-RU" sz="2800" b="1" i="1" dirty="0" smtClean="0">
                <a:ln w="12700">
                  <a:solidFill>
                    <a:schemeClr val="tx1"/>
                  </a:solidFill>
                  <a:prstDash val="solid"/>
                </a:ln>
                <a:solidFill>
                  <a:schemeClr val="tx2">
                    <a:lumMod val="60000"/>
                    <a:lumOff val="40000"/>
                  </a:schemeClr>
                </a:solidFill>
                <a:latin typeface="Georgia" pitchFamily="18" charset="0"/>
              </a:rPr>
              <a:t>Экскурсия </a:t>
            </a:r>
          </a:p>
          <a:p>
            <a:pPr algn="ctr"/>
            <a:r>
              <a:rPr lang="ru-RU" sz="2800" b="1" i="1" dirty="0" smtClean="0">
                <a:ln w="12700">
                  <a:solidFill>
                    <a:schemeClr val="tx1"/>
                  </a:solidFill>
                  <a:prstDash val="solid"/>
                </a:ln>
                <a:solidFill>
                  <a:schemeClr val="tx2">
                    <a:lumMod val="60000"/>
                    <a:lumOff val="40000"/>
                  </a:schemeClr>
                </a:solidFill>
                <a:latin typeface="Georgia" pitchFamily="18" charset="0"/>
              </a:rPr>
              <a:t>в краеведческий музей</a:t>
            </a:r>
            <a:endParaRPr lang="ru-RU" sz="2800" b="1" i="1" dirty="0">
              <a:ln w="12700">
                <a:solidFill>
                  <a:schemeClr val="tx1"/>
                </a:solidFill>
                <a:prstDash val="solid"/>
              </a:ln>
              <a:solidFill>
                <a:schemeClr val="tx2">
                  <a:lumMod val="60000"/>
                  <a:lumOff val="40000"/>
                </a:schemeClr>
              </a:solidFill>
              <a:latin typeface="Georgia" pitchFamily="18" charset="0"/>
            </a:endParaRPr>
          </a:p>
        </p:txBody>
      </p:sp>
      <p:pic>
        <p:nvPicPr>
          <p:cNvPr id="9" name="Рисунок 8" descr="maxresdefault.jpg"/>
          <p:cNvPicPr>
            <a:picLocks noChangeAspect="1"/>
          </p:cNvPicPr>
          <p:nvPr/>
        </p:nvPicPr>
        <p:blipFill>
          <a:blip r:embed="rId3" cstate="screen"/>
          <a:srcRect/>
          <a:stretch>
            <a:fillRect/>
          </a:stretch>
        </p:blipFill>
        <p:spPr>
          <a:xfrm>
            <a:off x="323528" y="1340768"/>
            <a:ext cx="3227838" cy="1680912"/>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pic>
        <p:nvPicPr>
          <p:cNvPr id="10" name="Рисунок 9" descr="h-23197.jpg"/>
          <p:cNvPicPr>
            <a:picLocks noChangeAspect="1"/>
          </p:cNvPicPr>
          <p:nvPr/>
        </p:nvPicPr>
        <p:blipFill>
          <a:blip r:embed="rId4" cstate="screen"/>
          <a:srcRect/>
          <a:stretch>
            <a:fillRect/>
          </a:stretch>
        </p:blipFill>
        <p:spPr>
          <a:xfrm>
            <a:off x="5652120" y="1268760"/>
            <a:ext cx="3310159" cy="1800200"/>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
        <p:nvSpPr>
          <p:cNvPr id="11" name="Прямоугольник 10"/>
          <p:cNvSpPr/>
          <p:nvPr/>
        </p:nvSpPr>
        <p:spPr>
          <a:xfrm>
            <a:off x="2286000" y="3105835"/>
            <a:ext cx="4572000" cy="646331"/>
          </a:xfrm>
          <a:prstGeom prst="rect">
            <a:avLst/>
          </a:prstGeom>
        </p:spPr>
        <p:txBody>
          <a:bodyPr>
            <a:spAutoFit/>
          </a:bodyPr>
          <a:lstStyle/>
          <a:p>
            <a:pPr algn="ctr"/>
            <a:r>
              <a:rPr lang="ru-RU" b="1" i="1" dirty="0" smtClean="0">
                <a:ln w="12700">
                  <a:solidFill>
                    <a:schemeClr val="tx1"/>
                  </a:solidFill>
                  <a:prstDash val="solid"/>
                </a:ln>
                <a:solidFill>
                  <a:schemeClr val="tx2">
                    <a:lumMod val="60000"/>
                    <a:lumOff val="40000"/>
                  </a:schemeClr>
                </a:solidFill>
                <a:latin typeface="Georgia" pitchFamily="18" charset="0"/>
              </a:rPr>
              <a:t>Предметы быта донских казаков конца  XIX- начала XX века</a:t>
            </a:r>
            <a:endParaRPr lang="ru-RU" b="1" i="1" dirty="0">
              <a:ln w="12700">
                <a:solidFill>
                  <a:schemeClr val="tx1"/>
                </a:solidFill>
                <a:prstDash val="solid"/>
              </a:ln>
              <a:solidFill>
                <a:schemeClr val="tx2">
                  <a:lumMod val="60000"/>
                  <a:lumOff val="40000"/>
                </a:schemeClr>
              </a:solidFill>
              <a:latin typeface="Georgia" pitchFamily="18" charset="0"/>
            </a:endParaRPr>
          </a:p>
        </p:txBody>
      </p:sp>
      <p:pic>
        <p:nvPicPr>
          <p:cNvPr id="12" name="Picture 2" descr="http://muzei-85.ucoz.ru/_si/0/93622537.png"/>
          <p:cNvPicPr>
            <a:picLocks noChangeAspect="1" noChangeArrowheads="1"/>
          </p:cNvPicPr>
          <p:nvPr/>
        </p:nvPicPr>
        <p:blipFill>
          <a:blip r:embed="rId5" cstate="screen"/>
          <a:srcRect/>
          <a:stretch>
            <a:fillRect/>
          </a:stretch>
        </p:blipFill>
        <p:spPr bwMode="auto">
          <a:xfrm>
            <a:off x="395536" y="3789040"/>
            <a:ext cx="2106234" cy="2808312"/>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pic>
        <p:nvPicPr>
          <p:cNvPr id="13" name="Picture 4" descr="http://muzei-85.ucoz.ru/_si/0/68115250.png"/>
          <p:cNvPicPr>
            <a:picLocks noChangeAspect="1" noChangeArrowheads="1"/>
          </p:cNvPicPr>
          <p:nvPr/>
        </p:nvPicPr>
        <p:blipFill>
          <a:blip r:embed="rId6" cstate="screen"/>
          <a:srcRect/>
          <a:stretch>
            <a:fillRect/>
          </a:stretch>
        </p:blipFill>
        <p:spPr bwMode="auto">
          <a:xfrm>
            <a:off x="3203848" y="4293096"/>
            <a:ext cx="3000333" cy="2250250"/>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pic>
        <p:nvPicPr>
          <p:cNvPr id="14" name="Picture 4" descr="http://muzei-85.ucoz.ru/_si/0/28920732.png"/>
          <p:cNvPicPr>
            <a:picLocks noChangeAspect="1" noChangeArrowheads="1"/>
          </p:cNvPicPr>
          <p:nvPr/>
        </p:nvPicPr>
        <p:blipFill>
          <a:blip r:embed="rId7" cstate="screen"/>
          <a:srcRect/>
          <a:stretch>
            <a:fillRect/>
          </a:stretch>
        </p:blipFill>
        <p:spPr bwMode="auto">
          <a:xfrm>
            <a:off x="6732240" y="3717032"/>
            <a:ext cx="2160240" cy="2880320"/>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Рисунок 4" descr="0b789f203a610d6c581ff64e61d16d30.jpg"/>
          <p:cNvPicPr>
            <a:picLocks noChangeAspect="1"/>
          </p:cNvPicPr>
          <p:nvPr/>
        </p:nvPicPr>
        <p:blipFill>
          <a:blip r:embed="rId2" cstate="screen">
            <a:lum bright="10000"/>
          </a:blip>
          <a:stretch>
            <a:fillRect/>
          </a:stretch>
        </p:blipFill>
        <p:spPr>
          <a:xfrm>
            <a:off x="0" y="-28400"/>
            <a:ext cx="9144000" cy="6886400"/>
          </a:xfrm>
          <a:prstGeom prst="rect">
            <a:avLst/>
          </a:prstGeom>
        </p:spPr>
      </p:pic>
      <p:sp>
        <p:nvSpPr>
          <p:cNvPr id="9" name="TextBox 8"/>
          <p:cNvSpPr txBox="1"/>
          <p:nvPr/>
        </p:nvSpPr>
        <p:spPr>
          <a:xfrm>
            <a:off x="611560" y="260648"/>
            <a:ext cx="7776864" cy="830997"/>
          </a:xfrm>
          <a:prstGeom prst="rect">
            <a:avLst/>
          </a:prstGeom>
          <a:noFill/>
        </p:spPr>
        <p:txBody>
          <a:bodyPr wrap="square" rtlCol="0">
            <a:spAutoFit/>
          </a:bodyPr>
          <a:lstStyle/>
          <a:p>
            <a:pPr algn="ctr"/>
            <a:r>
              <a:rPr lang="ru-RU" sz="2400" b="1" i="1" dirty="0" smtClean="0">
                <a:ln w="12700">
                  <a:solidFill>
                    <a:schemeClr val="tx1"/>
                  </a:solidFill>
                  <a:prstDash val="solid"/>
                </a:ln>
                <a:solidFill>
                  <a:schemeClr val="tx2">
                    <a:lumMod val="60000"/>
                    <a:lumOff val="40000"/>
                  </a:schemeClr>
                </a:solidFill>
                <a:effectLst>
                  <a:outerShdw blurRad="41275" dist="20320" dir="1800000" algn="tl" rotWithShape="0">
                    <a:srgbClr val="000000">
                      <a:alpha val="40000"/>
                    </a:srgbClr>
                  </a:outerShdw>
                </a:effectLst>
                <a:latin typeface="Georgia" pitchFamily="18" charset="0"/>
              </a:rPr>
              <a:t>Казачье подворье в городском парке «Заречный»</a:t>
            </a:r>
            <a:endParaRPr lang="ru-RU" sz="2400" b="1" i="1" dirty="0">
              <a:ln w="12700">
                <a:solidFill>
                  <a:schemeClr val="tx1"/>
                </a:solidFill>
                <a:prstDash val="solid"/>
              </a:ln>
              <a:solidFill>
                <a:schemeClr val="tx2">
                  <a:lumMod val="60000"/>
                  <a:lumOff val="40000"/>
                </a:schemeClr>
              </a:solidFill>
              <a:effectLst>
                <a:outerShdw blurRad="41275" dist="20320" dir="1800000" algn="tl" rotWithShape="0">
                  <a:srgbClr val="000000">
                    <a:alpha val="40000"/>
                  </a:srgbClr>
                </a:outerShdw>
              </a:effectLst>
              <a:latin typeface="Georgia" pitchFamily="18" charset="0"/>
            </a:endParaRPr>
          </a:p>
        </p:txBody>
      </p:sp>
      <p:pic>
        <p:nvPicPr>
          <p:cNvPr id="10" name="Рисунок 9"/>
          <p:cNvPicPr/>
          <p:nvPr/>
        </p:nvPicPr>
        <p:blipFill>
          <a:blip r:embed="rId3" cstate="screen"/>
          <a:srcRect/>
          <a:stretch>
            <a:fillRect/>
          </a:stretch>
        </p:blipFill>
        <p:spPr bwMode="auto">
          <a:xfrm>
            <a:off x="2915816" y="1556792"/>
            <a:ext cx="2808312" cy="1872208"/>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pic>
        <p:nvPicPr>
          <p:cNvPr id="15" name="Picture 2" descr="https://sun9-33.userapi.com/impf/H156lRKzm5uRrWit5TTS3n6xRJB0oIxDK44Xiw/7a89Lgi2IUY.jpg?size=472x354&amp;quality=96&amp;proxy=1&amp;sign=81ef9d5a686bcfe78fa0a06498ca9cf0&amp;type=album"/>
          <p:cNvPicPr>
            <a:picLocks noChangeAspect="1" noChangeArrowheads="1"/>
          </p:cNvPicPr>
          <p:nvPr/>
        </p:nvPicPr>
        <p:blipFill>
          <a:blip r:embed="rId4" cstate="screen"/>
          <a:srcRect/>
          <a:stretch>
            <a:fillRect/>
          </a:stretch>
        </p:blipFill>
        <p:spPr bwMode="auto">
          <a:xfrm>
            <a:off x="6156176" y="1484784"/>
            <a:ext cx="2688080" cy="1872208"/>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pic>
        <p:nvPicPr>
          <p:cNvPr id="16" name="Рисунок 15"/>
          <p:cNvPicPr/>
          <p:nvPr/>
        </p:nvPicPr>
        <p:blipFill>
          <a:blip r:embed="rId5" cstate="screen"/>
          <a:srcRect/>
          <a:stretch>
            <a:fillRect/>
          </a:stretch>
        </p:blipFill>
        <p:spPr bwMode="auto">
          <a:xfrm>
            <a:off x="6156176" y="4365104"/>
            <a:ext cx="2633952" cy="1872208"/>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pic>
        <p:nvPicPr>
          <p:cNvPr id="17" name="Рисунок 16"/>
          <p:cNvPicPr/>
          <p:nvPr/>
        </p:nvPicPr>
        <p:blipFill>
          <a:blip r:embed="rId6" cstate="screen"/>
          <a:srcRect/>
          <a:stretch>
            <a:fillRect/>
          </a:stretch>
        </p:blipFill>
        <p:spPr bwMode="auto">
          <a:xfrm>
            <a:off x="3203848" y="4293096"/>
            <a:ext cx="2632682" cy="1872208"/>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pic>
        <p:nvPicPr>
          <p:cNvPr id="12" name="Рисунок 11" descr="IMG-20210228-WA0001.jpg"/>
          <p:cNvPicPr>
            <a:picLocks noChangeAspect="1"/>
          </p:cNvPicPr>
          <p:nvPr/>
        </p:nvPicPr>
        <p:blipFill>
          <a:blip r:embed="rId7" cstate="print"/>
          <a:srcRect l="1001" t="24150" r="13600" b="23750"/>
          <a:stretch>
            <a:fillRect/>
          </a:stretch>
        </p:blipFill>
        <p:spPr>
          <a:xfrm>
            <a:off x="395536" y="4365104"/>
            <a:ext cx="2462131" cy="2002790"/>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pic>
        <p:nvPicPr>
          <p:cNvPr id="13" name="Рисунок 12" descr="IMG-20210228-WA0003.jpg"/>
          <p:cNvPicPr>
            <a:picLocks noChangeAspect="1"/>
          </p:cNvPicPr>
          <p:nvPr/>
        </p:nvPicPr>
        <p:blipFill>
          <a:blip r:embed="rId8" cstate="print"/>
          <a:stretch>
            <a:fillRect/>
          </a:stretch>
        </p:blipFill>
        <p:spPr>
          <a:xfrm>
            <a:off x="611560" y="1268760"/>
            <a:ext cx="1944216" cy="2592288"/>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descr="0b789f203a610d6c581ff64e61d16d30.jpg"/>
          <p:cNvPicPr>
            <a:picLocks noChangeAspect="1"/>
          </p:cNvPicPr>
          <p:nvPr/>
        </p:nvPicPr>
        <p:blipFill>
          <a:blip r:embed="rId2" cstate="screen">
            <a:lum bright="10000"/>
          </a:blip>
          <a:stretch>
            <a:fillRect/>
          </a:stretch>
        </p:blipFill>
        <p:spPr>
          <a:xfrm>
            <a:off x="1" y="0"/>
            <a:ext cx="9143999" cy="6858000"/>
          </a:xfrm>
          <a:prstGeom prst="rect">
            <a:avLst/>
          </a:prstGeom>
        </p:spPr>
      </p:pic>
      <p:sp>
        <p:nvSpPr>
          <p:cNvPr id="3" name="TextBox 2"/>
          <p:cNvSpPr txBox="1"/>
          <p:nvPr/>
        </p:nvSpPr>
        <p:spPr>
          <a:xfrm>
            <a:off x="2051720" y="260648"/>
            <a:ext cx="5256584" cy="1200329"/>
          </a:xfrm>
          <a:prstGeom prst="rect">
            <a:avLst/>
          </a:prstGeom>
          <a:noFill/>
        </p:spPr>
        <p:txBody>
          <a:bodyPr wrap="square" rtlCol="0">
            <a:spAutoFit/>
          </a:bodyPr>
          <a:lstStyle/>
          <a:p>
            <a:pPr algn="ctr"/>
            <a:r>
              <a:rPr lang="ru-RU" sz="2400" b="1" i="1" dirty="0" smtClean="0">
                <a:ln>
                  <a:solidFill>
                    <a:schemeClr val="tx1"/>
                  </a:solidFill>
                </a:ln>
                <a:solidFill>
                  <a:schemeClr val="tx2">
                    <a:lumMod val="60000"/>
                    <a:lumOff val="40000"/>
                  </a:schemeClr>
                </a:solidFill>
                <a:latin typeface="Georgia" pitchFamily="18" charset="0"/>
              </a:rPr>
              <a:t>Казачий</a:t>
            </a:r>
          </a:p>
          <a:p>
            <a:pPr algn="ctr"/>
            <a:r>
              <a:rPr lang="ru-RU" sz="2400" b="1" i="1" dirty="0" err="1" smtClean="0">
                <a:ln>
                  <a:solidFill>
                    <a:schemeClr val="tx1"/>
                  </a:solidFill>
                </a:ln>
                <a:solidFill>
                  <a:schemeClr val="tx2">
                    <a:lumMod val="60000"/>
                    <a:lumOff val="40000"/>
                  </a:schemeClr>
                </a:solidFill>
                <a:latin typeface="Georgia" pitchFamily="18" charset="0"/>
              </a:rPr>
              <a:t>конно-спортивный</a:t>
            </a:r>
            <a:r>
              <a:rPr lang="ru-RU" sz="2400" b="1" i="1" dirty="0" smtClean="0">
                <a:ln>
                  <a:solidFill>
                    <a:schemeClr val="tx1"/>
                  </a:solidFill>
                </a:ln>
                <a:solidFill>
                  <a:schemeClr val="tx2">
                    <a:lumMod val="60000"/>
                    <a:lumOff val="40000"/>
                  </a:schemeClr>
                </a:solidFill>
                <a:latin typeface="Georgia" pitchFamily="18" charset="0"/>
              </a:rPr>
              <a:t> клуб «Ласточка»</a:t>
            </a:r>
            <a:endParaRPr lang="ru-RU" sz="2400" b="1" i="1" dirty="0">
              <a:ln>
                <a:solidFill>
                  <a:schemeClr val="tx1"/>
                </a:solidFill>
              </a:ln>
              <a:solidFill>
                <a:schemeClr val="tx2">
                  <a:lumMod val="60000"/>
                  <a:lumOff val="40000"/>
                </a:schemeClr>
              </a:solidFill>
              <a:latin typeface="Georgia" pitchFamily="18" charset="0"/>
            </a:endParaRPr>
          </a:p>
        </p:txBody>
      </p:sp>
      <p:pic>
        <p:nvPicPr>
          <p:cNvPr id="1026" name="Picture 2" descr="C:\Users\dns\Desktop\7tD5FrPVMcg.jpg"/>
          <p:cNvPicPr>
            <a:picLocks noChangeAspect="1" noChangeArrowheads="1"/>
          </p:cNvPicPr>
          <p:nvPr/>
        </p:nvPicPr>
        <p:blipFill>
          <a:blip r:embed="rId3" cstate="screen"/>
          <a:srcRect/>
          <a:stretch>
            <a:fillRect/>
          </a:stretch>
        </p:blipFill>
        <p:spPr bwMode="auto">
          <a:xfrm>
            <a:off x="251520" y="260648"/>
            <a:ext cx="1656184" cy="1847282"/>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pic>
        <p:nvPicPr>
          <p:cNvPr id="7169" name="Picture 1"/>
          <p:cNvPicPr>
            <a:picLocks noChangeAspect="1" noChangeArrowheads="1"/>
          </p:cNvPicPr>
          <p:nvPr/>
        </p:nvPicPr>
        <p:blipFill>
          <a:blip r:embed="rId4" cstate="screen"/>
          <a:srcRect/>
          <a:stretch>
            <a:fillRect/>
          </a:stretch>
        </p:blipFill>
        <p:spPr bwMode="auto">
          <a:xfrm>
            <a:off x="1475656" y="2132856"/>
            <a:ext cx="5310590" cy="4248472"/>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pic>
        <p:nvPicPr>
          <p:cNvPr id="7" name="Рисунок 6" descr="https://sun9-6.userapi.com/impf/VKzn06ILDYzrOSp8yhJQHfgGSQAHMk3qTqyKlg/Do5wXbqbSyk.jpg?size=405x522&amp;quality=96&amp;proxy=1&amp;sign=d7711afb0a486e21d6afbbff9a0b674a&amp;type=album"/>
          <p:cNvPicPr/>
          <p:nvPr/>
        </p:nvPicPr>
        <p:blipFill>
          <a:blip r:embed="rId5" cstate="screen"/>
          <a:srcRect/>
          <a:stretch>
            <a:fillRect/>
          </a:stretch>
        </p:blipFill>
        <p:spPr bwMode="auto">
          <a:xfrm>
            <a:off x="7092280" y="1124744"/>
            <a:ext cx="1763688" cy="2736304"/>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
        <p:nvSpPr>
          <p:cNvPr id="8" name="TextBox 7"/>
          <p:cNvSpPr txBox="1"/>
          <p:nvPr/>
        </p:nvSpPr>
        <p:spPr>
          <a:xfrm rot="10800000" flipV="1">
            <a:off x="6876256" y="4185025"/>
            <a:ext cx="2267744" cy="523220"/>
          </a:xfrm>
          <a:prstGeom prst="rect">
            <a:avLst/>
          </a:prstGeom>
          <a:noFill/>
        </p:spPr>
        <p:txBody>
          <a:bodyPr wrap="square" rtlCol="0">
            <a:spAutoFit/>
          </a:bodyPr>
          <a:lstStyle/>
          <a:p>
            <a:pPr algn="ctr"/>
            <a:r>
              <a:rPr lang="ru-RU" sz="1400" b="1" i="1" dirty="0" smtClean="0">
                <a:ln w="12700">
                  <a:solidFill>
                    <a:schemeClr val="tx2">
                      <a:satMod val="155000"/>
                    </a:schemeClr>
                  </a:solidFill>
                  <a:prstDash val="solid"/>
                </a:ln>
                <a:effectLst>
                  <a:outerShdw blurRad="41275" dist="20320" dir="1800000" algn="tl" rotWithShape="0">
                    <a:srgbClr val="000000">
                      <a:alpha val="40000"/>
                    </a:srgbClr>
                  </a:outerShdw>
                </a:effectLst>
                <a:latin typeface="Georgia" pitchFamily="18" charset="0"/>
              </a:rPr>
              <a:t>Руководитель клуба </a:t>
            </a:r>
          </a:p>
          <a:p>
            <a:pPr algn="ctr"/>
            <a:r>
              <a:rPr lang="ru-RU" sz="1400" b="1" i="1" dirty="0" smtClean="0">
                <a:ln w="12700">
                  <a:solidFill>
                    <a:schemeClr val="tx2">
                      <a:satMod val="155000"/>
                    </a:schemeClr>
                  </a:solidFill>
                  <a:prstDash val="solid"/>
                </a:ln>
                <a:effectLst>
                  <a:outerShdw blurRad="41275" dist="20320" dir="1800000" algn="tl" rotWithShape="0">
                    <a:srgbClr val="000000">
                      <a:alpha val="40000"/>
                    </a:srgbClr>
                  </a:outerShdw>
                </a:effectLst>
                <a:latin typeface="Georgia" pitchFamily="18" charset="0"/>
              </a:rPr>
              <a:t>Власов А.В.</a:t>
            </a:r>
            <a:endParaRPr lang="ru-RU" sz="1400" b="1" i="1" dirty="0">
              <a:ln w="12700">
                <a:solidFill>
                  <a:schemeClr val="tx2">
                    <a:satMod val="155000"/>
                  </a:schemeClr>
                </a:solidFill>
                <a:prstDash val="solid"/>
              </a:ln>
              <a:effectLst>
                <a:outerShdw blurRad="41275" dist="20320" dir="1800000" algn="tl" rotWithShape="0">
                  <a:srgbClr val="000000">
                    <a:alpha val="40000"/>
                  </a:srgbClr>
                </a:outerShdw>
              </a:effectLst>
              <a:latin typeface="Georgia" pitchFamily="18" charset="0"/>
            </a:endParaRP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descr="0b789f203a610d6c581ff64e61d16d30.jpg"/>
          <p:cNvPicPr>
            <a:picLocks noChangeAspect="1"/>
          </p:cNvPicPr>
          <p:nvPr/>
        </p:nvPicPr>
        <p:blipFill>
          <a:blip r:embed="rId2" cstate="screen">
            <a:lum bright="10000"/>
          </a:blip>
          <a:stretch>
            <a:fillRect/>
          </a:stretch>
        </p:blipFill>
        <p:spPr>
          <a:xfrm>
            <a:off x="0" y="0"/>
            <a:ext cx="9144000" cy="6858000"/>
          </a:xfrm>
          <a:prstGeom prst="rect">
            <a:avLst/>
          </a:prstGeom>
        </p:spPr>
      </p:pic>
      <p:sp>
        <p:nvSpPr>
          <p:cNvPr id="3" name="Прямоугольник 2"/>
          <p:cNvSpPr/>
          <p:nvPr/>
        </p:nvSpPr>
        <p:spPr>
          <a:xfrm>
            <a:off x="2286000" y="188640"/>
            <a:ext cx="4662264" cy="523220"/>
          </a:xfrm>
          <a:prstGeom prst="rect">
            <a:avLst/>
          </a:prstGeom>
        </p:spPr>
        <p:txBody>
          <a:bodyPr wrap="square">
            <a:spAutoFit/>
          </a:bodyPr>
          <a:lstStyle/>
          <a:p>
            <a:pPr algn="ctr"/>
            <a:r>
              <a:rPr lang="ru-RU" sz="2800" b="1" i="1" dirty="0" smtClean="0">
                <a:ln>
                  <a:solidFill>
                    <a:schemeClr val="tx1"/>
                  </a:solidFill>
                </a:ln>
                <a:solidFill>
                  <a:schemeClr val="tx2">
                    <a:lumMod val="60000"/>
                    <a:lumOff val="40000"/>
                  </a:schemeClr>
                </a:solidFill>
                <a:latin typeface="Georgia" pitchFamily="18" charset="0"/>
              </a:rPr>
              <a:t>На конном дворе</a:t>
            </a:r>
            <a:endParaRPr lang="ru-RU" sz="2800" b="1" i="1" dirty="0">
              <a:ln>
                <a:solidFill>
                  <a:schemeClr val="tx1"/>
                </a:solidFill>
              </a:ln>
              <a:solidFill>
                <a:schemeClr val="tx2">
                  <a:lumMod val="60000"/>
                  <a:lumOff val="40000"/>
                </a:schemeClr>
              </a:solidFill>
              <a:latin typeface="Georgia" pitchFamily="18" charset="0"/>
            </a:endParaRPr>
          </a:p>
        </p:txBody>
      </p:sp>
      <p:pic>
        <p:nvPicPr>
          <p:cNvPr id="4" name="Рисунок 3"/>
          <p:cNvPicPr/>
          <p:nvPr/>
        </p:nvPicPr>
        <p:blipFill>
          <a:blip r:embed="rId3" cstate="screen"/>
          <a:srcRect/>
          <a:stretch>
            <a:fillRect/>
          </a:stretch>
        </p:blipFill>
        <p:spPr bwMode="auto">
          <a:xfrm>
            <a:off x="1043608" y="908720"/>
            <a:ext cx="3061923" cy="2160239"/>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pic>
        <p:nvPicPr>
          <p:cNvPr id="6" name="Рисунок 5"/>
          <p:cNvPicPr/>
          <p:nvPr/>
        </p:nvPicPr>
        <p:blipFill>
          <a:blip r:embed="rId4" cstate="screen"/>
          <a:srcRect/>
          <a:stretch>
            <a:fillRect/>
          </a:stretch>
        </p:blipFill>
        <p:spPr bwMode="auto">
          <a:xfrm>
            <a:off x="5868144" y="1268760"/>
            <a:ext cx="2800871" cy="2016224"/>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pic>
        <p:nvPicPr>
          <p:cNvPr id="7" name="Рисунок 6"/>
          <p:cNvPicPr/>
          <p:nvPr/>
        </p:nvPicPr>
        <p:blipFill>
          <a:blip r:embed="rId5" cstate="screen"/>
          <a:srcRect/>
          <a:stretch>
            <a:fillRect/>
          </a:stretch>
        </p:blipFill>
        <p:spPr bwMode="auto">
          <a:xfrm>
            <a:off x="5868144" y="4077072"/>
            <a:ext cx="3024336" cy="2376264"/>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pic>
        <p:nvPicPr>
          <p:cNvPr id="6146" name="Picture 2" descr="https://sun9-18.userapi.com/impf/ONRzhGfqwhAPRIv1TwRBz6RGRrU7PuGL-7H1rA/7HhyAaB8Haw.jpg?size=810x1080&amp;quality=96&amp;sign=a5361ad40bfcdab00cff9439456df83c&amp;type=album"/>
          <p:cNvPicPr>
            <a:picLocks noChangeAspect="1" noChangeArrowheads="1"/>
          </p:cNvPicPr>
          <p:nvPr/>
        </p:nvPicPr>
        <p:blipFill>
          <a:blip r:embed="rId6" cstate="screen"/>
          <a:srcRect/>
          <a:stretch>
            <a:fillRect/>
          </a:stretch>
        </p:blipFill>
        <p:spPr bwMode="auto">
          <a:xfrm>
            <a:off x="323528" y="3573016"/>
            <a:ext cx="2214246" cy="2952328"/>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pic>
        <p:nvPicPr>
          <p:cNvPr id="6148" name="Picture 4" descr="https://sun9-54.userapi.com/impf/YJGq4tiq_g_4Sh9ibp93yVHy9Z_M7RUJEiYs8A/GPwBxthMqbU.jpg?size=810x1080&amp;quality=96&amp;sign=acdd522800cb76d3d3e7ebcaf0a4b5e9&amp;type=album"/>
          <p:cNvPicPr>
            <a:picLocks noChangeAspect="1" noChangeArrowheads="1"/>
          </p:cNvPicPr>
          <p:nvPr/>
        </p:nvPicPr>
        <p:blipFill>
          <a:blip r:embed="rId7" cstate="screen"/>
          <a:srcRect/>
          <a:stretch>
            <a:fillRect/>
          </a:stretch>
        </p:blipFill>
        <p:spPr bwMode="auto">
          <a:xfrm>
            <a:off x="3059832" y="3356992"/>
            <a:ext cx="2322258" cy="3096344"/>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descr="0b789f203a610d6c581ff64e61d16d30.jpg"/>
          <p:cNvPicPr>
            <a:picLocks noChangeAspect="1"/>
          </p:cNvPicPr>
          <p:nvPr/>
        </p:nvPicPr>
        <p:blipFill>
          <a:blip r:embed="rId2" cstate="screen">
            <a:lum bright="10000"/>
          </a:blip>
          <a:stretch>
            <a:fillRect/>
          </a:stretch>
        </p:blipFill>
        <p:spPr>
          <a:xfrm>
            <a:off x="0" y="0"/>
            <a:ext cx="9144000" cy="6858000"/>
          </a:xfrm>
          <a:prstGeom prst="rect">
            <a:avLst/>
          </a:prstGeom>
        </p:spPr>
      </p:pic>
      <p:sp>
        <p:nvSpPr>
          <p:cNvPr id="3" name="Прямоугольник 2"/>
          <p:cNvSpPr/>
          <p:nvPr/>
        </p:nvSpPr>
        <p:spPr>
          <a:xfrm>
            <a:off x="611560" y="332656"/>
            <a:ext cx="7992888" cy="830997"/>
          </a:xfrm>
          <a:prstGeom prst="rect">
            <a:avLst/>
          </a:prstGeom>
        </p:spPr>
        <p:txBody>
          <a:bodyPr wrap="square">
            <a:spAutoFit/>
          </a:bodyPr>
          <a:lstStyle/>
          <a:p>
            <a:pPr algn="ctr"/>
            <a:r>
              <a:rPr lang="ru-RU" sz="2400" b="1" i="1" dirty="0" smtClean="0">
                <a:ln>
                  <a:solidFill>
                    <a:schemeClr val="tx1"/>
                  </a:solidFill>
                </a:ln>
                <a:solidFill>
                  <a:schemeClr val="tx2">
                    <a:lumMod val="60000"/>
                    <a:lumOff val="40000"/>
                  </a:schemeClr>
                </a:solidFill>
                <a:latin typeface="Georgia" pitchFamily="18" charset="0"/>
              </a:rPr>
              <a:t>Конная тренировка,</a:t>
            </a:r>
          </a:p>
          <a:p>
            <a:pPr algn="ctr"/>
            <a:r>
              <a:rPr lang="ru-RU" sz="2400" b="1" i="1" dirty="0" smtClean="0">
                <a:ln>
                  <a:solidFill>
                    <a:schemeClr val="tx1"/>
                  </a:solidFill>
                </a:ln>
                <a:solidFill>
                  <a:schemeClr val="tx2">
                    <a:lumMod val="60000"/>
                    <a:lumOff val="40000"/>
                  </a:schemeClr>
                </a:solidFill>
                <a:latin typeface="Georgia" pitchFamily="18" charset="0"/>
              </a:rPr>
              <a:t>катание на лошадях</a:t>
            </a:r>
            <a:endParaRPr lang="ru-RU" sz="2400" b="1" i="1" dirty="0">
              <a:ln>
                <a:solidFill>
                  <a:schemeClr val="tx1"/>
                </a:solidFill>
              </a:ln>
              <a:solidFill>
                <a:schemeClr val="tx2">
                  <a:lumMod val="60000"/>
                  <a:lumOff val="40000"/>
                </a:schemeClr>
              </a:solidFill>
              <a:latin typeface="Georgia" pitchFamily="18" charset="0"/>
            </a:endParaRPr>
          </a:p>
        </p:txBody>
      </p:sp>
      <p:pic>
        <p:nvPicPr>
          <p:cNvPr id="4" name="Рисунок 3"/>
          <p:cNvPicPr/>
          <p:nvPr/>
        </p:nvPicPr>
        <p:blipFill>
          <a:blip r:embed="rId3" cstate="screen"/>
          <a:srcRect/>
          <a:stretch>
            <a:fillRect/>
          </a:stretch>
        </p:blipFill>
        <p:spPr bwMode="auto">
          <a:xfrm>
            <a:off x="827584" y="1268760"/>
            <a:ext cx="3312368" cy="2088232"/>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pic>
        <p:nvPicPr>
          <p:cNvPr id="5" name="Рисунок 4"/>
          <p:cNvPicPr/>
          <p:nvPr/>
        </p:nvPicPr>
        <p:blipFill>
          <a:blip r:embed="rId4" cstate="screen"/>
          <a:srcRect/>
          <a:stretch>
            <a:fillRect/>
          </a:stretch>
        </p:blipFill>
        <p:spPr bwMode="auto">
          <a:xfrm>
            <a:off x="5004048" y="1268760"/>
            <a:ext cx="3168352" cy="2016224"/>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pic>
        <p:nvPicPr>
          <p:cNvPr id="29698" name="Picture 2" descr="https://sun9-76.userapi.com/impf/5PI8WGCphHSrzABWVA1jpsgEoBJTYt49-fryQw/jdxiOmteghE.jpg?size=810x1080&amp;quality=96&amp;proxy=1&amp;sign=15e893eb1139a3d25c84f645e35e58aa&amp;type=album"/>
          <p:cNvPicPr>
            <a:picLocks noChangeAspect="1" noChangeArrowheads="1"/>
          </p:cNvPicPr>
          <p:nvPr/>
        </p:nvPicPr>
        <p:blipFill>
          <a:blip r:embed="rId5" cstate="screen"/>
          <a:srcRect/>
          <a:stretch>
            <a:fillRect/>
          </a:stretch>
        </p:blipFill>
        <p:spPr bwMode="auto">
          <a:xfrm>
            <a:off x="251520" y="3501008"/>
            <a:ext cx="2322258" cy="3096344"/>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pic>
        <p:nvPicPr>
          <p:cNvPr id="29700" name="Picture 4" descr="https://sun9-15.userapi.com/impf/c855636/v855636700/1f9012/P51XBCs3bdY.jpg?size=1280x1280&amp;quality=96&amp;sign=5eb9975905400549be24a73dc1213d25&amp;type=album"/>
          <p:cNvPicPr>
            <a:picLocks noChangeAspect="1" noChangeArrowheads="1"/>
          </p:cNvPicPr>
          <p:nvPr/>
        </p:nvPicPr>
        <p:blipFill>
          <a:blip r:embed="rId6" cstate="screen"/>
          <a:srcRect/>
          <a:stretch>
            <a:fillRect/>
          </a:stretch>
        </p:blipFill>
        <p:spPr bwMode="auto">
          <a:xfrm>
            <a:off x="6372200" y="3573016"/>
            <a:ext cx="2592288" cy="2899355"/>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pic>
        <p:nvPicPr>
          <p:cNvPr id="29702" name="Picture 6" descr="https://sun9-11.userapi.com/impf/c855136/v855136700/1e9ac7/8K-aPYY8Xos.jpg?size=1061x1080&amp;quality=96&amp;sign=f57802908cd55e510db108a658cd6f0f&amp;type=album"/>
          <p:cNvPicPr>
            <a:picLocks noChangeAspect="1" noChangeArrowheads="1"/>
          </p:cNvPicPr>
          <p:nvPr/>
        </p:nvPicPr>
        <p:blipFill>
          <a:blip r:embed="rId7" cstate="screen"/>
          <a:srcRect/>
          <a:stretch>
            <a:fillRect/>
          </a:stretch>
        </p:blipFill>
        <p:spPr bwMode="auto">
          <a:xfrm>
            <a:off x="3059832" y="3501008"/>
            <a:ext cx="2835060" cy="3096344"/>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descr="0b789f203a610d6c581ff64e61d16d30.jpg"/>
          <p:cNvPicPr>
            <a:picLocks noChangeAspect="1"/>
          </p:cNvPicPr>
          <p:nvPr/>
        </p:nvPicPr>
        <p:blipFill>
          <a:blip r:embed="rId2" cstate="screen">
            <a:lum bright="10000"/>
          </a:blip>
          <a:stretch>
            <a:fillRect/>
          </a:stretch>
        </p:blipFill>
        <p:spPr>
          <a:xfrm>
            <a:off x="0" y="0"/>
            <a:ext cx="9144000" cy="6858000"/>
          </a:xfrm>
          <a:prstGeom prst="rect">
            <a:avLst/>
          </a:prstGeom>
        </p:spPr>
      </p:pic>
      <p:sp>
        <p:nvSpPr>
          <p:cNvPr id="3" name="Прямоугольник 2"/>
          <p:cNvSpPr/>
          <p:nvPr/>
        </p:nvSpPr>
        <p:spPr>
          <a:xfrm>
            <a:off x="611560" y="332656"/>
            <a:ext cx="7992888" cy="1200329"/>
          </a:xfrm>
          <a:prstGeom prst="rect">
            <a:avLst/>
          </a:prstGeom>
        </p:spPr>
        <p:txBody>
          <a:bodyPr wrap="square">
            <a:spAutoFit/>
          </a:bodyPr>
          <a:lstStyle/>
          <a:p>
            <a:pPr algn="ctr"/>
            <a:r>
              <a:rPr lang="ru-RU" sz="2400" b="1" i="1" dirty="0" smtClean="0">
                <a:ln>
                  <a:solidFill>
                    <a:schemeClr val="tx1"/>
                  </a:solidFill>
                </a:ln>
                <a:solidFill>
                  <a:schemeClr val="tx2">
                    <a:lumMod val="60000"/>
                    <a:lumOff val="40000"/>
                  </a:schemeClr>
                </a:solidFill>
                <a:latin typeface="Georgia" pitchFamily="18" charset="0"/>
              </a:rPr>
              <a:t>Праздник: </a:t>
            </a:r>
          </a:p>
          <a:p>
            <a:pPr algn="ctr"/>
            <a:r>
              <a:rPr lang="ru-RU" sz="2400" b="1" i="1" dirty="0" smtClean="0">
                <a:ln>
                  <a:solidFill>
                    <a:schemeClr val="tx1"/>
                  </a:solidFill>
                </a:ln>
                <a:solidFill>
                  <a:schemeClr val="tx2">
                    <a:lumMod val="60000"/>
                    <a:lumOff val="40000"/>
                  </a:schemeClr>
                </a:solidFill>
                <a:latin typeface="Georgia" pitchFamily="18" charset="0"/>
              </a:rPr>
              <a:t>«День рождения детского казачьего </a:t>
            </a:r>
          </a:p>
          <a:p>
            <a:pPr algn="ctr"/>
            <a:r>
              <a:rPr lang="ru-RU" sz="2400" b="1" i="1" dirty="0" err="1" smtClean="0">
                <a:ln>
                  <a:solidFill>
                    <a:schemeClr val="tx1"/>
                  </a:solidFill>
                </a:ln>
                <a:solidFill>
                  <a:schemeClr val="tx2">
                    <a:lumMod val="60000"/>
                    <a:lumOff val="40000"/>
                  </a:schemeClr>
                </a:solidFill>
                <a:latin typeface="Georgia" pitchFamily="18" charset="0"/>
              </a:rPr>
              <a:t>конно-спортивного</a:t>
            </a:r>
            <a:r>
              <a:rPr lang="ru-RU" sz="2400" b="1" i="1" dirty="0" smtClean="0">
                <a:ln>
                  <a:solidFill>
                    <a:schemeClr val="tx1"/>
                  </a:solidFill>
                </a:ln>
                <a:solidFill>
                  <a:schemeClr val="tx2">
                    <a:lumMod val="60000"/>
                    <a:lumOff val="40000"/>
                  </a:schemeClr>
                </a:solidFill>
                <a:latin typeface="Georgia" pitchFamily="18" charset="0"/>
              </a:rPr>
              <a:t> клуба «Ласточка»</a:t>
            </a:r>
            <a:endParaRPr lang="ru-RU" sz="2400" b="1" i="1" dirty="0">
              <a:ln>
                <a:solidFill>
                  <a:schemeClr val="tx1"/>
                </a:solidFill>
              </a:ln>
              <a:solidFill>
                <a:schemeClr val="tx2">
                  <a:lumMod val="60000"/>
                  <a:lumOff val="40000"/>
                </a:schemeClr>
              </a:solidFill>
              <a:latin typeface="Georgia" pitchFamily="18" charset="0"/>
            </a:endParaRPr>
          </a:p>
        </p:txBody>
      </p:sp>
      <p:pic>
        <p:nvPicPr>
          <p:cNvPr id="4" name="Рисунок 3" descr="IMG_20210211_173716.jpg"/>
          <p:cNvPicPr>
            <a:picLocks noChangeAspect="1"/>
          </p:cNvPicPr>
          <p:nvPr/>
        </p:nvPicPr>
        <p:blipFill>
          <a:blip r:embed="rId3" cstate="screen"/>
          <a:srcRect/>
          <a:stretch>
            <a:fillRect/>
          </a:stretch>
        </p:blipFill>
        <p:spPr>
          <a:xfrm>
            <a:off x="3347864" y="1844824"/>
            <a:ext cx="3291621" cy="2376264"/>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pic>
        <p:nvPicPr>
          <p:cNvPr id="6" name="Рисунок 5" descr="9WyhbPEJR78.jpg"/>
          <p:cNvPicPr>
            <a:picLocks noChangeAspect="1"/>
          </p:cNvPicPr>
          <p:nvPr/>
        </p:nvPicPr>
        <p:blipFill>
          <a:blip r:embed="rId4" cstate="screen"/>
          <a:srcRect/>
          <a:stretch>
            <a:fillRect/>
          </a:stretch>
        </p:blipFill>
        <p:spPr>
          <a:xfrm>
            <a:off x="6920188" y="1628800"/>
            <a:ext cx="1975669" cy="2736304"/>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pic>
        <p:nvPicPr>
          <p:cNvPr id="7" name="Рисунок 6" descr="Cspjjn-ZNqA.jpg"/>
          <p:cNvPicPr>
            <a:picLocks noChangeAspect="1"/>
          </p:cNvPicPr>
          <p:nvPr/>
        </p:nvPicPr>
        <p:blipFill>
          <a:blip r:embed="rId5" cstate="screen"/>
          <a:srcRect/>
          <a:stretch>
            <a:fillRect/>
          </a:stretch>
        </p:blipFill>
        <p:spPr>
          <a:xfrm>
            <a:off x="539552" y="1700808"/>
            <a:ext cx="2355329" cy="2248568"/>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pic>
        <p:nvPicPr>
          <p:cNvPr id="8" name="Рисунок 7" descr="pagIm_xEq34.jpg"/>
          <p:cNvPicPr>
            <a:picLocks noChangeAspect="1"/>
          </p:cNvPicPr>
          <p:nvPr/>
        </p:nvPicPr>
        <p:blipFill>
          <a:blip r:embed="rId6" cstate="screen"/>
          <a:stretch>
            <a:fillRect/>
          </a:stretch>
        </p:blipFill>
        <p:spPr>
          <a:xfrm>
            <a:off x="539552" y="4221088"/>
            <a:ext cx="2116354" cy="2362002"/>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pic>
        <p:nvPicPr>
          <p:cNvPr id="30722" name="Picture 2" descr="https://sun9-19.userapi.com/impf/DnDFE64XdWDogOHKfE5Sxy7-_8SVI9U7M-aegg/xvCMY14Kz5k.jpg?size=750x500&amp;quality=96&amp;proxy=1&amp;sign=851b894cd1eaeac08d488fce60d2461d&amp;type=album"/>
          <p:cNvPicPr>
            <a:picLocks noChangeAspect="1" noChangeArrowheads="1"/>
          </p:cNvPicPr>
          <p:nvPr/>
        </p:nvPicPr>
        <p:blipFill>
          <a:blip r:embed="rId7" cstate="screen"/>
          <a:srcRect/>
          <a:stretch>
            <a:fillRect/>
          </a:stretch>
        </p:blipFill>
        <p:spPr bwMode="auto">
          <a:xfrm>
            <a:off x="3131840" y="4581128"/>
            <a:ext cx="4623470" cy="2003969"/>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descr="0b789f203a610d6c581ff64e61d16d30.jpg"/>
          <p:cNvPicPr>
            <a:picLocks noChangeAspect="1"/>
          </p:cNvPicPr>
          <p:nvPr/>
        </p:nvPicPr>
        <p:blipFill>
          <a:blip r:embed="rId2" cstate="screen">
            <a:lum bright="10000"/>
          </a:blip>
          <a:stretch>
            <a:fillRect/>
          </a:stretch>
        </p:blipFill>
        <p:spPr>
          <a:xfrm>
            <a:off x="0" y="0"/>
            <a:ext cx="9144000" cy="7046640"/>
          </a:xfrm>
          <a:prstGeom prst="rect">
            <a:avLst/>
          </a:prstGeom>
        </p:spPr>
      </p:pic>
      <p:pic>
        <p:nvPicPr>
          <p:cNvPr id="4" name="Рисунок 3" descr="6CRDadZOe14.jpg"/>
          <p:cNvPicPr>
            <a:picLocks noChangeAspect="1"/>
          </p:cNvPicPr>
          <p:nvPr/>
        </p:nvPicPr>
        <p:blipFill>
          <a:blip r:embed="rId3" cstate="screen"/>
          <a:srcRect/>
          <a:stretch>
            <a:fillRect/>
          </a:stretch>
        </p:blipFill>
        <p:spPr>
          <a:xfrm>
            <a:off x="395536" y="260648"/>
            <a:ext cx="2713383" cy="2808312"/>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pic>
        <p:nvPicPr>
          <p:cNvPr id="5" name="Рисунок 4" descr="16UKVwUCbi4.jpg"/>
          <p:cNvPicPr>
            <a:picLocks noChangeAspect="1"/>
          </p:cNvPicPr>
          <p:nvPr/>
        </p:nvPicPr>
        <p:blipFill>
          <a:blip r:embed="rId4" cstate="screen">
            <a:lum bright="20000" contrast="10000"/>
          </a:blip>
          <a:srcRect/>
          <a:stretch>
            <a:fillRect/>
          </a:stretch>
        </p:blipFill>
        <p:spPr>
          <a:xfrm>
            <a:off x="3347864" y="332656"/>
            <a:ext cx="2608312" cy="2469187"/>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pic>
        <p:nvPicPr>
          <p:cNvPr id="6" name="Рисунок 5" descr="6588531.jpg"/>
          <p:cNvPicPr>
            <a:picLocks noChangeAspect="1"/>
          </p:cNvPicPr>
          <p:nvPr/>
        </p:nvPicPr>
        <p:blipFill>
          <a:blip r:embed="rId5" cstate="screen"/>
          <a:srcRect/>
          <a:stretch>
            <a:fillRect/>
          </a:stretch>
        </p:blipFill>
        <p:spPr>
          <a:xfrm>
            <a:off x="6156176" y="260648"/>
            <a:ext cx="2664296" cy="2627333"/>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pic>
        <p:nvPicPr>
          <p:cNvPr id="7" name="Рисунок 6" descr="2150984.jpg"/>
          <p:cNvPicPr>
            <a:picLocks noChangeAspect="1"/>
          </p:cNvPicPr>
          <p:nvPr/>
        </p:nvPicPr>
        <p:blipFill>
          <a:blip r:embed="rId6" cstate="screen"/>
          <a:srcRect/>
          <a:stretch>
            <a:fillRect/>
          </a:stretch>
        </p:blipFill>
        <p:spPr>
          <a:xfrm>
            <a:off x="323528" y="3573016"/>
            <a:ext cx="2840865" cy="2259632"/>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pic>
        <p:nvPicPr>
          <p:cNvPr id="8" name="Рисунок 7" descr="DFBGLVYXUAQPF8f.jpg"/>
          <p:cNvPicPr>
            <a:picLocks noChangeAspect="1"/>
          </p:cNvPicPr>
          <p:nvPr/>
        </p:nvPicPr>
        <p:blipFill>
          <a:blip r:embed="rId7" cstate="screen"/>
          <a:srcRect/>
          <a:stretch>
            <a:fillRect/>
          </a:stretch>
        </p:blipFill>
        <p:spPr>
          <a:xfrm>
            <a:off x="6588224" y="3284984"/>
            <a:ext cx="2160240" cy="2847975"/>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pic>
        <p:nvPicPr>
          <p:cNvPr id="9" name="Рисунок 8" descr="6588536.jpg"/>
          <p:cNvPicPr>
            <a:picLocks noChangeAspect="1"/>
          </p:cNvPicPr>
          <p:nvPr/>
        </p:nvPicPr>
        <p:blipFill>
          <a:blip r:embed="rId8" cstate="screen"/>
          <a:srcRect/>
          <a:stretch>
            <a:fillRect/>
          </a:stretch>
        </p:blipFill>
        <p:spPr>
          <a:xfrm>
            <a:off x="3491880" y="3140968"/>
            <a:ext cx="2592288" cy="3019425"/>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Рисунок 5" descr="0b789f203a610d6c581ff64e61d16d30.jpg"/>
          <p:cNvPicPr>
            <a:picLocks noChangeAspect="1"/>
          </p:cNvPicPr>
          <p:nvPr/>
        </p:nvPicPr>
        <p:blipFill>
          <a:blip r:embed="rId2" cstate="screen">
            <a:lum bright="10000"/>
          </a:blip>
          <a:stretch>
            <a:fillRect/>
          </a:stretch>
        </p:blipFill>
        <p:spPr>
          <a:xfrm>
            <a:off x="0" y="0"/>
            <a:ext cx="9144000" cy="6858000"/>
          </a:xfrm>
          <a:prstGeom prst="rect">
            <a:avLst/>
          </a:prstGeom>
        </p:spPr>
      </p:pic>
      <p:sp>
        <p:nvSpPr>
          <p:cNvPr id="5" name="TextBox 4"/>
          <p:cNvSpPr txBox="1"/>
          <p:nvPr/>
        </p:nvSpPr>
        <p:spPr>
          <a:xfrm>
            <a:off x="251520" y="188640"/>
            <a:ext cx="8712968" cy="1323439"/>
          </a:xfrm>
          <a:prstGeom prst="rect">
            <a:avLst/>
          </a:prstGeom>
          <a:noFill/>
        </p:spPr>
        <p:txBody>
          <a:bodyPr wrap="square" rtlCol="0">
            <a:spAutoFit/>
          </a:bodyPr>
          <a:lstStyle/>
          <a:p>
            <a:pPr algn="ctr"/>
            <a:r>
              <a:rPr lang="ru-RU" sz="2000" b="1" i="1" dirty="0" smtClean="0">
                <a:ln w="12700">
                  <a:solidFill>
                    <a:schemeClr val="tx1"/>
                  </a:solidFill>
                  <a:prstDash val="solid"/>
                </a:ln>
                <a:solidFill>
                  <a:schemeClr val="tx2">
                    <a:lumMod val="60000"/>
                    <a:lumOff val="40000"/>
                  </a:schemeClr>
                </a:solidFill>
                <a:effectLst>
                  <a:outerShdw blurRad="41275" dist="20320" dir="1800000" algn="tl" rotWithShape="0">
                    <a:srgbClr val="000000">
                      <a:alpha val="40000"/>
                    </a:srgbClr>
                  </a:outerShdw>
                </a:effectLst>
                <a:latin typeface="Georgia" pitchFamily="18" charset="0"/>
              </a:rPr>
              <a:t>Оформление альбомов:</a:t>
            </a:r>
          </a:p>
          <a:p>
            <a:pPr algn="ctr"/>
            <a:r>
              <a:rPr lang="ru-RU" sz="2000" b="1" i="1" dirty="0" smtClean="0">
                <a:ln w="12700">
                  <a:solidFill>
                    <a:schemeClr val="tx1"/>
                  </a:solidFill>
                  <a:prstDash val="solid"/>
                </a:ln>
                <a:solidFill>
                  <a:schemeClr val="tx2">
                    <a:lumMod val="60000"/>
                    <a:lumOff val="40000"/>
                  </a:schemeClr>
                </a:solidFill>
                <a:effectLst>
                  <a:outerShdw blurRad="41275" dist="20320" dir="1800000" algn="tl" rotWithShape="0">
                    <a:srgbClr val="000000">
                      <a:alpha val="40000"/>
                    </a:srgbClr>
                  </a:outerShdw>
                </a:effectLst>
                <a:latin typeface="Georgia" pitchFamily="18" charset="0"/>
              </a:rPr>
              <a:t> «Казак с конем и ночью и днем» </a:t>
            </a:r>
          </a:p>
          <a:p>
            <a:pPr algn="ctr"/>
            <a:r>
              <a:rPr lang="ru-RU" sz="2000" b="1" i="1" dirty="0" smtClean="0">
                <a:ln w="12700">
                  <a:solidFill>
                    <a:schemeClr val="tx1"/>
                  </a:solidFill>
                  <a:prstDash val="solid"/>
                </a:ln>
                <a:solidFill>
                  <a:schemeClr val="tx2">
                    <a:lumMod val="60000"/>
                    <a:lumOff val="40000"/>
                  </a:schemeClr>
                </a:solidFill>
                <a:effectLst>
                  <a:outerShdw blurRad="41275" dist="20320" dir="1800000" algn="tl" rotWithShape="0">
                    <a:srgbClr val="000000">
                      <a:alpha val="40000"/>
                    </a:srgbClr>
                  </a:outerShdw>
                </a:effectLst>
                <a:latin typeface="Georgia" pitchFamily="18" charset="0"/>
              </a:rPr>
              <a:t>(старинные казачьи пословицы и поговорки)                                                            «Крылатые выражения о казаке и друге верном его коне»</a:t>
            </a:r>
            <a:endParaRPr lang="ru-RU" sz="2000" b="1" i="1" dirty="0">
              <a:ln w="12700">
                <a:solidFill>
                  <a:schemeClr val="tx1"/>
                </a:solidFill>
                <a:prstDash val="solid"/>
              </a:ln>
              <a:solidFill>
                <a:schemeClr val="tx2">
                  <a:lumMod val="60000"/>
                  <a:lumOff val="40000"/>
                </a:schemeClr>
              </a:solidFill>
              <a:effectLst>
                <a:outerShdw blurRad="41275" dist="20320" dir="1800000" algn="tl" rotWithShape="0">
                  <a:srgbClr val="000000">
                    <a:alpha val="40000"/>
                  </a:srgbClr>
                </a:outerShdw>
              </a:effectLst>
              <a:latin typeface="Georgia" pitchFamily="18" charset="0"/>
            </a:endParaRPr>
          </a:p>
        </p:txBody>
      </p:sp>
      <p:pic>
        <p:nvPicPr>
          <p:cNvPr id="4" name="Рисунок 3" descr="IMG_20210214_150109.jpg"/>
          <p:cNvPicPr>
            <a:picLocks noChangeAspect="1"/>
          </p:cNvPicPr>
          <p:nvPr/>
        </p:nvPicPr>
        <p:blipFill>
          <a:blip r:embed="rId3" cstate="screen"/>
          <a:srcRect/>
          <a:stretch>
            <a:fillRect/>
          </a:stretch>
        </p:blipFill>
        <p:spPr>
          <a:xfrm>
            <a:off x="539552" y="4509120"/>
            <a:ext cx="3240360" cy="2160270"/>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pic>
        <p:nvPicPr>
          <p:cNvPr id="7" name="Рисунок 6" descr="depositphotos_120407338-stock-photo-wheat-on-the-wood-background.jpg"/>
          <p:cNvPicPr>
            <a:picLocks noChangeAspect="1"/>
          </p:cNvPicPr>
          <p:nvPr/>
        </p:nvPicPr>
        <p:blipFill>
          <a:blip r:embed="rId4" cstate="screen"/>
          <a:stretch>
            <a:fillRect/>
          </a:stretch>
        </p:blipFill>
        <p:spPr>
          <a:xfrm>
            <a:off x="2051720" y="1628800"/>
            <a:ext cx="2068426" cy="2592288"/>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pic>
        <p:nvPicPr>
          <p:cNvPr id="10" name="Рисунок 9" descr="android-1440x2560-wallpaper_01297.jpg"/>
          <p:cNvPicPr>
            <a:picLocks noChangeAspect="1"/>
          </p:cNvPicPr>
          <p:nvPr/>
        </p:nvPicPr>
        <p:blipFill>
          <a:blip r:embed="rId5" cstate="screen"/>
          <a:stretch>
            <a:fillRect/>
          </a:stretch>
        </p:blipFill>
        <p:spPr>
          <a:xfrm>
            <a:off x="5148064" y="1556792"/>
            <a:ext cx="1963165" cy="2664296"/>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pic>
        <p:nvPicPr>
          <p:cNvPr id="11" name="Рисунок 10" descr="2217210335.jpg"/>
          <p:cNvPicPr>
            <a:picLocks noChangeAspect="1"/>
          </p:cNvPicPr>
          <p:nvPr/>
        </p:nvPicPr>
        <p:blipFill>
          <a:blip r:embed="rId6" cstate="screen"/>
          <a:srcRect/>
          <a:stretch>
            <a:fillRect/>
          </a:stretch>
        </p:blipFill>
        <p:spPr>
          <a:xfrm>
            <a:off x="5148064" y="4437112"/>
            <a:ext cx="3209500" cy="2246649"/>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descr="0b789f203a610d6c581ff64e61d16d30.jpg"/>
          <p:cNvPicPr>
            <a:picLocks noChangeAspect="1"/>
          </p:cNvPicPr>
          <p:nvPr/>
        </p:nvPicPr>
        <p:blipFill>
          <a:blip r:embed="rId2" cstate="print">
            <a:lum bright="10000"/>
          </a:blip>
          <a:stretch>
            <a:fillRect/>
          </a:stretch>
        </p:blipFill>
        <p:spPr>
          <a:xfrm>
            <a:off x="0" y="0"/>
            <a:ext cx="9144000" cy="7046640"/>
          </a:xfrm>
          <a:prstGeom prst="rect">
            <a:avLst/>
          </a:prstGeom>
        </p:spPr>
      </p:pic>
      <p:sp>
        <p:nvSpPr>
          <p:cNvPr id="3" name="Прямоугольник 2"/>
          <p:cNvSpPr/>
          <p:nvPr/>
        </p:nvSpPr>
        <p:spPr>
          <a:xfrm>
            <a:off x="395536" y="332656"/>
            <a:ext cx="8352928" cy="1077218"/>
          </a:xfrm>
          <a:prstGeom prst="rect">
            <a:avLst/>
          </a:prstGeom>
        </p:spPr>
        <p:txBody>
          <a:bodyPr wrap="square">
            <a:spAutoFit/>
          </a:bodyPr>
          <a:lstStyle/>
          <a:p>
            <a:pPr algn="ctr"/>
            <a:r>
              <a:rPr lang="ru-RU" sz="3200" b="1" i="1" dirty="0" smtClean="0">
                <a:ln>
                  <a:solidFill>
                    <a:schemeClr val="tx1"/>
                  </a:solidFill>
                </a:ln>
                <a:solidFill>
                  <a:schemeClr val="tx2">
                    <a:lumMod val="60000"/>
                    <a:lumOff val="40000"/>
                  </a:schemeClr>
                </a:solidFill>
                <a:latin typeface="Georgia" pitchFamily="18" charset="0"/>
              </a:rPr>
              <a:t>Конкурс чтецов </a:t>
            </a:r>
          </a:p>
          <a:p>
            <a:pPr algn="ctr"/>
            <a:r>
              <a:rPr lang="ru-RU" sz="3200" b="1" i="1" dirty="0" smtClean="0">
                <a:ln>
                  <a:solidFill>
                    <a:schemeClr val="tx1"/>
                  </a:solidFill>
                </a:ln>
                <a:solidFill>
                  <a:schemeClr val="tx2">
                    <a:lumMod val="60000"/>
                    <a:lumOff val="40000"/>
                  </a:schemeClr>
                </a:solidFill>
                <a:latin typeface="Georgia" pitchFamily="18" charset="0"/>
              </a:rPr>
              <a:t>«Славлю тебя, мой конь удалой!»</a:t>
            </a:r>
            <a:endParaRPr lang="ru-RU" sz="3200" b="1" i="1" dirty="0">
              <a:ln>
                <a:solidFill>
                  <a:schemeClr val="tx1"/>
                </a:solidFill>
              </a:ln>
              <a:solidFill>
                <a:schemeClr val="tx2">
                  <a:lumMod val="60000"/>
                  <a:lumOff val="40000"/>
                </a:schemeClr>
              </a:solidFill>
              <a:latin typeface="Georgia" pitchFamily="18" charset="0"/>
            </a:endParaRPr>
          </a:p>
        </p:txBody>
      </p:sp>
      <p:pic>
        <p:nvPicPr>
          <p:cNvPr id="4" name="Рисунок 3" descr="IMG-20210220-WA0053 (1).jpg"/>
          <p:cNvPicPr>
            <a:picLocks noChangeAspect="1"/>
          </p:cNvPicPr>
          <p:nvPr/>
        </p:nvPicPr>
        <p:blipFill>
          <a:blip r:embed="rId3" cstate="print"/>
          <a:stretch>
            <a:fillRect/>
          </a:stretch>
        </p:blipFill>
        <p:spPr>
          <a:xfrm>
            <a:off x="467544" y="1772816"/>
            <a:ext cx="1822703" cy="2520280"/>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pic>
        <p:nvPicPr>
          <p:cNvPr id="5" name="Рисунок 4" descr="IMG-20210220-WA0054.jpg"/>
          <p:cNvPicPr>
            <a:picLocks noChangeAspect="1"/>
          </p:cNvPicPr>
          <p:nvPr/>
        </p:nvPicPr>
        <p:blipFill>
          <a:blip r:embed="rId4" cstate="print"/>
          <a:stretch>
            <a:fillRect/>
          </a:stretch>
        </p:blipFill>
        <p:spPr>
          <a:xfrm>
            <a:off x="3779912" y="1772816"/>
            <a:ext cx="1682062" cy="2520280"/>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pic>
        <p:nvPicPr>
          <p:cNvPr id="6" name="Рисунок 5" descr="IMG-20210220-WA0055.jpg"/>
          <p:cNvPicPr>
            <a:picLocks noChangeAspect="1"/>
          </p:cNvPicPr>
          <p:nvPr/>
        </p:nvPicPr>
        <p:blipFill>
          <a:blip r:embed="rId5" cstate="print"/>
          <a:stretch>
            <a:fillRect/>
          </a:stretch>
        </p:blipFill>
        <p:spPr>
          <a:xfrm>
            <a:off x="6876256" y="1772816"/>
            <a:ext cx="1346293" cy="2471882"/>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pic>
        <p:nvPicPr>
          <p:cNvPr id="7" name="Рисунок 6" descr="грамота — копия (2).jpeg"/>
          <p:cNvPicPr>
            <a:picLocks noChangeAspect="1"/>
          </p:cNvPicPr>
          <p:nvPr/>
        </p:nvPicPr>
        <p:blipFill>
          <a:blip r:embed="rId6" cstate="print"/>
          <a:stretch>
            <a:fillRect/>
          </a:stretch>
        </p:blipFill>
        <p:spPr>
          <a:xfrm>
            <a:off x="6948264" y="4670359"/>
            <a:ext cx="1512168" cy="2187641"/>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pic>
        <p:nvPicPr>
          <p:cNvPr id="8" name="Рисунок 7" descr="грамота — копия.jpeg"/>
          <p:cNvPicPr>
            <a:picLocks noChangeAspect="1"/>
          </p:cNvPicPr>
          <p:nvPr/>
        </p:nvPicPr>
        <p:blipFill>
          <a:blip r:embed="rId7" cstate="print"/>
          <a:stretch>
            <a:fillRect/>
          </a:stretch>
        </p:blipFill>
        <p:spPr>
          <a:xfrm>
            <a:off x="3851920" y="4625752"/>
            <a:ext cx="1543002" cy="2232248"/>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pic>
        <p:nvPicPr>
          <p:cNvPr id="9" name="Рисунок 8" descr="грамота.jpeg"/>
          <p:cNvPicPr>
            <a:picLocks noChangeAspect="1"/>
          </p:cNvPicPr>
          <p:nvPr/>
        </p:nvPicPr>
        <p:blipFill>
          <a:blip r:embed="rId8" cstate="print"/>
          <a:stretch>
            <a:fillRect/>
          </a:stretch>
        </p:blipFill>
        <p:spPr>
          <a:xfrm>
            <a:off x="539552" y="4625751"/>
            <a:ext cx="1543002" cy="2232249"/>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Рисунок 4" descr="0b789f203a610d6c581ff64e61d16d30.jpg"/>
          <p:cNvPicPr>
            <a:picLocks noChangeAspect="1"/>
          </p:cNvPicPr>
          <p:nvPr/>
        </p:nvPicPr>
        <p:blipFill>
          <a:blip r:embed="rId2" cstate="screen">
            <a:lum bright="10000"/>
          </a:blip>
          <a:stretch>
            <a:fillRect/>
          </a:stretch>
        </p:blipFill>
        <p:spPr>
          <a:xfrm>
            <a:off x="0" y="0"/>
            <a:ext cx="9144000" cy="6886400"/>
          </a:xfrm>
          <a:prstGeom prst="rect">
            <a:avLst/>
          </a:prstGeom>
        </p:spPr>
      </p:pic>
      <p:sp>
        <p:nvSpPr>
          <p:cNvPr id="12" name="TextBox 11"/>
          <p:cNvSpPr txBox="1"/>
          <p:nvPr/>
        </p:nvSpPr>
        <p:spPr>
          <a:xfrm>
            <a:off x="467544" y="332656"/>
            <a:ext cx="8280920" cy="1200329"/>
          </a:xfrm>
          <a:prstGeom prst="rect">
            <a:avLst/>
          </a:prstGeom>
          <a:noFill/>
        </p:spPr>
        <p:txBody>
          <a:bodyPr wrap="square" rtlCol="0">
            <a:spAutoFit/>
          </a:bodyPr>
          <a:lstStyle/>
          <a:p>
            <a:pPr algn="ctr"/>
            <a:r>
              <a:rPr lang="ru-RU" sz="2400" b="1" i="1" dirty="0" smtClean="0">
                <a:ln w="12700">
                  <a:solidFill>
                    <a:schemeClr val="tx1"/>
                  </a:solidFill>
                  <a:prstDash val="solid"/>
                </a:ln>
                <a:solidFill>
                  <a:schemeClr val="tx2">
                    <a:lumMod val="60000"/>
                    <a:lumOff val="40000"/>
                  </a:schemeClr>
                </a:solidFill>
                <a:effectLst>
                  <a:outerShdw blurRad="41275" dist="20320" dir="1800000" algn="tl" rotWithShape="0">
                    <a:srgbClr val="000000">
                      <a:alpha val="40000"/>
                    </a:srgbClr>
                  </a:outerShdw>
                </a:effectLst>
                <a:latin typeface="Georgia" pitchFamily="18" charset="0"/>
              </a:rPr>
              <a:t>Творческая  выставка</a:t>
            </a:r>
          </a:p>
          <a:p>
            <a:r>
              <a:rPr lang="ru-RU" sz="2400" b="1" i="1" dirty="0" smtClean="0">
                <a:ln w="12700">
                  <a:solidFill>
                    <a:schemeClr val="tx1"/>
                  </a:solidFill>
                  <a:prstDash val="solid"/>
                </a:ln>
                <a:solidFill>
                  <a:schemeClr val="tx2">
                    <a:lumMod val="60000"/>
                    <a:lumOff val="40000"/>
                  </a:schemeClr>
                </a:solidFill>
                <a:effectLst>
                  <a:outerShdw blurRad="41275" dist="20320" dir="1800000" algn="tl" rotWithShape="0">
                    <a:srgbClr val="000000">
                      <a:alpha val="40000"/>
                    </a:srgbClr>
                  </a:outerShdw>
                </a:effectLst>
                <a:latin typeface="Georgia" pitchFamily="18" charset="0"/>
              </a:rPr>
              <a:t>«Уж ты, конь мой, конь, ты товарищ боевой»</a:t>
            </a:r>
          </a:p>
          <a:p>
            <a:endParaRPr lang="ru-RU" sz="2400" b="1" i="1" dirty="0" smtClean="0">
              <a:ln w="12700">
                <a:solidFill>
                  <a:schemeClr val="tx1"/>
                </a:solidFill>
                <a:prstDash val="solid"/>
              </a:ln>
              <a:solidFill>
                <a:schemeClr val="tx2">
                  <a:lumMod val="60000"/>
                  <a:lumOff val="40000"/>
                </a:schemeClr>
              </a:solidFill>
              <a:effectLst>
                <a:outerShdw blurRad="41275" dist="20320" dir="1800000" algn="tl" rotWithShape="0">
                  <a:srgbClr val="000000">
                    <a:alpha val="40000"/>
                  </a:srgbClr>
                </a:outerShdw>
              </a:effectLst>
              <a:latin typeface="Georgia" pitchFamily="18" charset="0"/>
            </a:endParaRPr>
          </a:p>
        </p:txBody>
      </p:sp>
      <p:pic>
        <p:nvPicPr>
          <p:cNvPr id="13321" name="Picture 9"/>
          <p:cNvPicPr>
            <a:picLocks noChangeAspect="1" noChangeArrowheads="1"/>
          </p:cNvPicPr>
          <p:nvPr/>
        </p:nvPicPr>
        <p:blipFill>
          <a:blip r:embed="rId3" cstate="screen"/>
          <a:srcRect/>
          <a:stretch>
            <a:fillRect/>
          </a:stretch>
        </p:blipFill>
        <p:spPr bwMode="auto">
          <a:xfrm>
            <a:off x="3491880" y="4005064"/>
            <a:ext cx="2448272" cy="1875948"/>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pic>
        <p:nvPicPr>
          <p:cNvPr id="10" name="Рисунок 9" descr="ы.png"/>
          <p:cNvPicPr>
            <a:picLocks noChangeAspect="1"/>
          </p:cNvPicPr>
          <p:nvPr/>
        </p:nvPicPr>
        <p:blipFill>
          <a:blip r:embed="rId4" cstate="print"/>
          <a:stretch>
            <a:fillRect/>
          </a:stretch>
        </p:blipFill>
        <p:spPr>
          <a:xfrm>
            <a:off x="395536" y="1484784"/>
            <a:ext cx="1904716" cy="2460258"/>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pic>
        <p:nvPicPr>
          <p:cNvPr id="11" name="Рисунок 10" descr="в.jpg"/>
          <p:cNvPicPr>
            <a:picLocks noChangeAspect="1"/>
          </p:cNvPicPr>
          <p:nvPr/>
        </p:nvPicPr>
        <p:blipFill>
          <a:blip r:embed="rId5" cstate="print"/>
          <a:stretch>
            <a:fillRect/>
          </a:stretch>
        </p:blipFill>
        <p:spPr>
          <a:xfrm>
            <a:off x="179512" y="4293096"/>
            <a:ext cx="2984989" cy="1812315"/>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pic>
        <p:nvPicPr>
          <p:cNvPr id="13" name="Рисунок 12" descr="л.jpg"/>
          <p:cNvPicPr>
            <a:picLocks noChangeAspect="1"/>
          </p:cNvPicPr>
          <p:nvPr/>
        </p:nvPicPr>
        <p:blipFill>
          <a:blip r:embed="rId6" cstate="print"/>
          <a:stretch>
            <a:fillRect/>
          </a:stretch>
        </p:blipFill>
        <p:spPr>
          <a:xfrm>
            <a:off x="2987824" y="1700808"/>
            <a:ext cx="2637656" cy="1889928"/>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pic>
        <p:nvPicPr>
          <p:cNvPr id="16" name="Рисунок 15" descr="р.jpg"/>
          <p:cNvPicPr>
            <a:picLocks noChangeAspect="1"/>
          </p:cNvPicPr>
          <p:nvPr/>
        </p:nvPicPr>
        <p:blipFill>
          <a:blip r:embed="rId7" cstate="print"/>
          <a:stretch>
            <a:fillRect/>
          </a:stretch>
        </p:blipFill>
        <p:spPr>
          <a:xfrm>
            <a:off x="6228184" y="1628800"/>
            <a:ext cx="2699626" cy="1988564"/>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pic>
        <p:nvPicPr>
          <p:cNvPr id="20" name="Рисунок 19" descr="д.jpg"/>
          <p:cNvPicPr>
            <a:picLocks noChangeAspect="1"/>
          </p:cNvPicPr>
          <p:nvPr/>
        </p:nvPicPr>
        <p:blipFill>
          <a:blip r:embed="rId8" cstate="print"/>
          <a:stretch>
            <a:fillRect/>
          </a:stretch>
        </p:blipFill>
        <p:spPr>
          <a:xfrm>
            <a:off x="6300192" y="4077072"/>
            <a:ext cx="2637656" cy="1942917"/>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descr="0b789f203a610d6c581ff64e61d16d30.jpg"/>
          <p:cNvPicPr>
            <a:picLocks noChangeAspect="1"/>
          </p:cNvPicPr>
          <p:nvPr/>
        </p:nvPicPr>
        <p:blipFill>
          <a:blip r:embed="rId2" cstate="screen"/>
          <a:stretch>
            <a:fillRect/>
          </a:stretch>
        </p:blipFill>
        <p:spPr>
          <a:xfrm>
            <a:off x="0" y="0"/>
            <a:ext cx="9144000" cy="7046640"/>
          </a:xfrm>
          <a:prstGeom prst="rect">
            <a:avLst/>
          </a:prstGeom>
        </p:spPr>
      </p:pic>
      <p:sp>
        <p:nvSpPr>
          <p:cNvPr id="3" name="Прямоугольник 2"/>
          <p:cNvSpPr/>
          <p:nvPr/>
        </p:nvSpPr>
        <p:spPr>
          <a:xfrm>
            <a:off x="467544" y="476672"/>
            <a:ext cx="8424936" cy="954107"/>
          </a:xfrm>
          <a:prstGeom prst="rect">
            <a:avLst/>
          </a:prstGeom>
        </p:spPr>
        <p:txBody>
          <a:bodyPr wrap="square">
            <a:spAutoFit/>
          </a:bodyPr>
          <a:lstStyle/>
          <a:p>
            <a:pPr algn="ctr"/>
            <a:r>
              <a:rPr lang="ru-RU" sz="2800" b="1" i="1" dirty="0" smtClean="0">
                <a:ln>
                  <a:solidFill>
                    <a:schemeClr val="tx1"/>
                  </a:solidFill>
                </a:ln>
                <a:solidFill>
                  <a:schemeClr val="tx2">
                    <a:lumMod val="60000"/>
                    <a:lumOff val="40000"/>
                  </a:schemeClr>
                </a:solidFill>
                <a:latin typeface="Georgia" pitchFamily="18" charset="0"/>
              </a:rPr>
              <a:t>Словарь донских казаков </a:t>
            </a:r>
          </a:p>
          <a:p>
            <a:pPr algn="ctr"/>
            <a:r>
              <a:rPr lang="ru-RU" sz="2800" b="1" i="1" dirty="0" smtClean="0">
                <a:ln>
                  <a:solidFill>
                    <a:schemeClr val="tx1"/>
                  </a:solidFill>
                </a:ln>
                <a:solidFill>
                  <a:schemeClr val="tx2">
                    <a:lumMod val="60000"/>
                    <a:lumOff val="40000"/>
                  </a:schemeClr>
                </a:solidFill>
                <a:latin typeface="Georgia" pitchFamily="18" charset="0"/>
              </a:rPr>
              <a:t>«Гутара»</a:t>
            </a:r>
            <a:endParaRPr lang="ru-RU" sz="2800" b="1" i="1" dirty="0">
              <a:ln>
                <a:solidFill>
                  <a:schemeClr val="tx1"/>
                </a:solidFill>
              </a:ln>
              <a:solidFill>
                <a:schemeClr val="tx2">
                  <a:lumMod val="60000"/>
                  <a:lumOff val="40000"/>
                </a:schemeClr>
              </a:solidFill>
              <a:latin typeface="Georgia" pitchFamily="18" charset="0"/>
            </a:endParaRPr>
          </a:p>
        </p:txBody>
      </p:sp>
      <p:pic>
        <p:nvPicPr>
          <p:cNvPr id="1026" name="Picture 2"/>
          <p:cNvPicPr>
            <a:picLocks noChangeAspect="1" noChangeArrowheads="1"/>
          </p:cNvPicPr>
          <p:nvPr/>
        </p:nvPicPr>
        <p:blipFill>
          <a:blip r:embed="rId3" cstate="screen"/>
          <a:srcRect/>
          <a:stretch>
            <a:fillRect/>
          </a:stretch>
        </p:blipFill>
        <p:spPr bwMode="auto">
          <a:xfrm>
            <a:off x="2987824" y="2780928"/>
            <a:ext cx="3311243" cy="2230732"/>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pic>
        <p:nvPicPr>
          <p:cNvPr id="1027" name="Picture 3"/>
          <p:cNvPicPr>
            <a:picLocks noChangeAspect="1" noChangeArrowheads="1"/>
          </p:cNvPicPr>
          <p:nvPr/>
        </p:nvPicPr>
        <p:blipFill>
          <a:blip r:embed="rId4" cstate="screen"/>
          <a:srcRect/>
          <a:stretch>
            <a:fillRect/>
          </a:stretch>
        </p:blipFill>
        <p:spPr bwMode="auto">
          <a:xfrm>
            <a:off x="251520" y="4854001"/>
            <a:ext cx="2928921" cy="2003999"/>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pic>
        <p:nvPicPr>
          <p:cNvPr id="1028" name="Picture 4"/>
          <p:cNvPicPr>
            <a:picLocks noChangeAspect="1" noChangeArrowheads="1"/>
          </p:cNvPicPr>
          <p:nvPr/>
        </p:nvPicPr>
        <p:blipFill>
          <a:blip r:embed="rId5" cstate="screen"/>
          <a:srcRect/>
          <a:stretch>
            <a:fillRect/>
          </a:stretch>
        </p:blipFill>
        <p:spPr bwMode="auto">
          <a:xfrm>
            <a:off x="6012160" y="1124744"/>
            <a:ext cx="2915816" cy="2025724"/>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pic>
        <p:nvPicPr>
          <p:cNvPr id="1029" name="Picture 5"/>
          <p:cNvPicPr>
            <a:picLocks noChangeAspect="1" noChangeArrowheads="1"/>
          </p:cNvPicPr>
          <p:nvPr/>
        </p:nvPicPr>
        <p:blipFill>
          <a:blip r:embed="rId6" cstate="screen"/>
          <a:srcRect/>
          <a:stretch>
            <a:fillRect/>
          </a:stretch>
        </p:blipFill>
        <p:spPr bwMode="auto">
          <a:xfrm>
            <a:off x="323528" y="1268760"/>
            <a:ext cx="3024336" cy="2047727"/>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pic>
        <p:nvPicPr>
          <p:cNvPr id="1030" name="Picture 6"/>
          <p:cNvPicPr>
            <a:picLocks noChangeAspect="1" noChangeArrowheads="1"/>
          </p:cNvPicPr>
          <p:nvPr/>
        </p:nvPicPr>
        <p:blipFill>
          <a:blip r:embed="rId7" cstate="screen"/>
          <a:srcRect/>
          <a:stretch>
            <a:fillRect/>
          </a:stretch>
        </p:blipFill>
        <p:spPr bwMode="auto">
          <a:xfrm>
            <a:off x="5940152" y="4859028"/>
            <a:ext cx="2952328" cy="1998972"/>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Рисунок 5" descr="0b789f203a610d6c581ff64e61d16d30.jpg"/>
          <p:cNvPicPr>
            <a:picLocks noChangeAspect="1"/>
          </p:cNvPicPr>
          <p:nvPr/>
        </p:nvPicPr>
        <p:blipFill>
          <a:blip r:embed="rId2" cstate="print">
            <a:lum bright="10000"/>
          </a:blip>
          <a:stretch>
            <a:fillRect/>
          </a:stretch>
        </p:blipFill>
        <p:spPr>
          <a:xfrm>
            <a:off x="0" y="0"/>
            <a:ext cx="9144000" cy="6886400"/>
          </a:xfrm>
          <a:prstGeom prst="rect">
            <a:avLst/>
          </a:prstGeom>
        </p:spPr>
      </p:pic>
      <p:sp>
        <p:nvSpPr>
          <p:cNvPr id="8" name="Прямоугольник 7"/>
          <p:cNvSpPr/>
          <p:nvPr/>
        </p:nvSpPr>
        <p:spPr>
          <a:xfrm>
            <a:off x="683568" y="332656"/>
            <a:ext cx="7920880" cy="1200329"/>
          </a:xfrm>
          <a:prstGeom prst="rect">
            <a:avLst/>
          </a:prstGeom>
          <a:ln>
            <a:noFill/>
          </a:ln>
          <a:effectLst/>
          <a:scene3d>
            <a:camera prst="orthographicFront">
              <a:rot lat="0" lon="0" rev="0"/>
            </a:camera>
            <a:lightRig rig="glow" dir="t">
              <a:rot lat="0" lon="0" rev="14100000"/>
            </a:lightRig>
          </a:scene3d>
          <a:sp3d prstMaterial="softEdge">
            <a:bevelT w="127000" prst="artDeco"/>
          </a:sp3d>
        </p:spPr>
        <p:txBody>
          <a:bodyPr wrap="square">
            <a:spAutoFit/>
          </a:bodyPr>
          <a:lstStyle/>
          <a:p>
            <a:pPr algn="ctr"/>
            <a:r>
              <a:rPr lang="ru-RU" sz="3600" b="1" i="1" dirty="0" smtClean="0">
                <a:ln>
                  <a:solidFill>
                    <a:schemeClr val="tx1"/>
                  </a:solidFill>
                </a:ln>
                <a:solidFill>
                  <a:schemeClr val="tx2">
                    <a:lumMod val="60000"/>
                    <a:lumOff val="40000"/>
                  </a:schemeClr>
                </a:solidFill>
                <a:effectLst>
                  <a:outerShdw blurRad="38100" dist="38100" dir="2700000" algn="tl">
                    <a:srgbClr val="000000">
                      <a:alpha val="43137"/>
                    </a:srgbClr>
                  </a:outerShdw>
                </a:effectLst>
                <a:latin typeface="Georgia" pitchFamily="18" charset="0"/>
              </a:rPr>
              <a:t>Результаты проектной деятельности:</a:t>
            </a:r>
            <a:endParaRPr lang="ru-RU" sz="3600" i="1" dirty="0">
              <a:ln>
                <a:solidFill>
                  <a:schemeClr val="tx1"/>
                </a:solidFill>
              </a:ln>
              <a:solidFill>
                <a:schemeClr val="tx2">
                  <a:lumMod val="60000"/>
                  <a:lumOff val="40000"/>
                </a:schemeClr>
              </a:solidFill>
              <a:effectLst>
                <a:outerShdw blurRad="38100" dist="38100" dir="2700000" algn="tl">
                  <a:srgbClr val="000000">
                    <a:alpha val="43137"/>
                  </a:srgbClr>
                </a:outerShdw>
              </a:effectLst>
              <a:latin typeface="Georgia" pitchFamily="18" charset="0"/>
            </a:endParaRPr>
          </a:p>
        </p:txBody>
      </p:sp>
      <p:sp>
        <p:nvSpPr>
          <p:cNvPr id="23" name="Прямоугольник 22"/>
          <p:cNvSpPr/>
          <p:nvPr/>
        </p:nvSpPr>
        <p:spPr>
          <a:xfrm>
            <a:off x="251521" y="1628800"/>
            <a:ext cx="8568952" cy="5324535"/>
          </a:xfrm>
          <a:prstGeom prst="rect">
            <a:avLst/>
          </a:prstGeom>
        </p:spPr>
        <p:txBody>
          <a:bodyPr wrap="square">
            <a:spAutoFit/>
          </a:bodyPr>
          <a:lstStyle/>
          <a:p>
            <a:pPr algn="ctr"/>
            <a:r>
              <a:rPr lang="ru-RU" sz="2000" b="1" i="1" dirty="0" smtClean="0">
                <a:latin typeface="Georgia" pitchFamily="18" charset="0"/>
              </a:rPr>
              <a:t> В ходе подготовки и реализации проекта дети:</a:t>
            </a:r>
          </a:p>
          <a:p>
            <a:pPr algn="ctr"/>
            <a:r>
              <a:rPr lang="ru-RU" sz="2000" b="1" i="1" dirty="0" smtClean="0">
                <a:latin typeface="Georgia" pitchFamily="18" charset="0"/>
              </a:rPr>
              <a:t>- познакомились с ролью коня в жизни казака, узнали о коне как о части казачьей культуры, познакомились с казачьими конными традициями; </a:t>
            </a:r>
          </a:p>
          <a:p>
            <a:pPr algn="ctr"/>
            <a:r>
              <a:rPr lang="ru-RU" sz="2000" b="1" i="1" dirty="0" smtClean="0">
                <a:latin typeface="Georgia" pitchFamily="18" charset="0"/>
              </a:rPr>
              <a:t>- у них проявился интерес к дальнейшему изучению истории казачества;</a:t>
            </a:r>
          </a:p>
          <a:p>
            <a:pPr algn="ctr"/>
            <a:r>
              <a:rPr lang="ru-RU" sz="2000" b="1" i="1" dirty="0" smtClean="0">
                <a:latin typeface="Georgia" pitchFamily="18" charset="0"/>
              </a:rPr>
              <a:t>- пополнили словарный запас новыми казачьим словами (оформлен словарь казачьих слов и терминов); </a:t>
            </a:r>
          </a:p>
          <a:p>
            <a:pPr algn="ctr"/>
            <a:r>
              <a:rPr lang="ru-RU" sz="2000" b="1" i="1" dirty="0" smtClean="0">
                <a:latin typeface="Georgia" pitchFamily="18" charset="0"/>
              </a:rPr>
              <a:t>- познакомились с художественными произведениями, песнями, выучили стихи о казаке и его коне.</a:t>
            </a:r>
          </a:p>
          <a:p>
            <a:pPr algn="ctr"/>
            <a:r>
              <a:rPr lang="ru-RU" sz="2000" b="1" i="1" dirty="0" smtClean="0">
                <a:latin typeface="Georgia" pitchFamily="18" charset="0"/>
              </a:rPr>
              <a:t>Дети и родители заинтересовались деятельностью детского казачьего </a:t>
            </a:r>
            <a:r>
              <a:rPr lang="ru-RU" sz="2000" b="1" i="1" dirty="0" err="1" smtClean="0">
                <a:latin typeface="Georgia" pitchFamily="18" charset="0"/>
              </a:rPr>
              <a:t>конно-спортивного</a:t>
            </a:r>
            <a:r>
              <a:rPr lang="ru-RU" sz="2000" b="1" i="1" dirty="0" smtClean="0">
                <a:latin typeface="Georgia" pitchFamily="18" charset="0"/>
              </a:rPr>
              <a:t> клуба «Ласточка».</a:t>
            </a:r>
          </a:p>
          <a:p>
            <a:pPr algn="ctr"/>
            <a:r>
              <a:rPr lang="ru-RU" sz="2000" b="1" i="1" dirty="0" smtClean="0">
                <a:latin typeface="Georgia" pitchFamily="18" charset="0"/>
              </a:rPr>
              <a:t>У родителей воспитанников проявился активный интерес к участию в совместных мероприятиях. </a:t>
            </a:r>
          </a:p>
          <a:p>
            <a:pPr algn="ctr"/>
            <a:r>
              <a:rPr lang="ru-RU" sz="2000" b="1" i="1" dirty="0" smtClean="0">
                <a:latin typeface="Georgia" pitchFamily="18" charset="0"/>
              </a:rPr>
              <a:t>Совместная работа объединила всех участников проекта. </a:t>
            </a:r>
            <a:endParaRPr lang="ru-RU" sz="2000" b="1" i="1" dirty="0">
              <a:latin typeface="Georgia" pitchFamily="18" charset="0"/>
            </a:endParaRPr>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descr="0b789f203a610d6c581ff64e61d16d30.jpg"/>
          <p:cNvPicPr>
            <a:picLocks noChangeAspect="1"/>
          </p:cNvPicPr>
          <p:nvPr/>
        </p:nvPicPr>
        <p:blipFill>
          <a:blip r:embed="rId2" cstate="print">
            <a:lum bright="10000"/>
          </a:blip>
          <a:stretch>
            <a:fillRect/>
          </a:stretch>
        </p:blipFill>
        <p:spPr>
          <a:xfrm>
            <a:off x="0" y="0"/>
            <a:ext cx="9144000" cy="7046640"/>
          </a:xfrm>
          <a:prstGeom prst="rect">
            <a:avLst/>
          </a:prstGeom>
        </p:spPr>
      </p:pic>
      <p:sp>
        <p:nvSpPr>
          <p:cNvPr id="3" name="Прямоугольник 2"/>
          <p:cNvSpPr/>
          <p:nvPr/>
        </p:nvSpPr>
        <p:spPr>
          <a:xfrm>
            <a:off x="467544" y="476672"/>
            <a:ext cx="8424936" cy="523220"/>
          </a:xfrm>
          <a:prstGeom prst="rect">
            <a:avLst/>
          </a:prstGeom>
        </p:spPr>
        <p:txBody>
          <a:bodyPr wrap="square">
            <a:spAutoFit/>
          </a:bodyPr>
          <a:lstStyle/>
          <a:p>
            <a:pPr algn="ctr"/>
            <a:r>
              <a:rPr lang="ru-RU" sz="2800" b="1" i="1" dirty="0" smtClean="0">
                <a:ln>
                  <a:solidFill>
                    <a:schemeClr val="tx2">
                      <a:lumMod val="60000"/>
                      <a:lumOff val="40000"/>
                    </a:schemeClr>
                  </a:solidFill>
                </a:ln>
                <a:latin typeface="Georgia" pitchFamily="18" charset="0"/>
              </a:rPr>
              <a:t> </a:t>
            </a:r>
            <a:r>
              <a:rPr lang="ru-RU" sz="2800" b="1" i="1" dirty="0" smtClean="0">
                <a:ln>
                  <a:solidFill>
                    <a:schemeClr val="tx1"/>
                  </a:solidFill>
                </a:ln>
                <a:solidFill>
                  <a:schemeClr val="tx2">
                    <a:lumMod val="60000"/>
                    <a:lumOff val="40000"/>
                  </a:schemeClr>
                </a:solidFill>
                <a:latin typeface="Georgia" pitchFamily="18" charset="0"/>
              </a:rPr>
              <a:t>Используемая литература:</a:t>
            </a:r>
            <a:endParaRPr lang="ru-RU" sz="2800" b="1" i="1" dirty="0">
              <a:ln>
                <a:solidFill>
                  <a:schemeClr val="tx1"/>
                </a:solidFill>
              </a:ln>
              <a:solidFill>
                <a:schemeClr val="tx2">
                  <a:lumMod val="60000"/>
                  <a:lumOff val="40000"/>
                </a:schemeClr>
              </a:solidFill>
              <a:latin typeface="Georgia" pitchFamily="18" charset="0"/>
            </a:endParaRPr>
          </a:p>
        </p:txBody>
      </p:sp>
      <p:sp>
        <p:nvSpPr>
          <p:cNvPr id="1025" name="Rectangle 1"/>
          <p:cNvSpPr>
            <a:spLocks noChangeArrowheads="1"/>
          </p:cNvSpPr>
          <p:nvPr/>
        </p:nvSpPr>
        <p:spPr bwMode="auto">
          <a:xfrm>
            <a:off x="683568" y="1117559"/>
            <a:ext cx="7776864" cy="547979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Char char="•"/>
              <a:tabLst/>
            </a:pPr>
            <a:r>
              <a:rPr kumimoji="0" lang="ru-RU" sz="2000" b="1" i="1" u="none" strike="noStrike" cap="none" normalizeH="0" baseline="0" dirty="0" smtClean="0">
                <a:ln>
                  <a:noFill/>
                </a:ln>
                <a:effectLst/>
                <a:latin typeface="Georgia" pitchFamily="18" charset="0"/>
                <a:ea typeface="SimSun" pitchFamily="2" charset="-122"/>
                <a:cs typeface="Times New Roman" pitchFamily="18" charset="0"/>
              </a:rPr>
              <a:t>Мовчан А «Казаки». Ростов-на-Дону НПК «Гефест», 2012</a:t>
            </a:r>
            <a:endParaRPr kumimoji="0" lang="ru-RU" sz="2000" b="1" i="1" u="none" strike="noStrike" cap="none" normalizeH="0" baseline="0" dirty="0" smtClean="0">
              <a:ln>
                <a:noFill/>
              </a:ln>
              <a:effectLst/>
              <a:latin typeface="Georgia" pitchFamily="18"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ru-RU" sz="2000" b="1" i="1" u="none" strike="noStrike" cap="none" normalizeH="0" baseline="0" dirty="0" smtClean="0">
                <a:ln>
                  <a:noFill/>
                </a:ln>
                <a:effectLst/>
                <a:latin typeface="Georgia" pitchFamily="18" charset="0"/>
                <a:ea typeface="SimSun" pitchFamily="2" charset="-122"/>
                <a:cs typeface="Times New Roman" pitchFamily="18" charset="0"/>
              </a:rPr>
              <a:t>3.Савельев Е. «Древняя история казачества» Москва: Вече, 2012</a:t>
            </a:r>
            <a:endParaRPr kumimoji="0" lang="ru-RU" sz="2000" b="1" i="1" u="none" strike="noStrike" cap="none" normalizeH="0" baseline="0" dirty="0" smtClean="0">
              <a:ln>
                <a:noFill/>
              </a:ln>
              <a:effectLst/>
              <a:latin typeface="Georgia" pitchFamily="18"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ru-RU" sz="2000" b="1" i="1" u="none" strike="noStrike" cap="none" normalizeH="0" baseline="0" dirty="0" smtClean="0">
                <a:ln>
                  <a:noFill/>
                </a:ln>
                <a:effectLst/>
                <a:latin typeface="Georgia" pitchFamily="18" charset="0"/>
                <a:ea typeface="SimSun" pitchFamily="2" charset="-122"/>
                <a:cs typeface="Times New Roman" pitchFamily="18" charset="0"/>
              </a:rPr>
              <a:t>Казачий Дон: Пять веков воинской славы М: Яуза: Эксмо,2010</a:t>
            </a:r>
            <a:endParaRPr kumimoji="0" lang="ru-RU" sz="2000" b="1" i="1" u="none" strike="noStrike" cap="none" normalizeH="0" baseline="0" dirty="0" smtClean="0">
              <a:ln>
                <a:noFill/>
              </a:ln>
              <a:effectLst/>
              <a:latin typeface="Georgia" pitchFamily="18"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ru-RU" sz="2000" b="1" i="1" u="none" strike="noStrike" cap="none" normalizeH="0" baseline="0" dirty="0" smtClean="0">
                <a:ln>
                  <a:noFill/>
                </a:ln>
                <a:effectLst/>
                <a:latin typeface="Georgia" pitchFamily="18" charset="0"/>
                <a:ea typeface="SimSun" pitchFamily="2" charset="-122"/>
                <a:cs typeface="Times New Roman" pitchFamily="18" charset="0"/>
              </a:rPr>
              <a:t>Бегунова А.И. « Сабли остры, кони быстры… : Из истории русской </a:t>
            </a:r>
            <a:endParaRPr kumimoji="0" lang="ru-RU" sz="2000" b="1" i="1" u="none" strike="noStrike" cap="none" normalizeH="0" baseline="0" dirty="0" smtClean="0">
              <a:ln>
                <a:noFill/>
              </a:ln>
              <a:effectLst/>
              <a:latin typeface="Georgia" pitchFamily="18"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ru-RU" sz="2000" b="1" i="1" u="none" strike="noStrike" cap="none" normalizeH="0" baseline="0" dirty="0" smtClean="0">
                <a:ln>
                  <a:noFill/>
                </a:ln>
                <a:effectLst/>
                <a:latin typeface="Georgia" pitchFamily="18" charset="0"/>
                <a:ea typeface="SimSun" pitchFamily="2" charset="-122"/>
                <a:cs typeface="Times New Roman" pitchFamily="18" charset="0"/>
              </a:rPr>
              <a:t>Алмазов Б.А. «Казаки» Санкт- Петербург «Золотой век», 2013</a:t>
            </a:r>
            <a:endParaRPr kumimoji="0" lang="ru-RU" sz="2000" b="1" i="1" u="none" strike="noStrike" cap="none" normalizeH="0" baseline="0" dirty="0" smtClean="0">
              <a:ln>
                <a:noFill/>
              </a:ln>
              <a:effectLst/>
              <a:latin typeface="Georgia" pitchFamily="18"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ru-RU" sz="2000" b="1" i="1" u="none" strike="noStrike" cap="none" normalizeH="0" baseline="0" dirty="0" smtClean="0">
                <a:ln>
                  <a:noFill/>
                </a:ln>
                <a:effectLst/>
                <a:latin typeface="Georgia" pitchFamily="18" charset="0"/>
                <a:ea typeface="SimSun" pitchFamily="2" charset="-122"/>
                <a:cs typeface="Times New Roman" pitchFamily="18" charset="0"/>
              </a:rPr>
              <a:t>кавалерии. М: Молодая гвардия,1992</a:t>
            </a:r>
            <a:endParaRPr kumimoji="0" lang="ru-RU" sz="2000" b="1" i="1" u="none" strike="noStrike" cap="none" normalizeH="0" baseline="0" dirty="0" smtClean="0">
              <a:ln>
                <a:noFill/>
              </a:ln>
              <a:effectLst/>
              <a:latin typeface="Georgia" pitchFamily="18"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ru-RU" sz="2000" b="1" i="1" u="none" strike="noStrike" cap="none" normalizeH="0" baseline="0" dirty="0" smtClean="0">
                <a:ln>
                  <a:noFill/>
                </a:ln>
                <a:effectLst/>
                <a:latin typeface="Georgia" pitchFamily="18" charset="0"/>
                <a:ea typeface="SimSun" pitchFamily="2" charset="-122"/>
                <a:cs typeface="Times New Roman" pitchFamily="18" charset="0"/>
              </a:rPr>
              <a:t>Толковый словарь Даля В.</a:t>
            </a:r>
            <a:endParaRPr kumimoji="0" lang="ru-RU" sz="2000" b="1" i="1" u="none" strike="noStrike" cap="none" normalizeH="0" baseline="0" dirty="0" smtClean="0">
              <a:ln>
                <a:noFill/>
              </a:ln>
              <a:effectLst/>
              <a:latin typeface="Georgia" pitchFamily="18"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ru-RU" sz="2000" b="1" i="1" u="none" strike="noStrike" cap="none" normalizeH="0" baseline="0" dirty="0" smtClean="0">
                <a:ln>
                  <a:noFill/>
                </a:ln>
                <a:effectLst/>
                <a:latin typeface="Georgia" pitchFamily="18" charset="0"/>
                <a:ea typeface="SimSun" pitchFamily="2" charset="-122"/>
                <a:cs typeface="Times New Roman" pitchFamily="18" charset="0"/>
              </a:rPr>
              <a:t>Интернет ресурсы: поисковые программы </a:t>
            </a:r>
            <a:r>
              <a:rPr kumimoji="0" lang="ru-RU" sz="2000" b="1" i="1" u="none" strike="noStrike" cap="none" normalizeH="0" baseline="0" dirty="0" err="1" smtClean="0">
                <a:ln>
                  <a:noFill/>
                </a:ln>
                <a:effectLst/>
                <a:latin typeface="Georgia" pitchFamily="18" charset="0"/>
                <a:ea typeface="SimSun" pitchFamily="2" charset="-122"/>
                <a:cs typeface="Times New Roman" pitchFamily="18" charset="0"/>
              </a:rPr>
              <a:t>Coogle</a:t>
            </a:r>
            <a:r>
              <a:rPr kumimoji="0" lang="ru-RU" sz="2000" b="1" i="1" u="none" strike="noStrike" cap="none" normalizeH="0" baseline="0" dirty="0" smtClean="0">
                <a:ln>
                  <a:noFill/>
                </a:ln>
                <a:effectLst/>
                <a:latin typeface="Georgia" pitchFamily="18" charset="0"/>
                <a:ea typeface="SimSun" pitchFamily="2" charset="-122"/>
                <a:cs typeface="Times New Roman" pitchFamily="18" charset="0"/>
              </a:rPr>
              <a:t>, </a:t>
            </a:r>
            <a:r>
              <a:rPr kumimoji="0" lang="ru-RU" sz="2000" b="1" i="1" u="none" strike="noStrike" cap="none" normalizeH="0" baseline="0" dirty="0" err="1" smtClean="0">
                <a:ln>
                  <a:noFill/>
                </a:ln>
                <a:effectLst/>
                <a:latin typeface="Georgia" pitchFamily="18" charset="0"/>
                <a:ea typeface="SimSun" pitchFamily="2" charset="-122"/>
                <a:cs typeface="Times New Roman" pitchFamily="18" charset="0"/>
              </a:rPr>
              <a:t>Yandex</a:t>
            </a:r>
            <a:r>
              <a:rPr kumimoji="0" lang="ru-RU" sz="2000" b="1" i="1" u="none" strike="noStrike" cap="none" normalizeH="0" baseline="0" dirty="0" smtClean="0">
                <a:ln>
                  <a:noFill/>
                </a:ln>
                <a:effectLst/>
                <a:latin typeface="Georgia" pitchFamily="18" charset="0"/>
                <a:ea typeface="SimSun" pitchFamily="2" charset="-122"/>
                <a:cs typeface="Times New Roman" pitchFamily="18" charset="0"/>
              </a:rPr>
              <a:t>.</a:t>
            </a:r>
            <a:endParaRPr kumimoji="0" lang="ru-RU" sz="2000" b="1" i="1" u="none" strike="noStrike" cap="none" normalizeH="0" baseline="0" dirty="0" smtClean="0">
              <a:ln>
                <a:noFill/>
              </a:ln>
              <a:effectLst/>
              <a:latin typeface="Georgia" pitchFamily="18"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ru-RU" sz="2000" b="1" i="1" u="none" strike="noStrike" cap="none" normalizeH="0" baseline="0" dirty="0" smtClean="0">
                <a:ln>
                  <a:noFill/>
                </a:ln>
                <a:effectLst/>
                <a:latin typeface="Georgia" pitchFamily="18" charset="0"/>
                <a:ea typeface="SimSun" pitchFamily="2" charset="-122"/>
                <a:cs typeface="Times New Roman" pitchFamily="18" charset="0"/>
              </a:rPr>
              <a:t>Фото и видео материалы казачьего </a:t>
            </a:r>
            <a:r>
              <a:rPr kumimoji="0" lang="ru-RU" sz="2000" b="1" i="1" u="none" strike="noStrike" cap="none" normalizeH="0" baseline="0" dirty="0" err="1" smtClean="0">
                <a:ln>
                  <a:noFill/>
                </a:ln>
                <a:effectLst/>
                <a:latin typeface="Georgia" pitchFamily="18" charset="0"/>
                <a:ea typeface="SimSun" pitchFamily="2" charset="-122"/>
                <a:cs typeface="Times New Roman" pitchFamily="18" charset="0"/>
              </a:rPr>
              <a:t>конно-спортивного</a:t>
            </a:r>
            <a:r>
              <a:rPr kumimoji="0" lang="ru-RU" sz="2000" b="1" i="1" u="none" strike="noStrike" cap="none" normalizeH="0" baseline="0" dirty="0" smtClean="0">
                <a:ln>
                  <a:noFill/>
                </a:ln>
                <a:effectLst/>
                <a:latin typeface="Georgia" pitchFamily="18" charset="0"/>
                <a:ea typeface="SimSun" pitchFamily="2" charset="-122"/>
                <a:cs typeface="Times New Roman" pitchFamily="18" charset="0"/>
              </a:rPr>
              <a:t> клуба «Ласточка»</a:t>
            </a:r>
            <a:endParaRPr kumimoji="0" lang="ru-RU" sz="2000" b="1" i="1" u="none" strike="noStrike" cap="none" normalizeH="0" baseline="0" dirty="0" smtClean="0">
              <a:ln>
                <a:noFill/>
              </a:ln>
              <a:effectLst/>
              <a:latin typeface="Georgia" pitchFamily="18"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sz="18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Яркая">
      <a:fillStyleLst>
        <a:solidFill>
          <a:schemeClr val="phClr"/>
        </a:solidFill>
        <a:gradFill rotWithShape="1">
          <a:gsLst>
            <a:gs pos="0">
              <a:schemeClr val="phClr">
                <a:tint val="10000"/>
                <a:satMod val="300000"/>
              </a:schemeClr>
            </a:gs>
            <a:gs pos="34000">
              <a:schemeClr val="phClr">
                <a:tint val="13500"/>
                <a:satMod val="250000"/>
              </a:schemeClr>
            </a:gs>
            <a:gs pos="100000">
              <a:schemeClr val="phClr">
                <a:tint val="60000"/>
                <a:satMod val="200000"/>
              </a:schemeClr>
            </a:gs>
          </a:gsLst>
          <a:path path="circle">
            <a:fillToRect l="50000" t="155000" r="50000" b="-55000"/>
          </a:path>
        </a:gradFill>
        <a:gradFill rotWithShape="1">
          <a:gsLst>
            <a:gs pos="0">
              <a:schemeClr val="phClr">
                <a:tint val="60000"/>
                <a:satMod val="160000"/>
              </a:schemeClr>
            </a:gs>
            <a:gs pos="46000">
              <a:schemeClr val="phClr">
                <a:tint val="86000"/>
                <a:satMod val="160000"/>
              </a:schemeClr>
            </a:gs>
            <a:gs pos="100000">
              <a:schemeClr val="phClr">
                <a:shade val="40000"/>
                <a:satMod val="160000"/>
              </a:schemeClr>
            </a:gs>
          </a:gsLst>
          <a:path path="circle">
            <a:fillToRect l="50000" t="155000" r="50000" b="-55000"/>
          </a:path>
        </a:gradFill>
      </a:fillStyleLst>
      <a:lnStyleLst>
        <a:ln w="9525" cap="flat" cmpd="sng" algn="ctr">
          <a:solidFill>
            <a:schemeClr val="phClr">
              <a:satMod val="120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63500" dist="25400" dir="14700000" algn="t" rotWithShape="0">
              <a:srgbClr val="000000">
                <a:alpha val="50000"/>
              </a:srgbClr>
            </a:outerShdw>
          </a:effectLst>
        </a:effectStyle>
        <a:effectStyle>
          <a:effectLst>
            <a:outerShdw blurRad="50800" dist="38100" dir="14700000" algn="t" rotWithShape="0">
              <a:srgbClr val="000000">
                <a:alpha val="60000"/>
              </a:srgbClr>
            </a:outerShdw>
          </a:effectLst>
        </a:effectStyle>
        <a:effectStyle>
          <a:effectLst>
            <a:outerShdw blurRad="50800" dist="38100" dir="14700000" algn="t" rotWithShape="0">
              <a:srgbClr val="000000">
                <a:alpha val="60000"/>
              </a:srgbClr>
            </a:outerShdw>
          </a:effectLst>
          <a:scene3d>
            <a:camera prst="orthographicFront" fov="0">
              <a:rot lat="0" lon="0" rev="0"/>
            </a:camera>
            <a:lightRig rig="contrasting" dir="t">
              <a:rot lat="0" lon="0" rev="3600000"/>
            </a:lightRig>
          </a:scene3d>
          <a:sp3d prstMaterial="plastic">
            <a:bevelT w="127000" h="38200" prst="relaxedInset"/>
            <a:contourClr>
              <a:schemeClr val="phClr"/>
            </a:contourClr>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Equity</Template>
  <TotalTime>1259</TotalTime>
  <Words>1473</Words>
  <Application>Microsoft Office PowerPoint</Application>
  <PresentationFormat>Экран (4:3)</PresentationFormat>
  <Paragraphs>233</Paragraphs>
  <Slides>39</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39</vt:i4>
      </vt:variant>
    </vt:vector>
  </HeadingPairs>
  <TitlesOfParts>
    <vt:vector size="40" baseType="lpstr">
      <vt:lpstr>Тема Office</vt:lpstr>
      <vt:lpstr>Слайд 1</vt:lpstr>
      <vt:lpstr>Слайд 2</vt:lpstr>
      <vt:lpstr>Слайд 3</vt:lpstr>
      <vt:lpstr>Слайд 4</vt:lpstr>
      <vt:lpstr>Слайд 5</vt:lpstr>
      <vt:lpstr>Слайд 6</vt:lpstr>
      <vt:lpstr>Слайд 7</vt:lpstr>
      <vt:lpstr>Слайд 8</vt:lpstr>
      <vt:lpstr>Слайд 9</vt:lpstr>
      <vt:lpstr>Слайд 10</vt:lpstr>
      <vt:lpstr>Слайд 11</vt:lpstr>
      <vt:lpstr>Слайд 12</vt:lpstr>
      <vt:lpstr>Слайд 13</vt:lpstr>
      <vt:lpstr>Слайд 14</vt:lpstr>
      <vt:lpstr>Слайд 15</vt:lpstr>
      <vt:lpstr>Слайд 16</vt:lpstr>
      <vt:lpstr>Слайд 17</vt:lpstr>
      <vt:lpstr>Слайд 18</vt:lpstr>
      <vt:lpstr>Слайд 19</vt:lpstr>
      <vt:lpstr>Слайд 20</vt:lpstr>
      <vt:lpstr>Слайд 21</vt:lpstr>
      <vt:lpstr>Слайд 22</vt:lpstr>
      <vt:lpstr>Слайд 23</vt:lpstr>
      <vt:lpstr>Слайд 24</vt:lpstr>
      <vt:lpstr>Слайд 25</vt:lpstr>
      <vt:lpstr>Слайд 26</vt:lpstr>
      <vt:lpstr>Слайд 27</vt:lpstr>
      <vt:lpstr>Слайд 28</vt:lpstr>
      <vt:lpstr>Слайд 29</vt:lpstr>
      <vt:lpstr>Слайд 30</vt:lpstr>
      <vt:lpstr>Слайд 31</vt:lpstr>
      <vt:lpstr>Слайд 32</vt:lpstr>
      <vt:lpstr>Слайд 33</vt:lpstr>
      <vt:lpstr>Слайд 34</vt:lpstr>
      <vt:lpstr>Слайд 35</vt:lpstr>
      <vt:lpstr>Слайд 36</vt:lpstr>
      <vt:lpstr>Слайд 37</vt:lpstr>
      <vt:lpstr>Слайд 38</vt:lpstr>
      <vt:lpstr>Слайд 39</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Admin</dc:creator>
  <cp:lastModifiedBy>dns</cp:lastModifiedBy>
  <cp:revision>103</cp:revision>
  <dcterms:created xsi:type="dcterms:W3CDTF">2021-02-09T14:24:16Z</dcterms:created>
  <dcterms:modified xsi:type="dcterms:W3CDTF">2021-06-11T08:02:51Z</dcterms:modified>
</cp:coreProperties>
</file>