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24"/>
  </p:notesMasterIdLst>
  <p:sldIdLst>
    <p:sldId id="390" r:id="rId2"/>
    <p:sldId id="392" r:id="rId3"/>
    <p:sldId id="590" r:id="rId4"/>
    <p:sldId id="591" r:id="rId5"/>
    <p:sldId id="593" r:id="rId6"/>
    <p:sldId id="592" r:id="rId7"/>
    <p:sldId id="594" r:id="rId8"/>
    <p:sldId id="595" r:id="rId9"/>
    <p:sldId id="597" r:id="rId10"/>
    <p:sldId id="598" r:id="rId11"/>
    <p:sldId id="599" r:id="rId12"/>
    <p:sldId id="600" r:id="rId13"/>
    <p:sldId id="601" r:id="rId14"/>
    <p:sldId id="609" r:id="rId15"/>
    <p:sldId id="610" r:id="rId16"/>
    <p:sldId id="611" r:id="rId17"/>
    <p:sldId id="603" r:id="rId18"/>
    <p:sldId id="612" r:id="rId19"/>
    <p:sldId id="613" r:id="rId20"/>
    <p:sldId id="614" r:id="rId21"/>
    <p:sldId id="616" r:id="rId22"/>
    <p:sldId id="617" r:id="rId2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1CBE3"/>
    <a:srgbClr val="F5DBEC"/>
    <a:srgbClr val="990099"/>
    <a:srgbClr val="F7F7F7"/>
    <a:srgbClr val="FF0000"/>
    <a:srgbClr val="FFFFFF"/>
    <a:srgbClr val="F4F4F4"/>
    <a:srgbClr val="000000"/>
    <a:srgbClr val="F8F8F8"/>
    <a:srgbClr val="CC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5FD0F851-EC5A-4D38-B0AD-8093EC10F338}" styleName="Светлый стиль 1 — акцент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0E3FDE45-AF77-4B5C-9715-49D594BDF05E}" styleName="Светлый стиль 1 — акцент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Светлый стиль 1 — акцент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616DA210-FB5B-4158-B5E0-FEB733F419BA}" styleName="Светлый стиль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284E427A-3D55-4303-BF80-6455036E1DE7}" styleName="Стиль из темы 1 - акцент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B301B821-A1FF-4177-AEE7-76D212191A09}" styleName="Средний стиль 1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F1AB2-1976-4502-BF36-3FF5EA218861}" styleName="Средний стиль 4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D7AC3CCA-C797-4891-BE02-D94E43425B78}" styleName="Средний стиль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ED083AE6-46FA-4A59-8FB0-9F97EB10719F}" styleName="Светлый стиль 3 — акцент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129" autoAdjust="0"/>
  </p:normalViewPr>
  <p:slideViewPr>
    <p:cSldViewPr snapToGrid="0">
      <p:cViewPr>
        <p:scale>
          <a:sx n="108" d="100"/>
          <a:sy n="108" d="100"/>
        </p:scale>
        <p:origin x="-734" y="8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dirty="0"/>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9FD314-5141-400F-B5E7-2E10642AECC2}" type="datetimeFigureOut">
              <a:rPr lang="ru-RU" smtClean="0"/>
              <a:t>05.12.2024</a:t>
            </a:fld>
            <a:endParaRPr lang="ru-RU" dirty="0"/>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dirty="0"/>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6E59FD-052E-45A0-8DAF-72DADA0E95A8}" type="slidenum">
              <a:rPr lang="ru-RU" smtClean="0"/>
              <a:t>‹#›</a:t>
            </a:fld>
            <a:endParaRPr lang="ru-RU" dirty="0"/>
          </a:p>
        </p:txBody>
      </p:sp>
    </p:spTree>
    <p:extLst>
      <p:ext uri="{BB962C8B-B14F-4D97-AF65-F5344CB8AC3E}">
        <p14:creationId xmlns:p14="http://schemas.microsoft.com/office/powerpoint/2010/main" val="1364670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7" name="Rectangle 6"/>
          <p:cNvSpPr>
            <a:spLocks noChangeAspect="1"/>
          </p:cNvSpPr>
          <p:nvPr/>
        </p:nvSpPr>
        <p:spPr>
          <a:xfrm>
            <a:off x="173355" y="243841"/>
            <a:ext cx="879348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32485" y="882376"/>
            <a:ext cx="7475220" cy="2926080"/>
          </a:xfrm>
        </p:spPr>
        <p:txBody>
          <a:bodyPr anchor="b">
            <a:normAutofit/>
          </a:bodyPr>
          <a:lstStyle>
            <a:lvl1pPr algn="ctr">
              <a:lnSpc>
                <a:spcPct val="85000"/>
              </a:lnSpc>
              <a:defRPr sz="7200" b="1" cap="all" baseline="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282148" y="3869635"/>
            <a:ext cx="6575895"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BF7C83B9-8AAF-4369-8830-CEABCF30DC63}" type="datetimeFigureOut">
              <a:rPr lang="ru-RU" smtClean="0"/>
              <a:t>05.12.2024</a:t>
            </a:fld>
            <a:endParaRPr lang="ru-RU" dirty="0"/>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ru-RU" dirty="0"/>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84424C4E-6690-46F1-9DD5-11E547C54E12}" type="slidenum">
              <a:rPr lang="ru-RU" smtClean="0"/>
              <a:t>‹#›</a:t>
            </a:fld>
            <a:endParaRPr lang="ru-RU" dirty="0"/>
          </a:p>
        </p:txBody>
      </p:sp>
      <p:cxnSp>
        <p:nvCxnSpPr>
          <p:cNvPr id="8" name="Straight Connector 7"/>
          <p:cNvCxnSpPr/>
          <p:nvPr/>
        </p:nvCxnSpPr>
        <p:spPr>
          <a:xfrm>
            <a:off x="1483995" y="3733800"/>
            <a:ext cx="61722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03556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F7C83B9-8AAF-4369-8830-CEABCF30DC63}" type="datetimeFigureOut">
              <a:rPr lang="ru-RU" smtClean="0"/>
              <a:t>05.12.2024</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84424C4E-6690-46F1-9DD5-11E547C54E12}" type="slidenum">
              <a:rPr lang="ru-RU" smtClean="0"/>
              <a:t>‹#›</a:t>
            </a:fld>
            <a:endParaRPr lang="ru-RU" dirty="0"/>
          </a:p>
        </p:txBody>
      </p:sp>
    </p:spTree>
    <p:extLst>
      <p:ext uri="{BB962C8B-B14F-4D97-AF65-F5344CB8AC3E}">
        <p14:creationId xmlns:p14="http://schemas.microsoft.com/office/powerpoint/2010/main" val="7714107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829818" y="1173575"/>
            <a:ext cx="7475220" cy="2926080"/>
          </a:xfrm>
        </p:spPr>
        <p:txBody>
          <a:bodyPr anchor="b">
            <a:noAutofit/>
          </a:bodyPr>
          <a:lstStyle>
            <a:lvl1pPr algn="ctr">
              <a:lnSpc>
                <a:spcPct val="85000"/>
              </a:lnSpc>
              <a:defRPr sz="7200" b="0" cap="all"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1282446" y="4154520"/>
            <a:ext cx="6576822"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F7C83B9-8AAF-4369-8830-CEABCF30DC63}" type="datetimeFigureOut">
              <a:rPr lang="ru-RU" smtClean="0"/>
              <a:t>05.12.2024</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84424C4E-6690-46F1-9DD5-11E547C54E12}" type="slidenum">
              <a:rPr lang="ru-RU" smtClean="0"/>
              <a:t>‹#›</a:t>
            </a:fld>
            <a:endParaRPr lang="ru-RU" dirty="0"/>
          </a:p>
        </p:txBody>
      </p:sp>
      <p:cxnSp>
        <p:nvCxnSpPr>
          <p:cNvPr id="7" name="Straight Connector 6"/>
          <p:cNvCxnSpPr/>
          <p:nvPr/>
        </p:nvCxnSpPr>
        <p:spPr>
          <a:xfrm>
            <a:off x="1485900" y="4020408"/>
            <a:ext cx="61722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640963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857250" y="2057399"/>
            <a:ext cx="356616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700709" y="2057400"/>
            <a:ext cx="356616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F7C83B9-8AAF-4369-8830-CEABCF30DC63}" type="datetimeFigureOut">
              <a:rPr lang="ru-RU" smtClean="0"/>
              <a:t>05.12.2024</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84424C4E-6690-46F1-9DD5-11E547C54E12}" type="slidenum">
              <a:rPr lang="ru-RU" smtClean="0"/>
              <a:t>‹#›</a:t>
            </a:fld>
            <a:endParaRPr lang="ru-RU" dirty="0"/>
          </a:p>
        </p:txBody>
      </p:sp>
    </p:spTree>
    <p:extLst>
      <p:ext uri="{BB962C8B-B14F-4D97-AF65-F5344CB8AC3E}">
        <p14:creationId xmlns:p14="http://schemas.microsoft.com/office/powerpoint/2010/main" val="35281896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857250" y="2001511"/>
            <a:ext cx="356616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857250" y="2721483"/>
            <a:ext cx="356616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701880" y="1999032"/>
            <a:ext cx="356616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701880" y="2719322"/>
            <a:ext cx="356616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F7C83B9-8AAF-4369-8830-CEABCF30DC63}" type="datetimeFigureOut">
              <a:rPr lang="ru-RU" smtClean="0"/>
              <a:t>05.12.2024</a:t>
            </a:fld>
            <a:endParaRPr lang="ru-RU" dirty="0"/>
          </a:p>
        </p:txBody>
      </p:sp>
      <p:sp>
        <p:nvSpPr>
          <p:cNvPr id="8" name="Footer Placeholder 7"/>
          <p:cNvSpPr>
            <a:spLocks noGrp="1"/>
          </p:cNvSpPr>
          <p:nvPr>
            <p:ph type="ftr" sz="quarter" idx="11"/>
          </p:nvPr>
        </p:nvSpPr>
        <p:spPr/>
        <p:txBody>
          <a:bodyPr/>
          <a:lstStyle/>
          <a:p>
            <a:endParaRPr lang="ru-RU" dirty="0"/>
          </a:p>
        </p:txBody>
      </p:sp>
      <p:sp>
        <p:nvSpPr>
          <p:cNvPr id="9" name="Slide Number Placeholder 8"/>
          <p:cNvSpPr>
            <a:spLocks noGrp="1"/>
          </p:cNvSpPr>
          <p:nvPr>
            <p:ph type="sldNum" sz="quarter" idx="12"/>
          </p:nvPr>
        </p:nvSpPr>
        <p:spPr/>
        <p:txBody>
          <a:bodyPr/>
          <a:lstStyle/>
          <a:p>
            <a:fld id="{84424C4E-6690-46F1-9DD5-11E547C54E12}" type="slidenum">
              <a:rPr lang="ru-RU" smtClean="0"/>
              <a:t>‹#›</a:t>
            </a:fld>
            <a:endParaRPr lang="ru-RU" dirty="0"/>
          </a:p>
        </p:txBody>
      </p:sp>
    </p:spTree>
    <p:extLst>
      <p:ext uri="{BB962C8B-B14F-4D97-AF65-F5344CB8AC3E}">
        <p14:creationId xmlns:p14="http://schemas.microsoft.com/office/powerpoint/2010/main" val="7635120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F7C83B9-8AAF-4369-8830-CEABCF30DC63}" type="datetimeFigureOut">
              <a:rPr lang="ru-RU" smtClean="0"/>
              <a:t>05.12.2024</a:t>
            </a:fld>
            <a:endParaRPr lang="ru-RU" dirty="0"/>
          </a:p>
        </p:txBody>
      </p:sp>
      <p:sp>
        <p:nvSpPr>
          <p:cNvPr id="4" name="Footer Placeholder 3"/>
          <p:cNvSpPr>
            <a:spLocks noGrp="1"/>
          </p:cNvSpPr>
          <p:nvPr>
            <p:ph type="ftr" sz="quarter" idx="11"/>
          </p:nvPr>
        </p:nvSpPr>
        <p:spPr/>
        <p:txBody>
          <a:bodyPr/>
          <a:lstStyle/>
          <a:p>
            <a:endParaRPr lang="ru-RU" dirty="0"/>
          </a:p>
        </p:txBody>
      </p:sp>
      <p:sp>
        <p:nvSpPr>
          <p:cNvPr id="5" name="Slide Number Placeholder 4"/>
          <p:cNvSpPr>
            <a:spLocks noGrp="1"/>
          </p:cNvSpPr>
          <p:nvPr>
            <p:ph type="sldNum" sz="quarter" idx="12"/>
          </p:nvPr>
        </p:nvSpPr>
        <p:spPr/>
        <p:txBody>
          <a:bodyPr/>
          <a:lstStyle/>
          <a:p>
            <a:fld id="{84424C4E-6690-46F1-9DD5-11E547C54E12}" type="slidenum">
              <a:rPr lang="ru-RU" smtClean="0"/>
              <a:t>‹#›</a:t>
            </a:fld>
            <a:endParaRPr lang="ru-RU" dirty="0"/>
          </a:p>
        </p:txBody>
      </p:sp>
    </p:spTree>
    <p:extLst>
      <p:ext uri="{BB962C8B-B14F-4D97-AF65-F5344CB8AC3E}">
        <p14:creationId xmlns:p14="http://schemas.microsoft.com/office/powerpoint/2010/main" val="40720518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7C83B9-8AAF-4369-8830-CEABCF30DC63}" type="datetimeFigureOut">
              <a:rPr lang="ru-RU" smtClean="0"/>
              <a:t>05.12.2024</a:t>
            </a:fld>
            <a:endParaRPr lang="ru-RU" dirty="0"/>
          </a:p>
        </p:txBody>
      </p:sp>
      <p:sp>
        <p:nvSpPr>
          <p:cNvPr id="3" name="Footer Placeholder 2"/>
          <p:cNvSpPr>
            <a:spLocks noGrp="1"/>
          </p:cNvSpPr>
          <p:nvPr>
            <p:ph type="ftr" sz="quarter" idx="11"/>
          </p:nvPr>
        </p:nvSpPr>
        <p:spPr/>
        <p:txBody>
          <a:bodyPr/>
          <a:lstStyle/>
          <a:p>
            <a:endParaRPr lang="ru-RU" dirty="0"/>
          </a:p>
        </p:txBody>
      </p:sp>
      <p:sp>
        <p:nvSpPr>
          <p:cNvPr id="4" name="Slide Number Placeholder 3"/>
          <p:cNvSpPr>
            <a:spLocks noGrp="1"/>
          </p:cNvSpPr>
          <p:nvPr>
            <p:ph type="sldNum" sz="quarter" idx="12"/>
          </p:nvPr>
        </p:nvSpPr>
        <p:spPr/>
        <p:txBody>
          <a:bodyPr/>
          <a:lstStyle/>
          <a:p>
            <a:fld id="{84424C4E-6690-46F1-9DD5-11E547C54E12}" type="slidenum">
              <a:rPr lang="ru-RU" smtClean="0"/>
              <a:t>‹#›</a:t>
            </a:fld>
            <a:endParaRPr lang="ru-RU" dirty="0"/>
          </a:p>
        </p:txBody>
      </p:sp>
    </p:spTree>
    <p:extLst>
      <p:ext uri="{BB962C8B-B14F-4D97-AF65-F5344CB8AC3E}">
        <p14:creationId xmlns:p14="http://schemas.microsoft.com/office/powerpoint/2010/main" val="19424665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57250" y="1097280"/>
            <a:ext cx="2948940" cy="1737360"/>
          </a:xfrm>
        </p:spPr>
        <p:txBody>
          <a:bodyPr anchor="b">
            <a:noAutofit/>
          </a:bodyPr>
          <a:lstStyle>
            <a:lvl1pPr>
              <a:lnSpc>
                <a:spcPct val="90000"/>
              </a:lnSpc>
              <a:defRPr sz="4000" b="0"/>
            </a:lvl1pPr>
          </a:lstStyle>
          <a:p>
            <a:r>
              <a:rPr lang="ru-RU" smtClean="0"/>
              <a:t>Образец заголовка</a:t>
            </a:r>
            <a:endParaRPr lang="en-US" dirty="0"/>
          </a:p>
        </p:txBody>
      </p:sp>
      <p:sp>
        <p:nvSpPr>
          <p:cNvPr id="3" name="Content Placeholder 2"/>
          <p:cNvSpPr>
            <a:spLocks noGrp="1"/>
          </p:cNvSpPr>
          <p:nvPr>
            <p:ph idx="1"/>
          </p:nvPr>
        </p:nvSpPr>
        <p:spPr>
          <a:xfrm>
            <a:off x="4389119" y="1097280"/>
            <a:ext cx="390906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857250" y="2834640"/>
            <a:ext cx="294894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F7C83B9-8AAF-4369-8830-CEABCF30DC63}" type="datetimeFigureOut">
              <a:rPr lang="ru-RU" smtClean="0"/>
              <a:t>05.12.2024</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84424C4E-6690-46F1-9DD5-11E547C54E12}" type="slidenum">
              <a:rPr lang="ru-RU" smtClean="0"/>
              <a:t>‹#›</a:t>
            </a:fld>
            <a:endParaRPr lang="ru-RU" dirty="0"/>
          </a:p>
        </p:txBody>
      </p:sp>
    </p:spTree>
    <p:extLst>
      <p:ext uri="{BB962C8B-B14F-4D97-AF65-F5344CB8AC3E}">
        <p14:creationId xmlns:p14="http://schemas.microsoft.com/office/powerpoint/2010/main" val="25922103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57250" y="1097280"/>
            <a:ext cx="2948940" cy="1737360"/>
          </a:xfrm>
        </p:spPr>
        <p:txBody>
          <a:bodyPr anchor="b">
            <a:noAutofit/>
          </a:bodyPr>
          <a:lstStyle>
            <a:lvl1pPr>
              <a:lnSpc>
                <a:spcPct val="90000"/>
              </a:lnSpc>
              <a:defRPr sz="40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4059936" y="1069847"/>
            <a:ext cx="4574286"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dirty="0" smtClean="0"/>
              <a:t>Вставка рисунка</a:t>
            </a:r>
            <a:endParaRPr lang="en-US" dirty="0"/>
          </a:p>
        </p:txBody>
      </p:sp>
      <p:sp>
        <p:nvSpPr>
          <p:cNvPr id="4" name="Text Placeholder 3"/>
          <p:cNvSpPr>
            <a:spLocks noGrp="1"/>
          </p:cNvSpPr>
          <p:nvPr>
            <p:ph type="body" sz="half" idx="2"/>
          </p:nvPr>
        </p:nvSpPr>
        <p:spPr>
          <a:xfrm>
            <a:off x="857250" y="2834640"/>
            <a:ext cx="294894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F7C83B9-8AAF-4369-8830-CEABCF30DC63}" type="datetimeFigureOut">
              <a:rPr lang="ru-RU" smtClean="0"/>
              <a:t>05.12.2024</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84424C4E-6690-46F1-9DD5-11E547C54E12}" type="slidenum">
              <a:rPr lang="ru-RU" smtClean="0"/>
              <a:t>‹#›</a:t>
            </a:fld>
            <a:endParaRPr lang="ru-RU" dirty="0"/>
          </a:p>
        </p:txBody>
      </p:sp>
    </p:spTree>
    <p:extLst>
      <p:ext uri="{BB962C8B-B14F-4D97-AF65-F5344CB8AC3E}">
        <p14:creationId xmlns:p14="http://schemas.microsoft.com/office/powerpoint/2010/main" val="40628788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F7C83B9-8AAF-4369-8830-CEABCF30DC63}" type="datetimeFigureOut">
              <a:rPr lang="ru-RU" smtClean="0"/>
              <a:t>05.12.2024</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84424C4E-6690-46F1-9DD5-11E547C54E12}" type="slidenum">
              <a:rPr lang="ru-RU" smtClean="0"/>
              <a:t>‹#›</a:t>
            </a:fld>
            <a:endParaRPr lang="ru-RU" dirty="0"/>
          </a:p>
        </p:txBody>
      </p:sp>
    </p:spTree>
    <p:extLst>
      <p:ext uri="{BB962C8B-B14F-4D97-AF65-F5344CB8AC3E}">
        <p14:creationId xmlns:p14="http://schemas.microsoft.com/office/powerpoint/2010/main" val="42849034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762000"/>
            <a:ext cx="1743075" cy="54102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857250" y="762000"/>
            <a:ext cx="5572125" cy="54102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F7C83B9-8AAF-4369-8830-CEABCF30DC63}" type="datetimeFigureOut">
              <a:rPr lang="ru-RU" smtClean="0"/>
              <a:t>05.12.2024</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84424C4E-6690-46F1-9DD5-11E547C54E12}" type="slidenum">
              <a:rPr lang="ru-RU" smtClean="0"/>
              <a:t>‹#›</a:t>
            </a:fld>
            <a:endParaRPr lang="ru-RU" dirty="0"/>
          </a:p>
        </p:txBody>
      </p:sp>
    </p:spTree>
    <p:extLst>
      <p:ext uri="{BB962C8B-B14F-4D97-AF65-F5344CB8AC3E}">
        <p14:creationId xmlns:p14="http://schemas.microsoft.com/office/powerpoint/2010/main" val="16439432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173355" y="243841"/>
            <a:ext cx="879348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57250" y="609600"/>
            <a:ext cx="7406640" cy="1356360"/>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857251" y="2057400"/>
            <a:ext cx="7404653" cy="40386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857247" y="6223829"/>
            <a:ext cx="1746806" cy="365125"/>
          </a:xfrm>
          <a:prstGeom prst="rect">
            <a:avLst/>
          </a:prstGeom>
        </p:spPr>
        <p:txBody>
          <a:bodyPr vert="horz" lIns="91440" tIns="45720" rIns="91440" bIns="45720" rtlCol="0" anchor="ctr"/>
          <a:lstStyle>
            <a:lvl1pPr algn="l">
              <a:defRPr sz="1200">
                <a:solidFill>
                  <a:schemeClr val="accent1"/>
                </a:solidFill>
              </a:defRPr>
            </a:lvl1pPr>
          </a:lstStyle>
          <a:p>
            <a:fld id="{BF7C83B9-8AAF-4369-8830-CEABCF30DC63}" type="datetimeFigureOut">
              <a:rPr lang="ru-RU" smtClean="0"/>
              <a:t>05.12.2024</a:t>
            </a:fld>
            <a:endParaRPr lang="ru-RU" dirty="0"/>
          </a:p>
        </p:txBody>
      </p:sp>
      <p:sp>
        <p:nvSpPr>
          <p:cNvPr id="5" name="Footer Placeholder 4"/>
          <p:cNvSpPr>
            <a:spLocks noGrp="1"/>
          </p:cNvSpPr>
          <p:nvPr>
            <p:ph type="ftr" sz="quarter" idx="3"/>
          </p:nvPr>
        </p:nvSpPr>
        <p:spPr>
          <a:xfrm>
            <a:off x="2961861" y="6223829"/>
            <a:ext cx="3538331" cy="365125"/>
          </a:xfrm>
          <a:prstGeom prst="rect">
            <a:avLst/>
          </a:prstGeom>
        </p:spPr>
        <p:txBody>
          <a:bodyPr vert="horz" lIns="91440" tIns="45720" rIns="91440" bIns="45720" rtlCol="0" anchor="ctr"/>
          <a:lstStyle>
            <a:lvl1pPr algn="ctr">
              <a:defRPr sz="1200">
                <a:solidFill>
                  <a:schemeClr val="accent1"/>
                </a:solidFill>
              </a:defRPr>
            </a:lvl1pPr>
          </a:lstStyle>
          <a:p>
            <a:endParaRPr lang="ru-RU" dirty="0"/>
          </a:p>
        </p:txBody>
      </p:sp>
      <p:sp>
        <p:nvSpPr>
          <p:cNvPr id="6" name="Slide Number Placeholder 5"/>
          <p:cNvSpPr>
            <a:spLocks noGrp="1"/>
          </p:cNvSpPr>
          <p:nvPr>
            <p:ph type="sldNum" sz="quarter" idx="4"/>
          </p:nvPr>
        </p:nvSpPr>
        <p:spPr>
          <a:xfrm>
            <a:off x="6997148" y="6223829"/>
            <a:ext cx="1279663" cy="365125"/>
          </a:xfrm>
          <a:prstGeom prst="rect">
            <a:avLst/>
          </a:prstGeom>
        </p:spPr>
        <p:txBody>
          <a:bodyPr vert="horz" lIns="91440" tIns="45720" rIns="91440" bIns="45720" rtlCol="0" anchor="ctr"/>
          <a:lstStyle>
            <a:lvl1pPr algn="r">
              <a:defRPr sz="1200">
                <a:solidFill>
                  <a:schemeClr val="accent1"/>
                </a:solidFill>
              </a:defRPr>
            </a:lvl1pPr>
          </a:lstStyle>
          <a:p>
            <a:fld id="{84424C4E-6690-46F1-9DD5-11E547C54E12}" type="slidenum">
              <a:rPr lang="ru-RU" smtClean="0"/>
              <a:t>‹#›</a:t>
            </a:fld>
            <a:endParaRPr lang="ru-RU" dirty="0"/>
          </a:p>
        </p:txBody>
      </p:sp>
    </p:spTree>
    <p:extLst>
      <p:ext uri="{BB962C8B-B14F-4D97-AF65-F5344CB8AC3E}">
        <p14:creationId xmlns:p14="http://schemas.microsoft.com/office/powerpoint/2010/main" val="113028315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009905" y="1924332"/>
            <a:ext cx="7246990" cy="1815883"/>
          </a:xfrm>
        </p:spPr>
        <p:txBody>
          <a:bodyPr>
            <a:noAutofit/>
          </a:bodyPr>
          <a:lstStyle/>
          <a:p>
            <a:r>
              <a:rPr lang="ru-RU" altLang="ru-RU" sz="5400" dirty="0" smtClean="0">
                <a:solidFill>
                  <a:schemeClr val="bg1"/>
                </a:solidFill>
              </a:rPr>
              <a:t> ЕГЭ на </a:t>
            </a:r>
            <a:r>
              <a:rPr lang="ru-RU" altLang="ru-RU" sz="5400" dirty="0" smtClean="0">
                <a:solidFill>
                  <a:schemeClr val="bg1"/>
                </a:solidFill>
              </a:rPr>
              <a:t> максимум!!!</a:t>
            </a:r>
            <a:endParaRPr lang="ru-RU" sz="5400" dirty="0">
              <a:solidFill>
                <a:schemeClr val="bg1"/>
              </a:solidFill>
            </a:endParaRPr>
          </a:p>
        </p:txBody>
      </p:sp>
      <p:sp>
        <p:nvSpPr>
          <p:cNvPr id="3" name="Прямоугольник 2"/>
          <p:cNvSpPr/>
          <p:nvPr/>
        </p:nvSpPr>
        <p:spPr>
          <a:xfrm>
            <a:off x="2347400" y="3740215"/>
            <a:ext cx="4572000" cy="954107"/>
          </a:xfrm>
          <a:prstGeom prst="rect">
            <a:avLst/>
          </a:prstGeom>
        </p:spPr>
        <p:txBody>
          <a:bodyPr>
            <a:spAutoFit/>
          </a:bodyPr>
          <a:lstStyle/>
          <a:p>
            <a:pPr algn="ctr"/>
            <a:r>
              <a:rPr lang="ru-RU" sz="2800" dirty="0" smtClean="0">
                <a:solidFill>
                  <a:schemeClr val="bg1"/>
                </a:solidFill>
              </a:rPr>
              <a:t> </a:t>
            </a:r>
            <a:r>
              <a:rPr lang="ru-RU" sz="2800" dirty="0" smtClean="0">
                <a:solidFill>
                  <a:schemeClr val="bg1"/>
                </a:solidFill>
              </a:rPr>
              <a:t> Деловая игра в формате заданий ЕГЭ</a:t>
            </a:r>
            <a:endParaRPr lang="ru-RU" sz="2800" dirty="0">
              <a:solidFill>
                <a:schemeClr val="bg1"/>
              </a:solidFill>
            </a:endParaRPr>
          </a:p>
        </p:txBody>
      </p:sp>
      <p:sp>
        <p:nvSpPr>
          <p:cNvPr id="5" name="Прямоугольник 4"/>
          <p:cNvSpPr/>
          <p:nvPr/>
        </p:nvSpPr>
        <p:spPr>
          <a:xfrm>
            <a:off x="6659688" y="432896"/>
            <a:ext cx="2239716" cy="707886"/>
          </a:xfrm>
          <a:prstGeom prst="rect">
            <a:avLst/>
          </a:prstGeom>
        </p:spPr>
        <p:txBody>
          <a:bodyPr wrap="none">
            <a:spAutoFit/>
          </a:bodyPr>
          <a:lstStyle/>
          <a:p>
            <a:pPr algn="r"/>
            <a:r>
              <a:rPr lang="ru-RU" altLang="ru-RU" sz="2000" dirty="0" smtClean="0">
                <a:solidFill>
                  <a:schemeClr val="bg1"/>
                </a:solidFill>
                <a:latin typeface="Comic Sans MS" panose="030F0702030302020204" pitchFamily="66" charset="0"/>
              </a:rPr>
              <a:t>  ЕГЭ</a:t>
            </a:r>
            <a:r>
              <a:rPr lang="en-US" altLang="ru-RU" sz="2000" dirty="0" smtClean="0">
                <a:solidFill>
                  <a:schemeClr val="bg1"/>
                </a:solidFill>
                <a:latin typeface="Comic Sans MS" panose="030F0702030302020204" pitchFamily="66" charset="0"/>
              </a:rPr>
              <a:t>|</a:t>
            </a:r>
            <a:r>
              <a:rPr lang="ru-RU" altLang="ru-RU" sz="2000" dirty="0" smtClean="0">
                <a:solidFill>
                  <a:schemeClr val="bg1"/>
                </a:solidFill>
                <a:latin typeface="Comic Sans MS" panose="030F0702030302020204" pitchFamily="66" charset="0"/>
              </a:rPr>
              <a:t> </a:t>
            </a:r>
          </a:p>
          <a:p>
            <a:pPr algn="r"/>
            <a:r>
              <a:rPr lang="ru-RU" altLang="ru-RU" sz="2000" dirty="0" smtClean="0">
                <a:solidFill>
                  <a:schemeClr val="bg1"/>
                </a:solidFill>
                <a:latin typeface="Comic Sans MS" panose="030F0702030302020204" pitchFamily="66" charset="0"/>
              </a:rPr>
              <a:t>Обществознание</a:t>
            </a:r>
            <a:endParaRPr lang="ru-RU" sz="2000" dirty="0">
              <a:solidFill>
                <a:schemeClr val="bg1"/>
              </a:solidFill>
              <a:latin typeface="Comic Sans MS" panose="030F0702030302020204" pitchFamily="66" charset="0"/>
            </a:endParaRP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4772" y="3944203"/>
            <a:ext cx="2443664" cy="2449773"/>
          </a:xfrm>
          <a:prstGeom prst="rect">
            <a:avLst/>
          </a:prstGeom>
        </p:spPr>
      </p:pic>
    </p:spTree>
    <p:extLst>
      <p:ext uri="{BB962C8B-B14F-4D97-AF65-F5344CB8AC3E}">
        <p14:creationId xmlns:p14="http://schemas.microsoft.com/office/powerpoint/2010/main" val="28850389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9828" y="636894"/>
            <a:ext cx="7406640" cy="1356360"/>
          </a:xfrm>
        </p:spPr>
        <p:txBody>
          <a:bodyPr/>
          <a:lstStyle/>
          <a:p>
            <a:r>
              <a:rPr lang="ru-RU" dirty="0" smtClean="0">
                <a:solidFill>
                  <a:schemeClr val="tx1"/>
                </a:solidFill>
              </a:rPr>
              <a:t>            </a:t>
            </a:r>
            <a:r>
              <a:rPr lang="ru-RU" b="1" dirty="0" smtClean="0">
                <a:solidFill>
                  <a:schemeClr val="tx1"/>
                </a:solidFill>
              </a:rPr>
              <a:t>Деловая  игра</a:t>
            </a:r>
            <a:endParaRPr lang="ru-RU" b="1" dirty="0">
              <a:solidFill>
                <a:schemeClr val="tx1"/>
              </a:solidFill>
            </a:endParaRPr>
          </a:p>
        </p:txBody>
      </p:sp>
      <p:sp>
        <p:nvSpPr>
          <p:cNvPr id="3" name="Объект 2"/>
          <p:cNvSpPr>
            <a:spLocks noGrp="1"/>
          </p:cNvSpPr>
          <p:nvPr>
            <p:ph idx="1"/>
          </p:nvPr>
        </p:nvSpPr>
        <p:spPr>
          <a:xfrm>
            <a:off x="761716" y="2071049"/>
            <a:ext cx="7658953" cy="3046862"/>
          </a:xfrm>
          <a:ln/>
        </p:spPr>
        <p:style>
          <a:lnRef idx="2">
            <a:schemeClr val="accent1"/>
          </a:lnRef>
          <a:fillRef idx="1">
            <a:schemeClr val="lt1"/>
          </a:fillRef>
          <a:effectRef idx="0">
            <a:schemeClr val="accent1"/>
          </a:effectRef>
          <a:fontRef idx="minor">
            <a:schemeClr val="dk1"/>
          </a:fontRef>
        </p:style>
        <p:txBody>
          <a:bodyPr>
            <a:normAutofit fontScale="77500" lnSpcReduction="20000"/>
          </a:bodyPr>
          <a:lstStyle/>
          <a:p>
            <a:pPr marL="45720" indent="0" algn="just">
              <a:lnSpc>
                <a:spcPct val="100000"/>
              </a:lnSpc>
              <a:buNone/>
            </a:pPr>
            <a:r>
              <a:rPr lang="ru-RU" sz="6600" b="1" dirty="0" smtClean="0">
                <a:solidFill>
                  <a:srgbClr val="C00000"/>
                </a:solidFill>
              </a:rPr>
              <a:t> ЕГЭ на </a:t>
            </a:r>
            <a:r>
              <a:rPr lang="ru-RU" sz="6600" b="1" dirty="0" smtClean="0">
                <a:solidFill>
                  <a:srgbClr val="C00000"/>
                </a:solidFill>
              </a:rPr>
              <a:t> максимум!</a:t>
            </a:r>
            <a:endParaRPr lang="ru-RU" sz="6600" b="1" dirty="0" smtClean="0">
              <a:solidFill>
                <a:srgbClr val="C00000"/>
              </a:solidFill>
            </a:endParaRPr>
          </a:p>
          <a:p>
            <a:pPr marL="45720" indent="0" algn="just">
              <a:lnSpc>
                <a:spcPct val="100000"/>
              </a:lnSpc>
              <a:buNone/>
            </a:pPr>
            <a:r>
              <a:rPr lang="ru-RU" sz="2600" dirty="0" smtClean="0">
                <a:solidFill>
                  <a:schemeClr val="tx1"/>
                </a:solidFill>
              </a:rPr>
              <a:t>                             </a:t>
            </a:r>
            <a:endParaRPr lang="ru-RU" sz="3600" b="1" dirty="0" smtClean="0">
              <a:solidFill>
                <a:schemeClr val="tx1"/>
              </a:solidFill>
            </a:endParaRPr>
          </a:p>
          <a:p>
            <a:pPr marL="45720" indent="0" algn="just">
              <a:lnSpc>
                <a:spcPct val="100000"/>
              </a:lnSpc>
              <a:buNone/>
            </a:pPr>
            <a:r>
              <a:rPr lang="ru-RU" sz="4400" b="1" dirty="0" smtClean="0">
                <a:solidFill>
                  <a:schemeClr val="tx1"/>
                </a:solidFill>
              </a:rPr>
              <a:t>                Обществознание</a:t>
            </a:r>
          </a:p>
          <a:p>
            <a:pPr marL="45720" indent="0" algn="just">
              <a:lnSpc>
                <a:spcPct val="100000"/>
              </a:lnSpc>
              <a:buNone/>
            </a:pPr>
            <a:r>
              <a:rPr lang="ru-RU" sz="4400" b="1" dirty="0" smtClean="0">
                <a:solidFill>
                  <a:schemeClr val="tx1"/>
                </a:solidFill>
              </a:rPr>
              <a:t>МБОУ СШ № 72 г. Липецк</a:t>
            </a:r>
          </a:p>
          <a:p>
            <a:pPr marL="45720" indent="0" algn="just">
              <a:lnSpc>
                <a:spcPct val="100000"/>
              </a:lnSpc>
              <a:buNone/>
            </a:pPr>
            <a:r>
              <a:rPr lang="ru-RU" sz="4400" b="1" dirty="0" smtClean="0">
                <a:solidFill>
                  <a:schemeClr val="tx1"/>
                </a:solidFill>
              </a:rPr>
              <a:t>Учитель </a:t>
            </a:r>
            <a:r>
              <a:rPr lang="ru-RU" sz="4400" b="1" dirty="0" err="1" smtClean="0">
                <a:solidFill>
                  <a:schemeClr val="tx1"/>
                </a:solidFill>
              </a:rPr>
              <a:t>Кокорева</a:t>
            </a:r>
            <a:r>
              <a:rPr lang="ru-RU" sz="4400" b="1" dirty="0" smtClean="0">
                <a:solidFill>
                  <a:schemeClr val="tx1"/>
                </a:solidFill>
              </a:rPr>
              <a:t> Ольга Михайловна  </a:t>
            </a:r>
          </a:p>
        </p:txBody>
      </p:sp>
      <p:cxnSp>
        <p:nvCxnSpPr>
          <p:cNvPr id="5" name="Прямая соединительная линия 4"/>
          <p:cNvCxnSpPr/>
          <p:nvPr/>
        </p:nvCxnSpPr>
        <p:spPr>
          <a:xfrm>
            <a:off x="750627" y="3766783"/>
            <a:ext cx="7670042" cy="27150"/>
          </a:xfrm>
          <a:prstGeom prst="line">
            <a:avLst/>
          </a:prstGeom>
          <a:ln w="28575"/>
        </p:spPr>
        <p:style>
          <a:lnRef idx="1">
            <a:schemeClr val="accent1"/>
          </a:lnRef>
          <a:fillRef idx="0">
            <a:schemeClr val="accent1"/>
          </a:fillRef>
          <a:effectRef idx="0">
            <a:schemeClr val="accent1"/>
          </a:effectRef>
          <a:fontRef idx="minor">
            <a:schemeClr val="tx1"/>
          </a:fontRef>
        </p:style>
      </p:cxn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05767" y="457200"/>
            <a:ext cx="1323834" cy="1323834"/>
          </a:xfrm>
          <a:prstGeom prst="rect">
            <a:avLst/>
          </a:prstGeom>
        </p:spPr>
      </p:pic>
    </p:spTree>
    <p:extLst>
      <p:ext uri="{BB962C8B-B14F-4D97-AF65-F5344CB8AC3E}">
        <p14:creationId xmlns:p14="http://schemas.microsoft.com/office/powerpoint/2010/main" val="25724988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27538" y="2004648"/>
            <a:ext cx="8291146" cy="2308324"/>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just"/>
            <a:r>
              <a:rPr lang="ru-RU" sz="2400" b="1" dirty="0" smtClean="0"/>
              <a:t>                                                 1.Разминка </a:t>
            </a:r>
            <a:endParaRPr lang="ru-RU" sz="2400" dirty="0"/>
          </a:p>
          <a:p>
            <a:pPr algn="just"/>
            <a:r>
              <a:rPr lang="ru-RU" sz="2400" dirty="0"/>
              <a:t>Командам необходимо соотнести карточки (признаки/характеристики)  с соответствующим  типом общества (аналог задания 3</a:t>
            </a:r>
            <a:r>
              <a:rPr lang="ru-RU" sz="2400" dirty="0" smtClean="0"/>
              <a:t> </a:t>
            </a:r>
            <a:r>
              <a:rPr lang="ru-RU" sz="2400" dirty="0"/>
              <a:t>- клас­си­фи­ка­ция путем уста­нов­ле­ния соответствия). Оценивается время и правильность выполнения задания. </a:t>
            </a:r>
          </a:p>
        </p:txBody>
      </p:sp>
    </p:spTree>
    <p:extLst>
      <p:ext uri="{BB962C8B-B14F-4D97-AF65-F5344CB8AC3E}">
        <p14:creationId xmlns:p14="http://schemas.microsoft.com/office/powerpoint/2010/main" val="11122065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3700023401"/>
              </p:ext>
            </p:extLst>
          </p:nvPr>
        </p:nvGraphicFramePr>
        <p:xfrm>
          <a:off x="193432" y="254978"/>
          <a:ext cx="8774723" cy="6371782"/>
        </p:xfrm>
        <a:graphic>
          <a:graphicData uri="http://schemas.openxmlformats.org/drawingml/2006/table">
            <a:tbl>
              <a:tblPr firstRow="1" firstCol="1" bandRow="1">
                <a:tableStyleId>{5C22544A-7EE6-4342-B048-85BDC9FD1C3A}</a:tableStyleId>
              </a:tblPr>
              <a:tblGrid>
                <a:gridCol w="2820610"/>
                <a:gridCol w="2896555"/>
                <a:gridCol w="3057558"/>
              </a:tblGrid>
              <a:tr h="386860">
                <a:tc>
                  <a:txBody>
                    <a:bodyPr/>
                    <a:lstStyle/>
                    <a:p>
                      <a:pPr algn="ctr">
                        <a:spcAft>
                          <a:spcPts val="0"/>
                        </a:spcAft>
                      </a:pPr>
                      <a:r>
                        <a:rPr lang="ru-RU" sz="1600" dirty="0">
                          <a:effectLst/>
                        </a:rPr>
                        <a:t>Общество традиционное</a:t>
                      </a:r>
                      <a:endParaRPr lang="ru-RU" sz="1600" dirty="0">
                        <a:effectLst/>
                        <a:latin typeface="Times New Roman"/>
                        <a:ea typeface="Times New Roman"/>
                      </a:endParaRPr>
                    </a:p>
                  </a:txBody>
                  <a:tcPr marL="68580" marR="68580" marT="0" marB="0"/>
                </a:tc>
                <a:tc>
                  <a:txBody>
                    <a:bodyPr/>
                    <a:lstStyle/>
                    <a:p>
                      <a:pPr algn="ctr">
                        <a:spcAft>
                          <a:spcPts val="0"/>
                        </a:spcAft>
                      </a:pPr>
                      <a:r>
                        <a:rPr lang="ru-RU" sz="1600" dirty="0">
                          <a:effectLst/>
                        </a:rPr>
                        <a:t>Общество индустриальное</a:t>
                      </a:r>
                      <a:endParaRPr lang="ru-RU" sz="1600" dirty="0">
                        <a:effectLst/>
                        <a:latin typeface="Times New Roman"/>
                        <a:ea typeface="Times New Roman"/>
                      </a:endParaRPr>
                    </a:p>
                  </a:txBody>
                  <a:tcPr marL="68580" marR="68580" marT="0" marB="0"/>
                </a:tc>
                <a:tc>
                  <a:txBody>
                    <a:bodyPr/>
                    <a:lstStyle/>
                    <a:p>
                      <a:pPr algn="ctr">
                        <a:spcAft>
                          <a:spcPts val="0"/>
                        </a:spcAft>
                      </a:pPr>
                      <a:r>
                        <a:rPr lang="ru-RU" sz="1600" dirty="0">
                          <a:effectLst/>
                        </a:rPr>
                        <a:t>Общество постиндустриальное</a:t>
                      </a:r>
                      <a:endParaRPr lang="ru-RU" sz="1600" dirty="0">
                        <a:effectLst/>
                        <a:latin typeface="Times New Roman"/>
                        <a:ea typeface="Times New Roman"/>
                      </a:endParaRPr>
                    </a:p>
                  </a:txBody>
                  <a:tcPr marL="68580" marR="68580" marT="0" marB="0"/>
                </a:tc>
              </a:tr>
              <a:tr h="700454">
                <a:tc>
                  <a:txBody>
                    <a:bodyPr/>
                    <a:lstStyle/>
                    <a:p>
                      <a:pPr algn="ctr">
                        <a:spcAft>
                          <a:spcPts val="0"/>
                        </a:spcAft>
                      </a:pPr>
                      <a:r>
                        <a:rPr lang="ru-RU" sz="1600" dirty="0">
                          <a:effectLst/>
                        </a:rPr>
                        <a:t>Земля - основной фактор производ­ства</a:t>
                      </a:r>
                      <a:endParaRPr lang="ru-RU" sz="1600" dirty="0">
                        <a:effectLst/>
                        <a:latin typeface="Times New Roman"/>
                        <a:ea typeface="Times New Roman"/>
                      </a:endParaRPr>
                    </a:p>
                  </a:txBody>
                  <a:tcPr marL="68580" marR="68580" marT="0" marB="0"/>
                </a:tc>
                <a:tc>
                  <a:txBody>
                    <a:bodyPr/>
                    <a:lstStyle/>
                    <a:p>
                      <a:pPr algn="ctr">
                        <a:spcAft>
                          <a:spcPts val="0"/>
                        </a:spcAft>
                      </a:pPr>
                      <a:r>
                        <a:rPr lang="ru-RU" sz="1600" dirty="0">
                          <a:effectLst/>
                        </a:rPr>
                        <a:t>Капитал - основной фактор производ­ства</a:t>
                      </a:r>
                      <a:endParaRPr lang="ru-RU" sz="1600" dirty="0">
                        <a:effectLst/>
                        <a:latin typeface="Times New Roman"/>
                        <a:ea typeface="Times New Roman"/>
                      </a:endParaRPr>
                    </a:p>
                  </a:txBody>
                  <a:tcPr marL="68580" marR="68580" marT="0" marB="0"/>
                </a:tc>
                <a:tc>
                  <a:txBody>
                    <a:bodyPr/>
                    <a:lstStyle/>
                    <a:p>
                      <a:pPr algn="ctr">
                        <a:spcAft>
                          <a:spcPts val="0"/>
                        </a:spcAft>
                      </a:pPr>
                      <a:r>
                        <a:rPr lang="ru-RU" sz="1600" dirty="0">
                          <a:effectLst/>
                        </a:rPr>
                        <a:t>Знания - основной фактор </a:t>
                      </a:r>
                    </a:p>
                    <a:p>
                      <a:pPr algn="ctr">
                        <a:spcAft>
                          <a:spcPts val="0"/>
                        </a:spcAft>
                      </a:pPr>
                      <a:r>
                        <a:rPr lang="ru-RU" sz="1600" dirty="0">
                          <a:effectLst/>
                        </a:rPr>
                        <a:t>производ­ства</a:t>
                      </a:r>
                      <a:endParaRPr lang="ru-RU" sz="1600" dirty="0">
                        <a:effectLst/>
                        <a:latin typeface="Times New Roman"/>
                        <a:ea typeface="Times New Roman"/>
                      </a:endParaRPr>
                    </a:p>
                  </a:txBody>
                  <a:tcPr marL="68580" marR="68580" marT="0" marB="0"/>
                </a:tc>
              </a:tr>
              <a:tr h="1050680">
                <a:tc>
                  <a:txBody>
                    <a:bodyPr/>
                    <a:lstStyle/>
                    <a:p>
                      <a:pPr algn="ctr" fontAlgn="base">
                        <a:spcAft>
                          <a:spcPts val="0"/>
                        </a:spcAft>
                      </a:pPr>
                      <a:r>
                        <a:rPr lang="ru-RU" sz="1600" dirty="0">
                          <a:effectLst/>
                        </a:rPr>
                        <a:t>Господствуют традиционные</a:t>
                      </a:r>
                    </a:p>
                    <a:p>
                      <a:pPr algn="ctr" fontAlgn="base">
                        <a:spcAft>
                          <a:spcPts val="0"/>
                        </a:spcAft>
                      </a:pPr>
                      <a:r>
                        <a:rPr lang="ru-RU" sz="1600" dirty="0">
                          <a:effectLst/>
                        </a:rPr>
                        <a:t>религиозные ценности</a:t>
                      </a:r>
                      <a:endParaRPr lang="ru-RU" sz="1600" dirty="0">
                        <a:effectLst/>
                        <a:latin typeface="Times New Roman"/>
                        <a:ea typeface="Times New Roman"/>
                      </a:endParaRPr>
                    </a:p>
                  </a:txBody>
                  <a:tcPr marL="68580" marR="68580" marT="0" marB="0"/>
                </a:tc>
                <a:tc>
                  <a:txBody>
                    <a:bodyPr/>
                    <a:lstStyle/>
                    <a:p>
                      <a:pPr algn="ctr" fontAlgn="base">
                        <a:spcAft>
                          <a:spcPts val="0"/>
                        </a:spcAft>
                      </a:pPr>
                      <a:r>
                        <a:rPr lang="ru-RU" sz="1600" dirty="0">
                          <a:effectLst/>
                        </a:rPr>
                        <a:t>Возникает и занимает лиди­рующие пози­ции массовая культура; </a:t>
                      </a:r>
                    </a:p>
                    <a:p>
                      <a:pPr algn="ctr" fontAlgn="base">
                        <a:spcAft>
                          <a:spcPts val="0"/>
                        </a:spcAft>
                      </a:pPr>
                      <a:r>
                        <a:rPr lang="ru-RU" sz="1600" dirty="0">
                          <a:effectLst/>
                        </a:rPr>
                        <a:t>подготовка спе­циалистов</a:t>
                      </a:r>
                      <a:endParaRPr lang="ru-RU" sz="1600" dirty="0">
                        <a:effectLst/>
                        <a:latin typeface="Times New Roman"/>
                        <a:ea typeface="Times New Roman"/>
                      </a:endParaRPr>
                    </a:p>
                  </a:txBody>
                  <a:tcPr marL="68580" marR="68580" marT="0" marB="0"/>
                </a:tc>
                <a:tc>
                  <a:txBody>
                    <a:bodyPr/>
                    <a:lstStyle/>
                    <a:p>
                      <a:pPr algn="ctr" fontAlgn="base">
                        <a:spcAft>
                          <a:spcPts val="0"/>
                        </a:spcAft>
                      </a:pPr>
                      <a:r>
                        <a:rPr lang="ru-RU" sz="1600" dirty="0">
                          <a:effectLst/>
                        </a:rPr>
                        <a:t>Особая роль науки, обра­зования</a:t>
                      </a:r>
                      <a:endParaRPr lang="ru-RU" sz="1600" dirty="0">
                        <a:effectLst/>
                        <a:latin typeface="Times New Roman"/>
                        <a:ea typeface="Times New Roman"/>
                      </a:endParaRPr>
                    </a:p>
                  </a:txBody>
                  <a:tcPr marL="68580" marR="68580" marT="0" marB="0"/>
                </a:tc>
              </a:tr>
              <a:tr h="1050680">
                <a:tc>
                  <a:txBody>
                    <a:bodyPr/>
                    <a:lstStyle/>
                    <a:p>
                      <a:pPr algn="ctr" fontAlgn="base">
                        <a:spcAft>
                          <a:spcPts val="0"/>
                        </a:spcAft>
                      </a:pPr>
                      <a:r>
                        <a:rPr lang="ru-RU" sz="1600" dirty="0">
                          <a:effectLst/>
                        </a:rPr>
                        <a:t>Преобладание</a:t>
                      </a:r>
                    </a:p>
                    <a:p>
                      <a:pPr algn="ctr" fontAlgn="base">
                        <a:spcAft>
                          <a:spcPts val="0"/>
                        </a:spcAft>
                      </a:pPr>
                      <a:r>
                        <a:rPr lang="ru-RU" sz="1600" dirty="0">
                          <a:effectLst/>
                        </a:rPr>
                        <a:t>монархиче­ских форм правления</a:t>
                      </a:r>
                      <a:endParaRPr lang="ru-RU" sz="1600" dirty="0">
                        <a:effectLst/>
                        <a:latin typeface="Times New Roman"/>
                        <a:ea typeface="Times New Roman"/>
                      </a:endParaRPr>
                    </a:p>
                  </a:txBody>
                  <a:tcPr marL="68580" marR="68580" marT="0" marB="0"/>
                </a:tc>
                <a:tc>
                  <a:txBody>
                    <a:bodyPr/>
                    <a:lstStyle/>
                    <a:p>
                      <a:pPr algn="ctr" fontAlgn="base">
                        <a:spcAft>
                          <a:spcPts val="0"/>
                        </a:spcAft>
                      </a:pPr>
                      <a:r>
                        <a:rPr lang="ru-RU" sz="1400" dirty="0">
                          <a:effectLst/>
                        </a:rPr>
                        <a:t>Провозглаше­ние политиче­ских свобод, равенства пе­ред законом, </a:t>
                      </a:r>
                    </a:p>
                    <a:p>
                      <a:pPr algn="ctr" fontAlgn="base">
                        <a:spcAft>
                          <a:spcPts val="0"/>
                        </a:spcAft>
                      </a:pPr>
                      <a:r>
                        <a:rPr lang="ru-RU" sz="1400" dirty="0">
                          <a:effectLst/>
                        </a:rPr>
                        <a:t>демократиче­ские преобразо­вания</a:t>
                      </a:r>
                      <a:endParaRPr lang="ru-RU" sz="1400" dirty="0">
                        <a:effectLst/>
                        <a:latin typeface="Times New Roman"/>
                        <a:ea typeface="Times New Roman"/>
                      </a:endParaRPr>
                    </a:p>
                  </a:txBody>
                  <a:tcPr marL="68580" marR="68580" marT="0" marB="0"/>
                </a:tc>
                <a:tc>
                  <a:txBody>
                    <a:bodyPr/>
                    <a:lstStyle/>
                    <a:p>
                      <a:pPr algn="ctr" fontAlgn="base">
                        <a:spcAft>
                          <a:spcPts val="0"/>
                        </a:spcAft>
                      </a:pPr>
                      <a:r>
                        <a:rPr lang="ru-RU" sz="1600" dirty="0">
                          <a:effectLst/>
                        </a:rPr>
                        <a:t>Политический плюрализм, </a:t>
                      </a:r>
                    </a:p>
                    <a:p>
                      <a:pPr algn="ctr" fontAlgn="base">
                        <a:spcAft>
                          <a:spcPts val="0"/>
                        </a:spcAft>
                      </a:pPr>
                      <a:r>
                        <a:rPr lang="ru-RU" sz="1600" dirty="0">
                          <a:effectLst/>
                        </a:rPr>
                        <a:t>сильное граж­данское об­щество</a:t>
                      </a:r>
                      <a:endParaRPr lang="ru-RU" sz="1600" dirty="0">
                        <a:effectLst/>
                        <a:latin typeface="Times New Roman"/>
                        <a:ea typeface="Times New Roman"/>
                      </a:endParaRPr>
                    </a:p>
                  </a:txBody>
                  <a:tcPr marL="68580" marR="68580" marT="0" marB="0"/>
                </a:tc>
              </a:tr>
              <a:tr h="700454">
                <a:tc>
                  <a:txBody>
                    <a:bodyPr/>
                    <a:lstStyle/>
                    <a:p>
                      <a:pPr algn="ctr" fontAlgn="base">
                        <a:spcAft>
                          <a:spcPts val="0"/>
                        </a:spcAft>
                      </a:pPr>
                      <a:r>
                        <a:rPr lang="ru-RU" sz="1600" dirty="0">
                          <a:effectLst/>
                        </a:rPr>
                        <a:t>Воздейст­вие челове­ка на при­роду - локальное, не­контролируе­мое</a:t>
                      </a:r>
                      <a:endParaRPr lang="ru-RU" sz="1600" dirty="0">
                        <a:effectLst/>
                        <a:latin typeface="Times New Roman"/>
                        <a:ea typeface="Times New Roman"/>
                      </a:endParaRPr>
                    </a:p>
                  </a:txBody>
                  <a:tcPr marL="68580" marR="68580" marT="0" marB="0"/>
                </a:tc>
                <a:tc>
                  <a:txBody>
                    <a:bodyPr/>
                    <a:lstStyle/>
                    <a:p>
                      <a:pPr algn="ctr" fontAlgn="base">
                        <a:spcAft>
                          <a:spcPts val="0"/>
                        </a:spcAft>
                      </a:pPr>
                      <a:r>
                        <a:rPr lang="ru-RU" sz="1600" dirty="0">
                          <a:effectLst/>
                        </a:rPr>
                        <a:t>Воздейст­вие челове­ка на при­роду - глобальное, не­контролируе­мое</a:t>
                      </a:r>
                      <a:endParaRPr lang="ru-RU" sz="1600" dirty="0">
                        <a:effectLst/>
                        <a:latin typeface="Times New Roman"/>
                        <a:ea typeface="Times New Roman"/>
                      </a:endParaRPr>
                    </a:p>
                  </a:txBody>
                  <a:tcPr marL="68580" marR="68580" marT="0" marB="0"/>
                </a:tc>
                <a:tc>
                  <a:txBody>
                    <a:bodyPr/>
                    <a:lstStyle/>
                    <a:p>
                      <a:pPr algn="ctr" fontAlgn="base">
                        <a:spcAft>
                          <a:spcPts val="0"/>
                        </a:spcAft>
                      </a:pPr>
                      <a:r>
                        <a:rPr lang="ru-RU" sz="1600" dirty="0">
                          <a:effectLst/>
                        </a:rPr>
                        <a:t>Воздейст­вие челове­ка на при­роду - глобальное, контролируе­мое</a:t>
                      </a:r>
                      <a:endParaRPr lang="ru-RU" sz="1600" dirty="0">
                        <a:effectLst/>
                        <a:latin typeface="Times New Roman"/>
                        <a:ea typeface="Times New Roman"/>
                      </a:endParaRPr>
                    </a:p>
                  </a:txBody>
                  <a:tcPr marL="68580" marR="68580" marT="0" marB="0"/>
                </a:tc>
              </a:tr>
              <a:tr h="1050680">
                <a:tc>
                  <a:txBody>
                    <a:bodyPr/>
                    <a:lstStyle/>
                    <a:p>
                      <a:pPr algn="ctr" fontAlgn="base">
                        <a:spcAft>
                          <a:spcPts val="0"/>
                        </a:spcAft>
                      </a:pPr>
                      <a:endParaRPr lang="ru-RU" sz="1800" dirty="0" smtClean="0">
                        <a:effectLst/>
                      </a:endParaRPr>
                    </a:p>
                    <a:p>
                      <a:pPr algn="ctr" fontAlgn="base">
                        <a:spcAft>
                          <a:spcPts val="0"/>
                        </a:spcAft>
                      </a:pPr>
                      <a:r>
                        <a:rPr lang="ru-RU" sz="1800" dirty="0" smtClean="0">
                          <a:effectLst/>
                        </a:rPr>
                        <a:t>Сословия</a:t>
                      </a:r>
                      <a:endParaRPr lang="ru-RU" sz="1800" dirty="0">
                        <a:effectLst/>
                        <a:latin typeface="Times New Roman"/>
                        <a:ea typeface="Times New Roman"/>
                      </a:endParaRPr>
                    </a:p>
                  </a:txBody>
                  <a:tcPr marL="68580" marR="68580" marT="0" marB="0"/>
                </a:tc>
                <a:tc>
                  <a:txBody>
                    <a:bodyPr/>
                    <a:lstStyle/>
                    <a:p>
                      <a:pPr algn="ctr" fontAlgn="base">
                        <a:spcAft>
                          <a:spcPts val="0"/>
                        </a:spcAft>
                      </a:pPr>
                      <a:r>
                        <a:rPr lang="ru-RU" sz="1600" dirty="0">
                          <a:effectLst/>
                        </a:rPr>
                        <a:t>Классовое деле­ние; </a:t>
                      </a:r>
                    </a:p>
                    <a:p>
                      <a:pPr algn="ctr" fontAlgn="base">
                        <a:spcAft>
                          <a:spcPts val="0"/>
                        </a:spcAft>
                      </a:pPr>
                      <a:r>
                        <a:rPr lang="ru-RU" sz="1600" dirty="0">
                          <a:effectLst/>
                        </a:rPr>
                        <a:t>упроще­ние социальной структуры</a:t>
                      </a:r>
                      <a:endParaRPr lang="ru-RU" sz="1600" dirty="0">
                        <a:effectLst/>
                        <a:latin typeface="Times New Roman"/>
                        <a:ea typeface="Times New Roman"/>
                      </a:endParaRPr>
                    </a:p>
                  </a:txBody>
                  <a:tcPr marL="68580" marR="68580" marT="0" marB="0"/>
                </a:tc>
                <a:tc>
                  <a:txBody>
                    <a:bodyPr/>
                    <a:lstStyle/>
                    <a:p>
                      <a:pPr algn="ctr" fontAlgn="base">
                        <a:spcAft>
                          <a:spcPts val="0"/>
                        </a:spcAft>
                      </a:pPr>
                      <a:r>
                        <a:rPr lang="ru-RU" sz="1600" dirty="0">
                          <a:effectLst/>
                        </a:rPr>
                        <a:t>Про­фессиональ­ная дифферен­циация в зави­симости от уровня знаний, квалификации</a:t>
                      </a:r>
                      <a:endParaRPr lang="ru-RU" sz="1600" dirty="0">
                        <a:effectLst/>
                        <a:latin typeface="Times New Roman"/>
                        <a:ea typeface="Times New Roman"/>
                      </a:endParaRPr>
                    </a:p>
                  </a:txBody>
                  <a:tcPr marL="68580" marR="68580" marT="0" marB="0"/>
                </a:tc>
              </a:tr>
              <a:tr h="700454">
                <a:tc>
                  <a:txBody>
                    <a:bodyPr/>
                    <a:lstStyle/>
                    <a:p>
                      <a:pPr algn="ctr" fontAlgn="base">
                        <a:spcAft>
                          <a:spcPts val="0"/>
                        </a:spcAft>
                      </a:pPr>
                      <a:r>
                        <a:rPr lang="ru-RU" sz="1600" dirty="0">
                          <a:effectLst/>
                        </a:rPr>
                        <a:t>Основной вид экс­порта - сырье</a:t>
                      </a:r>
                      <a:endParaRPr lang="ru-RU" sz="1600" dirty="0">
                        <a:effectLst/>
                        <a:latin typeface="Times New Roman"/>
                        <a:ea typeface="Times New Roman"/>
                      </a:endParaRPr>
                    </a:p>
                  </a:txBody>
                  <a:tcPr marL="68580" marR="68580" marT="0" marB="0"/>
                </a:tc>
                <a:tc>
                  <a:txBody>
                    <a:bodyPr/>
                    <a:lstStyle/>
                    <a:p>
                      <a:pPr algn="ctr" fontAlgn="base">
                        <a:spcAft>
                          <a:spcPts val="0"/>
                        </a:spcAft>
                      </a:pPr>
                      <a:r>
                        <a:rPr lang="ru-RU" sz="1600" dirty="0">
                          <a:effectLst/>
                        </a:rPr>
                        <a:t>Основной вид экс­порта - продукты  про­изводства</a:t>
                      </a:r>
                      <a:endParaRPr lang="ru-RU" sz="1600" dirty="0">
                        <a:effectLst/>
                        <a:latin typeface="Times New Roman"/>
                        <a:ea typeface="Times New Roman"/>
                      </a:endParaRPr>
                    </a:p>
                  </a:txBody>
                  <a:tcPr marL="68580" marR="68580" marT="0" marB="0"/>
                </a:tc>
                <a:tc>
                  <a:txBody>
                    <a:bodyPr/>
                    <a:lstStyle/>
                    <a:p>
                      <a:pPr algn="ctr" fontAlgn="base">
                        <a:spcAft>
                          <a:spcPts val="0"/>
                        </a:spcAft>
                      </a:pPr>
                      <a:r>
                        <a:rPr lang="ru-RU" sz="1600" dirty="0">
                          <a:effectLst/>
                        </a:rPr>
                        <a:t>Основной вид экс­порта -  услуги</a:t>
                      </a:r>
                      <a:endParaRPr lang="ru-RU" sz="1600" dirty="0">
                        <a:effectLst/>
                        <a:latin typeface="Times New Roman"/>
                        <a:ea typeface="Times New Roman"/>
                      </a:endParaRPr>
                    </a:p>
                  </a:txBody>
                  <a:tcPr marL="68580" marR="68580" marT="0" marB="0"/>
                </a:tc>
              </a:tr>
              <a:tr h="700454">
                <a:tc>
                  <a:txBody>
                    <a:bodyPr/>
                    <a:lstStyle/>
                    <a:p>
                      <a:pPr algn="ctr" fontAlgn="base">
                        <a:spcAft>
                          <a:spcPts val="0"/>
                        </a:spcAft>
                      </a:pPr>
                      <a:r>
                        <a:rPr lang="ru-RU" sz="1600" dirty="0">
                          <a:effectLst/>
                        </a:rPr>
                        <a:t>Ручной труд</a:t>
                      </a:r>
                      <a:endParaRPr lang="ru-RU" sz="1600" dirty="0">
                        <a:effectLst/>
                        <a:latin typeface="Times New Roman"/>
                        <a:ea typeface="Times New Roman"/>
                      </a:endParaRPr>
                    </a:p>
                  </a:txBody>
                  <a:tcPr marL="68580" marR="68580" marT="0" marB="0"/>
                </a:tc>
                <a:tc>
                  <a:txBody>
                    <a:bodyPr/>
                    <a:lstStyle/>
                    <a:p>
                      <a:pPr algn="ctr" fontAlgn="base">
                        <a:spcAft>
                          <a:spcPts val="0"/>
                        </a:spcAft>
                      </a:pPr>
                      <a:r>
                        <a:rPr lang="ru-RU" sz="1600" dirty="0">
                          <a:effectLst/>
                        </a:rPr>
                        <a:t>Широкое   при­менение   </a:t>
                      </a:r>
                    </a:p>
                    <a:p>
                      <a:pPr algn="ctr" fontAlgn="base">
                        <a:spcAft>
                          <a:spcPts val="0"/>
                        </a:spcAft>
                      </a:pPr>
                      <a:r>
                        <a:rPr lang="ru-RU" sz="1600" dirty="0">
                          <a:effectLst/>
                        </a:rPr>
                        <a:t>меха­низмов,    техно­логий</a:t>
                      </a:r>
                      <a:endParaRPr lang="ru-RU" sz="1600" dirty="0">
                        <a:effectLst/>
                        <a:latin typeface="Times New Roman"/>
                        <a:ea typeface="Times New Roman"/>
                      </a:endParaRPr>
                    </a:p>
                  </a:txBody>
                  <a:tcPr marL="68580" marR="68580" marT="0" marB="0"/>
                </a:tc>
                <a:tc>
                  <a:txBody>
                    <a:bodyPr/>
                    <a:lstStyle/>
                    <a:p>
                      <a:pPr algn="ctr" fontAlgn="base">
                        <a:spcAft>
                          <a:spcPts val="0"/>
                        </a:spcAft>
                      </a:pPr>
                      <a:r>
                        <a:rPr lang="ru-RU" sz="1600" dirty="0">
                          <a:effectLst/>
                        </a:rPr>
                        <a:t>Автоматизация производства,</a:t>
                      </a:r>
                    </a:p>
                    <a:p>
                      <a:pPr algn="ctr" fontAlgn="base">
                        <a:spcAft>
                          <a:spcPts val="0"/>
                        </a:spcAft>
                      </a:pPr>
                      <a:r>
                        <a:rPr lang="ru-RU" sz="1600" dirty="0">
                          <a:effectLst/>
                        </a:rPr>
                        <a:t> компьютериза­ция общества</a:t>
                      </a:r>
                      <a:endParaRPr lang="ru-RU" sz="1600" dirty="0">
                        <a:effectLst/>
                        <a:latin typeface="Times New Roman"/>
                        <a:ea typeface="Times New Roman"/>
                      </a:endParaRPr>
                    </a:p>
                  </a:txBody>
                  <a:tcPr marL="68580" marR="68580" marT="0" marB="0"/>
                </a:tc>
              </a:tr>
            </a:tbl>
          </a:graphicData>
        </a:graphic>
      </p:graphicFrame>
    </p:spTree>
    <p:extLst>
      <p:ext uri="{BB962C8B-B14F-4D97-AF65-F5344CB8AC3E}">
        <p14:creationId xmlns:p14="http://schemas.microsoft.com/office/powerpoint/2010/main" val="34818584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06769" y="879203"/>
            <a:ext cx="6295293" cy="523220"/>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r>
              <a:rPr lang="ru-RU" sz="2800" b="1" dirty="0" smtClean="0"/>
              <a:t>                       2. Конкурс </a:t>
            </a:r>
            <a:r>
              <a:rPr lang="ru-RU" sz="2800" b="1" dirty="0"/>
              <a:t>капитанов</a:t>
            </a:r>
            <a:endParaRPr lang="ru-RU" sz="2800" dirty="0"/>
          </a:p>
        </p:txBody>
      </p:sp>
      <p:sp>
        <p:nvSpPr>
          <p:cNvPr id="3" name="Прямоугольник 2"/>
          <p:cNvSpPr/>
          <p:nvPr/>
        </p:nvSpPr>
        <p:spPr>
          <a:xfrm>
            <a:off x="624253" y="1542488"/>
            <a:ext cx="7860323" cy="4524315"/>
          </a:xfrm>
          <a:prstGeom prst="rect">
            <a:avLst/>
          </a:prstGeom>
        </p:spPr>
        <p:txBody>
          <a:bodyPr wrap="square">
            <a:spAutoFit/>
          </a:bodyPr>
          <a:lstStyle/>
          <a:p>
            <a:r>
              <a:rPr lang="ru-RU" dirty="0"/>
              <a:t>1</a:t>
            </a:r>
            <a:r>
              <a:rPr lang="ru-RU" dirty="0">
                <a:cs typeface="Aharoni" pitchFamily="2" charset="-79"/>
              </a:rPr>
              <a:t>. Продолжительность ЕГЭ по обществознанию -  </a:t>
            </a:r>
            <a:r>
              <a:rPr lang="ru-RU" dirty="0" smtClean="0">
                <a:cs typeface="Aharoni" pitchFamily="2" charset="-79"/>
              </a:rPr>
              <a:t> </a:t>
            </a:r>
            <a:endParaRPr lang="ru-RU" dirty="0">
              <a:cs typeface="Aharoni" pitchFamily="2" charset="-79"/>
            </a:endParaRPr>
          </a:p>
          <a:p>
            <a:r>
              <a:rPr lang="ru-RU" dirty="0">
                <a:cs typeface="Aharoni" pitchFamily="2" charset="-79"/>
              </a:rPr>
              <a:t>2. Ми­ни­маль­ный балл («порог успешности»)  </a:t>
            </a:r>
            <a:r>
              <a:rPr lang="ru-RU" dirty="0" smtClean="0">
                <a:cs typeface="Aharoni" pitchFamily="2" charset="-79"/>
              </a:rPr>
              <a:t> -</a:t>
            </a:r>
            <a:endParaRPr lang="ru-RU" dirty="0">
              <a:cs typeface="Aharoni" pitchFamily="2" charset="-79"/>
            </a:endParaRPr>
          </a:p>
          <a:p>
            <a:r>
              <a:rPr lang="ru-RU" dirty="0">
                <a:cs typeface="Aharoni" pitchFamily="2" charset="-79"/>
              </a:rPr>
              <a:t>3. Количество заданий в работе – </a:t>
            </a:r>
            <a:r>
              <a:rPr lang="ru-RU" dirty="0" smtClean="0">
                <a:cs typeface="Aharoni" pitchFamily="2" charset="-79"/>
              </a:rPr>
              <a:t> </a:t>
            </a:r>
            <a:endParaRPr lang="ru-RU" dirty="0">
              <a:cs typeface="Aharoni" pitchFamily="2" charset="-79"/>
            </a:endParaRPr>
          </a:p>
          <a:p>
            <a:r>
              <a:rPr lang="ru-RU" dirty="0">
                <a:cs typeface="Aharoni" pitchFamily="2" charset="-79"/>
              </a:rPr>
              <a:t>4. Максимальный балл за всю работу – </a:t>
            </a:r>
            <a:r>
              <a:rPr lang="ru-RU" dirty="0" smtClean="0">
                <a:cs typeface="Aharoni" pitchFamily="2" charset="-79"/>
              </a:rPr>
              <a:t> </a:t>
            </a:r>
            <a:endParaRPr lang="ru-RU" dirty="0">
              <a:cs typeface="Aharoni" pitchFamily="2" charset="-79"/>
            </a:endParaRPr>
          </a:p>
          <a:p>
            <a:r>
              <a:rPr lang="ru-RU" dirty="0">
                <a:cs typeface="Aharoni" pitchFamily="2" charset="-79"/>
              </a:rPr>
              <a:t>5. Предусмотрено ли на дан­ном экзамене при­ме­не­ние дополнительного осна­ще­ния и ма­те­ри­а­лов – </a:t>
            </a:r>
            <a:r>
              <a:rPr lang="ru-RU" dirty="0" smtClean="0">
                <a:cs typeface="Aharoni" pitchFamily="2" charset="-79"/>
              </a:rPr>
              <a:t> </a:t>
            </a:r>
            <a:endParaRPr lang="ru-RU" dirty="0">
              <a:cs typeface="Aharoni" pitchFamily="2" charset="-79"/>
            </a:endParaRPr>
          </a:p>
          <a:p>
            <a:r>
              <a:rPr lang="ru-RU" dirty="0">
                <a:cs typeface="Aharoni" pitchFamily="2" charset="-79"/>
              </a:rPr>
              <a:t>6. Какое максимальное количество баллов можно получить, выполняя за­да­ния на ана­лиз источников (№ 17-20) – </a:t>
            </a:r>
            <a:r>
              <a:rPr lang="ru-RU" dirty="0" smtClean="0">
                <a:cs typeface="Aharoni" pitchFamily="2" charset="-79"/>
              </a:rPr>
              <a:t> </a:t>
            </a:r>
            <a:endParaRPr lang="ru-RU" dirty="0">
              <a:cs typeface="Aharoni" pitchFamily="2" charset="-79"/>
            </a:endParaRPr>
          </a:p>
          <a:p>
            <a:r>
              <a:rPr lang="ru-RU" dirty="0">
                <a:cs typeface="Aharoni" pitchFamily="2" charset="-79"/>
              </a:rPr>
              <a:t>7. Какое задание непосредственно проверяет знание Конституции РФ - </a:t>
            </a:r>
            <a:r>
              <a:rPr lang="ru-RU" dirty="0" smtClean="0">
                <a:cs typeface="Aharoni" pitchFamily="2" charset="-79"/>
              </a:rPr>
              <a:t> </a:t>
            </a:r>
            <a:endParaRPr lang="ru-RU" dirty="0">
              <a:cs typeface="Aharoni" pitchFamily="2" charset="-79"/>
            </a:endParaRPr>
          </a:p>
          <a:p>
            <a:r>
              <a:rPr lang="ru-RU" dirty="0">
                <a:cs typeface="Aharoni" pitchFamily="2" charset="-79"/>
              </a:rPr>
              <a:t>8. Сколько заданий содержится в первой части экзаменационной работы –  </a:t>
            </a:r>
            <a:r>
              <a:rPr lang="ru-RU" dirty="0" smtClean="0">
                <a:cs typeface="Aharoni" pitchFamily="2" charset="-79"/>
              </a:rPr>
              <a:t> </a:t>
            </a:r>
            <a:endParaRPr lang="ru-RU" dirty="0">
              <a:cs typeface="Aharoni" pitchFamily="2" charset="-79"/>
            </a:endParaRPr>
          </a:p>
          <a:p>
            <a:r>
              <a:rPr lang="ru-RU" dirty="0">
                <a:cs typeface="Aharoni" pitchFamily="2" charset="-79"/>
              </a:rPr>
              <a:t>9.   Сколько заданий содержится во второй части экзаменационной работы – </a:t>
            </a:r>
            <a:r>
              <a:rPr lang="ru-RU" dirty="0" smtClean="0">
                <a:cs typeface="Aharoni" pitchFamily="2" charset="-79"/>
              </a:rPr>
              <a:t> </a:t>
            </a:r>
            <a:endParaRPr lang="ru-RU" dirty="0">
              <a:cs typeface="Aharoni" pitchFamily="2" charset="-79"/>
            </a:endParaRPr>
          </a:p>
          <a:p>
            <a:r>
              <a:rPr lang="ru-RU" dirty="0">
                <a:cs typeface="Aharoni" pitchFamily="2" charset="-79"/>
              </a:rPr>
              <a:t>10.   Какие задания второй части экзаменационной работы оцениваются 3 баллами  - </a:t>
            </a:r>
            <a:r>
              <a:rPr lang="ru-RU" dirty="0" smtClean="0">
                <a:cs typeface="Aharoni" pitchFamily="2" charset="-79"/>
              </a:rPr>
              <a:t> </a:t>
            </a:r>
            <a:endParaRPr lang="ru-RU" dirty="0">
              <a:cs typeface="Aharoni" pitchFamily="2" charset="-79"/>
            </a:endParaRPr>
          </a:p>
          <a:p>
            <a:r>
              <a:rPr lang="ru-RU" dirty="0">
                <a:cs typeface="Aharoni" pitchFamily="2" charset="-79"/>
              </a:rPr>
              <a:t>11. Сколько  тематических содержательных блоков включает экзаменационная работа – </a:t>
            </a:r>
            <a:r>
              <a:rPr lang="ru-RU" dirty="0" smtClean="0">
                <a:cs typeface="Aharoni" pitchFamily="2" charset="-79"/>
              </a:rPr>
              <a:t> </a:t>
            </a:r>
            <a:endParaRPr lang="ru-RU" dirty="0">
              <a:cs typeface="Aharoni" pitchFamily="2" charset="-79"/>
            </a:endParaRPr>
          </a:p>
          <a:p>
            <a:r>
              <a:rPr lang="ru-RU" dirty="0">
                <a:cs typeface="Aharoni" pitchFamily="2" charset="-79"/>
              </a:rPr>
              <a:t>12. Перечислите тематические блоки, которые проверяются.</a:t>
            </a:r>
          </a:p>
        </p:txBody>
      </p:sp>
    </p:spTree>
    <p:extLst>
      <p:ext uri="{BB962C8B-B14F-4D97-AF65-F5344CB8AC3E}">
        <p14:creationId xmlns:p14="http://schemas.microsoft.com/office/powerpoint/2010/main" val="13475036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06768" y="355983"/>
            <a:ext cx="6295293" cy="523220"/>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r>
              <a:rPr lang="ru-RU" sz="2800" b="1" dirty="0" smtClean="0"/>
              <a:t>                       2. Конкурс </a:t>
            </a:r>
            <a:r>
              <a:rPr lang="ru-RU" sz="2800" b="1" dirty="0"/>
              <a:t>капитанов</a:t>
            </a:r>
            <a:endParaRPr lang="ru-RU" sz="2800" dirty="0"/>
          </a:p>
        </p:txBody>
      </p:sp>
      <p:sp>
        <p:nvSpPr>
          <p:cNvPr id="3" name="Прямоугольник 2"/>
          <p:cNvSpPr/>
          <p:nvPr/>
        </p:nvSpPr>
        <p:spPr>
          <a:xfrm>
            <a:off x="694592" y="1217173"/>
            <a:ext cx="7860323" cy="5632311"/>
          </a:xfrm>
          <a:prstGeom prst="rect">
            <a:avLst/>
          </a:prstGeom>
        </p:spPr>
        <p:txBody>
          <a:bodyPr wrap="square">
            <a:spAutoFit/>
          </a:bodyPr>
          <a:lstStyle/>
          <a:p>
            <a:r>
              <a:rPr lang="ru-RU" dirty="0">
                <a:latin typeface="Arial Unicode MS" pitchFamily="34" charset="-128"/>
                <a:ea typeface="Arial Unicode MS" pitchFamily="34" charset="-128"/>
                <a:cs typeface="Arial Unicode MS" pitchFamily="34" charset="-128"/>
              </a:rPr>
              <a:t>1. Продолжительность ЕГЭ по обществознанию -  </a:t>
            </a:r>
            <a:r>
              <a:rPr lang="ru-RU" b="1" dirty="0">
                <a:latin typeface="Arial Unicode MS" pitchFamily="34" charset="-128"/>
                <a:ea typeface="Arial Unicode MS" pitchFamily="34" charset="-128"/>
                <a:cs typeface="Arial Unicode MS" pitchFamily="34" charset="-128"/>
              </a:rPr>
              <a:t>3ч.30 мин (210 минут.)</a:t>
            </a:r>
          </a:p>
          <a:p>
            <a:r>
              <a:rPr lang="ru-RU" dirty="0">
                <a:latin typeface="Arial Unicode MS" pitchFamily="34" charset="-128"/>
                <a:ea typeface="Arial Unicode MS" pitchFamily="34" charset="-128"/>
                <a:cs typeface="Arial Unicode MS" pitchFamily="34" charset="-128"/>
              </a:rPr>
              <a:t>2. Ми­ни­маль­ный балл («порог успешности»)  — </a:t>
            </a:r>
            <a:r>
              <a:rPr lang="ru-RU" b="1" dirty="0">
                <a:latin typeface="Arial Unicode MS" pitchFamily="34" charset="-128"/>
                <a:ea typeface="Arial Unicode MS" pitchFamily="34" charset="-128"/>
                <a:cs typeface="Arial Unicode MS" pitchFamily="34" charset="-128"/>
              </a:rPr>
              <a:t>(20) 42 балла</a:t>
            </a:r>
            <a:r>
              <a:rPr lang="ru-RU" dirty="0">
                <a:latin typeface="Arial Unicode MS" pitchFamily="34" charset="-128"/>
                <a:ea typeface="Arial Unicode MS" pitchFamily="34" charset="-128"/>
                <a:cs typeface="Arial Unicode MS" pitchFamily="34" charset="-128"/>
              </a:rPr>
              <a:t>.</a:t>
            </a:r>
          </a:p>
          <a:p>
            <a:r>
              <a:rPr lang="ru-RU" dirty="0">
                <a:latin typeface="Arial Unicode MS" pitchFamily="34" charset="-128"/>
                <a:ea typeface="Arial Unicode MS" pitchFamily="34" charset="-128"/>
                <a:cs typeface="Arial Unicode MS" pitchFamily="34" charset="-128"/>
              </a:rPr>
              <a:t>3. Количество заданий в работе – </a:t>
            </a:r>
            <a:r>
              <a:rPr lang="ru-RU" b="1" dirty="0">
                <a:latin typeface="Arial Unicode MS" pitchFamily="34" charset="-128"/>
                <a:ea typeface="Arial Unicode MS" pitchFamily="34" charset="-128"/>
                <a:cs typeface="Arial Unicode MS" pitchFamily="34" charset="-128"/>
              </a:rPr>
              <a:t>25</a:t>
            </a:r>
          </a:p>
          <a:p>
            <a:r>
              <a:rPr lang="ru-RU" dirty="0">
                <a:latin typeface="Arial Unicode MS" pitchFamily="34" charset="-128"/>
                <a:ea typeface="Arial Unicode MS" pitchFamily="34" charset="-128"/>
                <a:cs typeface="Arial Unicode MS" pitchFamily="34" charset="-128"/>
              </a:rPr>
              <a:t>4. Максимальный балл за всю работу – </a:t>
            </a:r>
            <a:r>
              <a:rPr lang="ru-RU" b="1" dirty="0">
                <a:latin typeface="Arial Unicode MS" pitchFamily="34" charset="-128"/>
                <a:ea typeface="Arial Unicode MS" pitchFamily="34" charset="-128"/>
                <a:cs typeface="Arial Unicode MS" pitchFamily="34" charset="-128"/>
              </a:rPr>
              <a:t>58  (100) балла.</a:t>
            </a:r>
          </a:p>
          <a:p>
            <a:r>
              <a:rPr lang="ru-RU" dirty="0">
                <a:latin typeface="Arial Unicode MS" pitchFamily="34" charset="-128"/>
                <a:ea typeface="Arial Unicode MS" pitchFamily="34" charset="-128"/>
                <a:cs typeface="Arial Unicode MS" pitchFamily="34" charset="-128"/>
              </a:rPr>
              <a:t>5. Предусмотрено ли на дан­ном экзамене при­ме­не­ние дополнительного осна­ще­ния и ма­те­ри­а­лов – </a:t>
            </a:r>
            <a:r>
              <a:rPr lang="ru-RU" b="1" dirty="0">
                <a:latin typeface="Arial Unicode MS" pitchFamily="34" charset="-128"/>
                <a:ea typeface="Arial Unicode MS" pitchFamily="34" charset="-128"/>
                <a:cs typeface="Arial Unicode MS" pitchFamily="34" charset="-128"/>
              </a:rPr>
              <a:t>нет.</a:t>
            </a:r>
          </a:p>
          <a:p>
            <a:r>
              <a:rPr lang="ru-RU" dirty="0">
                <a:latin typeface="Arial Unicode MS" pitchFamily="34" charset="-128"/>
                <a:ea typeface="Arial Unicode MS" pitchFamily="34" charset="-128"/>
                <a:cs typeface="Arial Unicode MS" pitchFamily="34" charset="-128"/>
              </a:rPr>
              <a:t>6. Какое максимальное количество баллов можно получить, выполняя за­да­ния на ана­лиз источников (№ 17-20) – </a:t>
            </a:r>
            <a:r>
              <a:rPr lang="ru-RU" b="1" dirty="0">
                <a:latin typeface="Arial Unicode MS" pitchFamily="34" charset="-128"/>
                <a:ea typeface="Arial Unicode MS" pitchFamily="34" charset="-128"/>
                <a:cs typeface="Arial Unicode MS" pitchFamily="34" charset="-128"/>
              </a:rPr>
              <a:t>10 баллов.</a:t>
            </a:r>
          </a:p>
          <a:p>
            <a:r>
              <a:rPr lang="ru-RU" dirty="0">
                <a:latin typeface="Arial Unicode MS" pitchFamily="34" charset="-128"/>
                <a:ea typeface="Arial Unicode MS" pitchFamily="34" charset="-128"/>
                <a:cs typeface="Arial Unicode MS" pitchFamily="34" charset="-128"/>
              </a:rPr>
              <a:t>7. Какое задание непосредственно проверяет знание Конституции РФ </a:t>
            </a:r>
            <a:r>
              <a:rPr lang="ru-RU" b="1" dirty="0">
                <a:latin typeface="Arial Unicode MS" pitchFamily="34" charset="-128"/>
                <a:ea typeface="Arial Unicode MS" pitchFamily="34" charset="-128"/>
                <a:cs typeface="Arial Unicode MS" pitchFamily="34" charset="-128"/>
              </a:rPr>
              <a:t>- №  23</a:t>
            </a:r>
          </a:p>
          <a:p>
            <a:r>
              <a:rPr lang="ru-RU" dirty="0">
                <a:latin typeface="Arial Unicode MS" pitchFamily="34" charset="-128"/>
                <a:ea typeface="Arial Unicode MS" pitchFamily="34" charset="-128"/>
                <a:cs typeface="Arial Unicode MS" pitchFamily="34" charset="-128"/>
              </a:rPr>
              <a:t>8. Сколько заданий содержится в первой части экзаменационной работы –  </a:t>
            </a:r>
            <a:r>
              <a:rPr lang="ru-RU" b="1" dirty="0">
                <a:latin typeface="Arial Unicode MS" pitchFamily="34" charset="-128"/>
                <a:ea typeface="Arial Unicode MS" pitchFamily="34" charset="-128"/>
                <a:cs typeface="Arial Unicode MS" pitchFamily="34" charset="-128"/>
              </a:rPr>
              <a:t>16</a:t>
            </a:r>
          </a:p>
          <a:p>
            <a:r>
              <a:rPr lang="ru-RU" dirty="0">
                <a:latin typeface="Arial Unicode MS" pitchFamily="34" charset="-128"/>
                <a:ea typeface="Arial Unicode MS" pitchFamily="34" charset="-128"/>
                <a:cs typeface="Arial Unicode MS" pitchFamily="34" charset="-128"/>
              </a:rPr>
              <a:t>9.   Сколько заданий содержится во второй части экзаменационной работы – </a:t>
            </a:r>
            <a:r>
              <a:rPr lang="ru-RU" b="1" dirty="0">
                <a:latin typeface="Arial Unicode MS" pitchFamily="34" charset="-128"/>
                <a:ea typeface="Arial Unicode MS" pitchFamily="34" charset="-128"/>
                <a:cs typeface="Arial Unicode MS" pitchFamily="34" charset="-128"/>
              </a:rPr>
              <a:t>9</a:t>
            </a:r>
            <a:r>
              <a:rPr lang="ru-RU" dirty="0">
                <a:latin typeface="Arial Unicode MS" pitchFamily="34" charset="-128"/>
                <a:ea typeface="Arial Unicode MS" pitchFamily="34" charset="-128"/>
                <a:cs typeface="Arial Unicode MS" pitchFamily="34" charset="-128"/>
              </a:rPr>
              <a:t>.</a:t>
            </a:r>
          </a:p>
          <a:p>
            <a:r>
              <a:rPr lang="ru-RU" dirty="0">
                <a:latin typeface="Arial Unicode MS" pitchFamily="34" charset="-128"/>
                <a:ea typeface="Arial Unicode MS" pitchFamily="34" charset="-128"/>
                <a:cs typeface="Arial Unicode MS" pitchFamily="34" charset="-128"/>
              </a:rPr>
              <a:t>10.   Какие задания второй части экзаменационной работы оцениваются 3 баллами  - </a:t>
            </a:r>
            <a:r>
              <a:rPr lang="ru-RU" b="1" dirty="0">
                <a:latin typeface="Arial Unicode MS" pitchFamily="34" charset="-128"/>
                <a:ea typeface="Arial Unicode MS" pitchFamily="34" charset="-128"/>
                <a:cs typeface="Arial Unicode MS" pitchFamily="34" charset="-128"/>
              </a:rPr>
              <a:t>№ 19,20, 21,23</a:t>
            </a:r>
          </a:p>
          <a:p>
            <a:r>
              <a:rPr lang="ru-RU" dirty="0">
                <a:latin typeface="Arial Unicode MS" pitchFamily="34" charset="-128"/>
                <a:ea typeface="Arial Unicode MS" pitchFamily="34" charset="-128"/>
                <a:cs typeface="Arial Unicode MS" pitchFamily="34" charset="-128"/>
              </a:rPr>
              <a:t>11. Сколько  тематических содержательных блоков включает экзаменационная работа – </a:t>
            </a:r>
            <a:r>
              <a:rPr lang="ru-RU" b="1" dirty="0">
                <a:latin typeface="Arial Unicode MS" pitchFamily="34" charset="-128"/>
                <a:ea typeface="Arial Unicode MS" pitchFamily="34" charset="-128"/>
                <a:cs typeface="Arial Unicode MS" pitchFamily="34" charset="-128"/>
              </a:rPr>
              <a:t>5.</a:t>
            </a:r>
          </a:p>
          <a:p>
            <a:r>
              <a:rPr lang="ru-RU" dirty="0">
                <a:latin typeface="Arial Unicode MS" pitchFamily="34" charset="-128"/>
                <a:ea typeface="Arial Unicode MS" pitchFamily="34" charset="-128"/>
                <a:cs typeface="Arial Unicode MS" pitchFamily="34" charset="-128"/>
              </a:rPr>
              <a:t>12. Перечислите тематические блоки, которые проверяются.</a:t>
            </a:r>
          </a:p>
        </p:txBody>
      </p:sp>
    </p:spTree>
    <p:extLst>
      <p:ext uri="{BB962C8B-B14F-4D97-AF65-F5344CB8AC3E}">
        <p14:creationId xmlns:p14="http://schemas.microsoft.com/office/powerpoint/2010/main" val="32833270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84738" y="1859340"/>
            <a:ext cx="7244862" cy="2308324"/>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r>
              <a:rPr lang="ru-RU" b="1" dirty="0"/>
              <a:t> </a:t>
            </a:r>
            <a:endParaRPr lang="ru-RU" dirty="0"/>
          </a:p>
          <a:p>
            <a:r>
              <a:rPr lang="ru-RU" b="1" dirty="0" smtClean="0"/>
              <a:t>                                        Рекламная </a:t>
            </a:r>
            <a:r>
              <a:rPr lang="ru-RU" b="1" dirty="0"/>
              <a:t>пауза </a:t>
            </a:r>
          </a:p>
          <a:p>
            <a:r>
              <a:rPr lang="ru-RU" b="1" dirty="0"/>
              <a:t>Конкурс рекламодателей - поэтов</a:t>
            </a:r>
            <a:endParaRPr lang="ru-RU" dirty="0"/>
          </a:p>
          <a:p>
            <a:r>
              <a:rPr lang="ru-RU" i="1" dirty="0"/>
              <a:t>Команды по очереди представляют свою рекламу курса  «Обществознание» в стихотворной форме. Возможно сопровождение рекламы показом слайдов или инсценировкой. Побеждает команда, представившая более убедительную и яркую рекламу.</a:t>
            </a:r>
            <a:endParaRPr lang="ru-RU" dirty="0"/>
          </a:p>
          <a:p>
            <a:r>
              <a:rPr lang="ru-RU" b="1" dirty="0"/>
              <a:t> </a:t>
            </a:r>
            <a:endParaRPr lang="ru-RU" dirty="0"/>
          </a:p>
        </p:txBody>
      </p:sp>
    </p:spTree>
    <p:extLst>
      <p:ext uri="{BB962C8B-B14F-4D97-AF65-F5344CB8AC3E}">
        <p14:creationId xmlns:p14="http://schemas.microsoft.com/office/powerpoint/2010/main" val="23407506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30823" y="509955"/>
            <a:ext cx="8264769" cy="369332"/>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r>
              <a:rPr lang="ru-RU" b="1" dirty="0" smtClean="0"/>
              <a:t>3.Решение </a:t>
            </a:r>
            <a:r>
              <a:rPr lang="ru-RU" b="1" dirty="0"/>
              <a:t>задач блока  «  /Человек в обществе. Духовная культура»</a:t>
            </a:r>
            <a:endParaRPr lang="ru-RU" dirty="0"/>
          </a:p>
        </p:txBody>
      </p:sp>
      <p:sp>
        <p:nvSpPr>
          <p:cNvPr id="3" name="Прямоугольник 2"/>
          <p:cNvSpPr/>
          <p:nvPr/>
        </p:nvSpPr>
        <p:spPr>
          <a:xfrm>
            <a:off x="720969" y="1028343"/>
            <a:ext cx="7710854" cy="4893647"/>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just"/>
            <a:r>
              <a:rPr lang="ru-RU" sz="2400" b="1" dirty="0" smtClean="0"/>
              <a:t>1.Правильный </a:t>
            </a:r>
            <a:r>
              <a:rPr lang="ru-RU" sz="2400" b="1" dirty="0"/>
              <a:t>ответ должен содержать следующие элементы.</a:t>
            </a:r>
            <a:endParaRPr lang="ru-RU" sz="2400" dirty="0"/>
          </a:p>
          <a:p>
            <a:pPr algn="just"/>
            <a:r>
              <a:rPr lang="ru-RU" sz="2400" dirty="0"/>
              <a:t>1.  Ответ на первый вопрос: к обществам постиндустриального/информационного типа.</a:t>
            </a:r>
          </a:p>
          <a:p>
            <a:pPr algn="just"/>
            <a:r>
              <a:rPr lang="ru-RU" sz="2400" dirty="0"/>
              <a:t>2.  Ответ на второй вопрос: информатизация/компьютеризация/</a:t>
            </a:r>
            <a:r>
              <a:rPr lang="ru-RU" sz="2400" dirty="0" err="1"/>
              <a:t>цифровизация</a:t>
            </a:r>
            <a:r>
              <a:rPr lang="ru-RU" sz="2400" dirty="0"/>
              <a:t>.</a:t>
            </a:r>
          </a:p>
          <a:p>
            <a:pPr algn="just"/>
            <a:r>
              <a:rPr lang="ru-RU" sz="2400" dirty="0"/>
              <a:t>3.  Ответ на третий вопрос: президентская республика.</a:t>
            </a:r>
          </a:p>
          <a:p>
            <a:pPr algn="just"/>
            <a:r>
              <a:rPr lang="ru-RU" sz="2400" i="1" dirty="0"/>
              <a:t>Ответ «республика» не засчитывается при оценивании в качестве правильного ответа на третий вопрос.</a:t>
            </a:r>
            <a:endParaRPr lang="ru-RU" sz="2400" dirty="0"/>
          </a:p>
          <a:p>
            <a:pPr algn="just"/>
            <a:r>
              <a:rPr lang="ru-RU" sz="2400" dirty="0"/>
              <a:t>4.  Ответ на четвёртый вопрос, например: в государстве </a:t>
            </a:r>
            <a:r>
              <a:rPr lang="ru-RU" sz="2400" i="1" dirty="0"/>
              <a:t>Z</a:t>
            </a:r>
            <a:r>
              <a:rPr lang="ru-RU" sz="2400" dirty="0"/>
              <a:t> все граждане имеют равные гражданские и политические права и свободы, а также гарантии их защиты.</a:t>
            </a:r>
          </a:p>
        </p:txBody>
      </p:sp>
    </p:spTree>
    <p:extLst>
      <p:ext uri="{BB962C8B-B14F-4D97-AF65-F5344CB8AC3E}">
        <p14:creationId xmlns:p14="http://schemas.microsoft.com/office/powerpoint/2010/main" val="21863268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41838" y="1582341"/>
            <a:ext cx="7974624" cy="3785652"/>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r>
              <a:rPr lang="ru-RU" sz="2400" b="1" dirty="0"/>
              <a:t> </a:t>
            </a:r>
            <a:r>
              <a:rPr lang="ru-RU" sz="2400" b="1" dirty="0" smtClean="0"/>
              <a:t>2.Правильный </a:t>
            </a:r>
            <a:r>
              <a:rPr lang="ru-RU" sz="2400" b="1" dirty="0"/>
              <a:t>ответ:</a:t>
            </a:r>
            <a:endParaRPr lang="ru-RU" sz="2400" dirty="0"/>
          </a:p>
          <a:p>
            <a:r>
              <a:rPr lang="ru-RU" sz="2400" dirty="0"/>
              <a:t>Правильный ответ должен содержать следующие элементы.</a:t>
            </a:r>
          </a:p>
          <a:p>
            <a:r>
              <a:rPr lang="ru-RU" sz="2400" dirty="0"/>
              <a:t>1.  Ответ на первый вопрос: индустриальное.</a:t>
            </a:r>
          </a:p>
          <a:p>
            <a:r>
              <a:rPr lang="ru-RU" sz="2400" dirty="0"/>
              <a:t>2.  Ответ на второй вопрос: рыночная/смешанная экономика.</a:t>
            </a:r>
          </a:p>
          <a:p>
            <a:r>
              <a:rPr lang="ru-RU" sz="2400" dirty="0"/>
              <a:t>3.  Ответ на третий вопрос: демократический/демократия.</a:t>
            </a:r>
          </a:p>
          <a:p>
            <a:r>
              <a:rPr lang="ru-RU" sz="2400" dirty="0"/>
              <a:t>4.  Ответ на четвёртый вопрос, например: всенародно избираемый глава государства формирует правительство и возглавляет исполнительную власть.</a:t>
            </a:r>
          </a:p>
        </p:txBody>
      </p:sp>
      <p:sp>
        <p:nvSpPr>
          <p:cNvPr id="3" name="Прямоугольник 2"/>
          <p:cNvSpPr/>
          <p:nvPr/>
        </p:nvSpPr>
        <p:spPr>
          <a:xfrm>
            <a:off x="430823" y="509955"/>
            <a:ext cx="8264769" cy="369332"/>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r>
              <a:rPr lang="ru-RU" b="1" dirty="0" smtClean="0"/>
              <a:t>3.Решение </a:t>
            </a:r>
            <a:r>
              <a:rPr lang="ru-RU" b="1" dirty="0"/>
              <a:t>задач блока  «  /Человек в обществе. Духовная культура»</a:t>
            </a:r>
            <a:endParaRPr lang="ru-RU" dirty="0"/>
          </a:p>
        </p:txBody>
      </p:sp>
    </p:spTree>
    <p:extLst>
      <p:ext uri="{BB962C8B-B14F-4D97-AF65-F5344CB8AC3E}">
        <p14:creationId xmlns:p14="http://schemas.microsoft.com/office/powerpoint/2010/main" val="26053599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30823" y="509955"/>
            <a:ext cx="8264769" cy="369332"/>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r>
              <a:rPr lang="ru-RU" b="1" dirty="0" smtClean="0"/>
              <a:t>3.Решение </a:t>
            </a:r>
            <a:r>
              <a:rPr lang="ru-RU" b="1" dirty="0"/>
              <a:t>задач блока  «  /Человек в обществе. Духовная культура»</a:t>
            </a:r>
            <a:endParaRPr lang="ru-RU" dirty="0"/>
          </a:p>
        </p:txBody>
      </p:sp>
      <p:sp>
        <p:nvSpPr>
          <p:cNvPr id="3" name="Прямоугольник 2"/>
          <p:cNvSpPr/>
          <p:nvPr/>
        </p:nvSpPr>
        <p:spPr>
          <a:xfrm>
            <a:off x="668215" y="1720840"/>
            <a:ext cx="7860323" cy="3785652"/>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r>
              <a:rPr lang="ru-RU" sz="2400" b="1" dirty="0"/>
              <a:t>Пояснение. </a:t>
            </a:r>
            <a:endParaRPr lang="ru-RU" sz="2400" dirty="0"/>
          </a:p>
          <a:p>
            <a:r>
              <a:rPr lang="ru-RU" sz="2400" dirty="0"/>
              <a:t>1.  Ответ на первый вопрос: постиндустриальное, ИЛИ информационное, общество.</a:t>
            </a:r>
          </a:p>
          <a:p>
            <a:r>
              <a:rPr lang="ru-RU" sz="2400" dirty="0"/>
              <a:t>2.  Ответ на второй вопрос: президентская, ИЛИ смешанная, республика.</a:t>
            </a:r>
          </a:p>
          <a:p>
            <a:r>
              <a:rPr lang="ru-RU" sz="2400" dirty="0"/>
              <a:t>3.  Ответ на третий вопрос: унитаризм, ИЛИ унитарное государство.</a:t>
            </a:r>
          </a:p>
          <a:p>
            <a:r>
              <a:rPr lang="ru-RU" sz="2400" dirty="0"/>
              <a:t>4.  Ответ на четвёртый вопрос, например: изменится ставка налогообложения; она будет возрастать при росте доходов граждани</a:t>
            </a:r>
            <a:r>
              <a:rPr lang="ru-RU" dirty="0"/>
              <a:t>на.</a:t>
            </a:r>
          </a:p>
        </p:txBody>
      </p:sp>
    </p:spTree>
    <p:extLst>
      <p:ext uri="{BB962C8B-B14F-4D97-AF65-F5344CB8AC3E}">
        <p14:creationId xmlns:p14="http://schemas.microsoft.com/office/powerpoint/2010/main" val="6228611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41838" y="606642"/>
            <a:ext cx="7367954" cy="369332"/>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r>
              <a:rPr lang="ru-RU" b="1" dirty="0" smtClean="0"/>
              <a:t>                           Решение </a:t>
            </a:r>
            <a:r>
              <a:rPr lang="ru-RU" b="1" dirty="0"/>
              <a:t>задач блока «Экономика</a:t>
            </a:r>
            <a:r>
              <a:rPr lang="ru-RU" b="1" dirty="0" smtClean="0"/>
              <a:t>». Задача 1.</a:t>
            </a:r>
            <a:endParaRPr lang="ru-RU" dirty="0"/>
          </a:p>
        </p:txBody>
      </p:sp>
      <p:pic>
        <p:nvPicPr>
          <p:cNvPr id="3"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238" y="1323975"/>
            <a:ext cx="1899139" cy="2166571"/>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2329961" y="1775607"/>
            <a:ext cx="6198577" cy="4801314"/>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r>
              <a:rPr lang="ru-RU" b="1" dirty="0" smtClean="0"/>
              <a:t>1.В </a:t>
            </a:r>
            <a:r>
              <a:rPr lang="ru-RU" b="1" dirty="0"/>
              <a:t>правильном ответе должны быть следующие элементы.</a:t>
            </a:r>
            <a:endParaRPr lang="ru-RU" dirty="0"/>
          </a:p>
          <a:p>
            <a:r>
              <a:rPr lang="ru-RU" dirty="0"/>
              <a:t>1.  Ответ на первый вопрос: равновесная цена уменьшилась.</a:t>
            </a:r>
          </a:p>
          <a:p>
            <a:r>
              <a:rPr lang="ru-RU" dirty="0"/>
              <a:t>2.  Ответ на второй вопрос (одно обстоятельство (фактор) с объяснением влияния), например: изменение технологии. Благодаря внедрению новых высокопроизводительных технологий сократилось время производства одного автомобиля, что позволило увеличить количество произведённых автомобилей.</a:t>
            </a:r>
          </a:p>
          <a:p>
            <a:r>
              <a:rPr lang="ru-RU" i="1" dirty="0"/>
              <a:t>Засчитывается только объяснение, данное применительно к рынку, указанному в тексте задания. Ответ на второй вопрос засчитывается только при правильном указании обстоятельства/фактора и объяснения.</a:t>
            </a:r>
            <a:endParaRPr lang="ru-RU" dirty="0"/>
          </a:p>
          <a:p>
            <a:r>
              <a:rPr lang="ru-RU" dirty="0"/>
              <a:t>3.  Ответ на третий вопрос: рост доходов населения приведёт к увеличению спроса и увеличению равновесной цены.</a:t>
            </a:r>
          </a:p>
        </p:txBody>
      </p:sp>
    </p:spTree>
    <p:extLst>
      <p:ext uri="{BB962C8B-B14F-4D97-AF65-F5344CB8AC3E}">
        <p14:creationId xmlns:p14="http://schemas.microsoft.com/office/powerpoint/2010/main" val="16338299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38654" y="624226"/>
            <a:ext cx="4942106" cy="369332"/>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r>
              <a:rPr lang="ru-RU" b="1" dirty="0"/>
              <a:t>Решение задач блока </a:t>
            </a:r>
            <a:r>
              <a:rPr lang="ru-RU" b="1" dirty="0" smtClean="0"/>
              <a:t>«Экономика". Задача 2</a:t>
            </a:r>
            <a:endParaRPr lang="ru-RU" dirty="0"/>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3073"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277" y="1679331"/>
            <a:ext cx="1811215" cy="2127738"/>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2417885" y="1679331"/>
            <a:ext cx="6392008" cy="4524315"/>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r>
              <a:rPr lang="ru-RU" b="1" dirty="0"/>
              <a:t>В правильном ответе должны быть следующие элементы</a:t>
            </a:r>
            <a:r>
              <a:rPr lang="ru-RU" dirty="0"/>
              <a:t>.</a:t>
            </a:r>
          </a:p>
          <a:p>
            <a:r>
              <a:rPr lang="ru-RU" dirty="0"/>
              <a:t>1.  Ответ на первый вопрос: равновесная цена уменьшается.</a:t>
            </a:r>
          </a:p>
          <a:p>
            <a:r>
              <a:rPr lang="ru-RU" dirty="0"/>
              <a:t>2.  Ответ на второй вопрос (одно обстоятельство (фактор) с объяснением влияния), например: в государстве </a:t>
            </a:r>
            <a:r>
              <a:rPr lang="ru-RU" i="1" dirty="0"/>
              <a:t>Z</a:t>
            </a:r>
            <a:r>
              <a:rPr lang="ru-RU" dirty="0"/>
              <a:t> экономический кризис  — происходит падение реальных доходов населения, это приводит к тому, что люди начинают экономить на покупке овощей, сокращается спрос на них.</a:t>
            </a:r>
          </a:p>
          <a:p>
            <a:r>
              <a:rPr lang="ru-RU" i="1" dirty="0"/>
              <a:t>Может быть названо и объяснено другое обстоятельство / другой фактор. Засчитывается только объяснение, данное применительно к рынку, указанному в тексте задания. Ответ на второй вопрос засчитывается только при правильном указании обстоятельства/фактора и объяснения.</a:t>
            </a:r>
            <a:endParaRPr lang="ru-RU" dirty="0"/>
          </a:p>
          <a:p>
            <a:r>
              <a:rPr lang="ru-RU" dirty="0"/>
              <a:t>3.  Ответ на третий вопрос: удорожание минеральных удобрений приведёт к сокращению предложения и увеличению равновесной цены.</a:t>
            </a:r>
          </a:p>
        </p:txBody>
      </p:sp>
    </p:spTree>
    <p:extLst>
      <p:ext uri="{BB962C8B-B14F-4D97-AF65-F5344CB8AC3E}">
        <p14:creationId xmlns:p14="http://schemas.microsoft.com/office/powerpoint/2010/main" val="28926244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56238" y="465964"/>
            <a:ext cx="4914900" cy="369332"/>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r>
              <a:rPr lang="ru-RU" b="1" dirty="0"/>
              <a:t>Решение задач блока «Экономика</a:t>
            </a:r>
            <a:r>
              <a:rPr lang="ru-RU" b="1" dirty="0" smtClean="0"/>
              <a:t>». Задача 3.</a:t>
            </a:r>
            <a:endParaRPr lang="ru-RU" dirty="0"/>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5121"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363" y="1273785"/>
            <a:ext cx="1707906" cy="2207969"/>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2285998" y="1459001"/>
            <a:ext cx="6304085" cy="4801314"/>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r>
              <a:rPr lang="ru-RU" b="1" dirty="0"/>
              <a:t>В правильном ответе должны быть следующие элементы.</a:t>
            </a:r>
            <a:endParaRPr lang="ru-RU" dirty="0"/>
          </a:p>
          <a:p>
            <a:r>
              <a:rPr lang="ru-RU" dirty="0"/>
              <a:t>1.  Ответ на первый вопрос: равновесная цена выросла.</a:t>
            </a:r>
          </a:p>
          <a:p>
            <a:r>
              <a:rPr lang="ru-RU" dirty="0"/>
              <a:t>2.  Ответ на второй вопрос (одно обстоятельство (фактор) с объяснением влияния), например: в государстве </a:t>
            </a:r>
            <a:r>
              <a:rPr lang="ru-RU" i="1" dirty="0"/>
              <a:t>Z</a:t>
            </a:r>
            <a:r>
              <a:rPr lang="ru-RU" dirty="0"/>
              <a:t> наблюдается всплеск моды на одежду этнического кроя. Многие молодые люди начинают надевать такие вещи в повседневной жизни, это ведет к росту спроса на них.</a:t>
            </a:r>
          </a:p>
          <a:p>
            <a:r>
              <a:rPr lang="ru-RU" i="1" dirty="0"/>
              <a:t>Может быть названо и объяснено другое обстоятельство / другой фактор. Засчитывается только объяснение, данное применительно к рынку, указанному в тексте задания. Ответ на второй вопрос засчитывается только при правильном указании обстоятельства/фактора и объяснения.</a:t>
            </a:r>
            <a:endParaRPr lang="ru-RU" dirty="0"/>
          </a:p>
          <a:p>
            <a:r>
              <a:rPr lang="ru-RU" dirty="0"/>
              <a:t>3.  Ответ на третий вопрос: удешевления стоимости тканей сократило издержки на одежды этнического кроя и привело к увеличению её предложения и сокращению равновесной цены.</a:t>
            </a:r>
          </a:p>
        </p:txBody>
      </p:sp>
    </p:spTree>
    <p:extLst>
      <p:ext uri="{BB962C8B-B14F-4D97-AF65-F5344CB8AC3E}">
        <p14:creationId xmlns:p14="http://schemas.microsoft.com/office/powerpoint/2010/main" val="4994886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70438" y="609600"/>
            <a:ext cx="7393452" cy="955431"/>
          </a:xfrm>
        </p:spPr>
        <p:txBody>
          <a:bodyPr>
            <a:normAutofit fontScale="90000"/>
          </a:bodyPr>
          <a:lstStyle/>
          <a:p>
            <a:r>
              <a:rPr lang="ru-RU" b="1" dirty="0" smtClean="0"/>
              <a:t>   </a:t>
            </a:r>
            <a:r>
              <a:rPr lang="ru-RU" sz="3200" b="1" dirty="0" smtClean="0"/>
              <a:t>Решение </a:t>
            </a:r>
            <a:r>
              <a:rPr lang="ru-RU" sz="3200" b="1" dirty="0"/>
              <a:t>задач блока </a:t>
            </a:r>
            <a:r>
              <a:rPr lang="ru-RU" sz="3200" b="1" dirty="0" smtClean="0"/>
              <a:t>           «</a:t>
            </a:r>
            <a:r>
              <a:rPr lang="ru-RU" sz="3200" b="1" dirty="0"/>
              <a:t>Политика</a:t>
            </a:r>
            <a:r>
              <a:rPr lang="ru-RU" sz="3100" b="1" dirty="0"/>
              <a:t>»</a:t>
            </a:r>
            <a:r>
              <a:rPr lang="ru-RU" sz="3100" dirty="0"/>
              <a:t/>
            </a:r>
            <a:br>
              <a:rPr lang="ru-RU" sz="3100" dirty="0"/>
            </a:br>
            <a:endParaRPr lang="ru-RU" sz="3100" dirty="0"/>
          </a:p>
        </p:txBody>
      </p:sp>
      <p:sp>
        <p:nvSpPr>
          <p:cNvPr id="4" name="Объект 3"/>
          <p:cNvSpPr>
            <a:spLocks noGrp="1"/>
          </p:cNvSpPr>
          <p:nvPr>
            <p:ph idx="1"/>
          </p:nvPr>
        </p:nvSpPr>
        <p:spPr>
          <a:xfrm>
            <a:off x="290147" y="1292470"/>
            <a:ext cx="8546122" cy="5131661"/>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ru-RU" sz="2400" b="1" dirty="0"/>
              <a:t>За­да­ча № 1.</a:t>
            </a:r>
            <a:r>
              <a:rPr lang="ru-RU" sz="2400" dirty="0"/>
              <a:t> Конституция Российской Федерации провозглашает Россию правовым государством. На основе положений Конституции Российской Федерации приведите три подтверждения этой характеристики.</a:t>
            </a:r>
          </a:p>
          <a:p>
            <a:r>
              <a:rPr lang="ru-RU" sz="2400" b="1" dirty="0"/>
              <a:t>Могут быть приведены такие подтверждения:</a:t>
            </a:r>
            <a:endParaRPr lang="ru-RU" sz="2400" dirty="0"/>
          </a:p>
          <a:p>
            <a:r>
              <a:rPr lang="ru-RU" sz="2400" dirty="0"/>
              <a:t>1)  в Конституции Российской Федерации утверждается приоритет прав и свобод граждан и обязательство государства их защищать;</a:t>
            </a:r>
          </a:p>
          <a:p>
            <a:r>
              <a:rPr lang="ru-RU" sz="2400" dirty="0"/>
              <a:t>2)  в Конституции закреплено разделение государственной власти на законодательную исполнительную и судебную;</a:t>
            </a:r>
          </a:p>
          <a:p>
            <a:r>
              <a:rPr lang="ru-RU" sz="2400" dirty="0"/>
              <a:t>3)  в Конституции закреплён принцип верховенства права: все люди, организации, органы власти должны подчиняться Конституции и действующему законодательству</a:t>
            </a:r>
          </a:p>
        </p:txBody>
      </p:sp>
    </p:spTree>
    <p:extLst>
      <p:ext uri="{BB962C8B-B14F-4D97-AF65-F5344CB8AC3E}">
        <p14:creationId xmlns:p14="http://schemas.microsoft.com/office/powerpoint/2010/main" val="37700757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5270" y="451339"/>
            <a:ext cx="7419828" cy="832338"/>
          </a:xfrm>
        </p:spPr>
        <p:txBody>
          <a:bodyPr>
            <a:normAutofit fontScale="90000"/>
          </a:bodyPr>
          <a:lstStyle/>
          <a:p>
            <a:r>
              <a:rPr lang="ru-RU" b="1" dirty="0" smtClean="0"/>
              <a:t/>
            </a:r>
            <a:br>
              <a:rPr lang="ru-RU" b="1" dirty="0" smtClean="0"/>
            </a:br>
            <a:r>
              <a:rPr lang="ru-RU" sz="3100" b="1" dirty="0" smtClean="0"/>
              <a:t>Решение </a:t>
            </a:r>
            <a:r>
              <a:rPr lang="ru-RU" sz="3100" b="1" dirty="0"/>
              <a:t>задач блока            «Политика»</a:t>
            </a:r>
            <a:r>
              <a:rPr lang="ru-RU" sz="3100" dirty="0"/>
              <a:t/>
            </a:r>
            <a:br>
              <a:rPr lang="ru-RU" sz="3100" dirty="0"/>
            </a:br>
            <a:endParaRPr lang="ru-RU" sz="3100" dirty="0"/>
          </a:p>
        </p:txBody>
      </p:sp>
      <p:sp>
        <p:nvSpPr>
          <p:cNvPr id="3" name="Объект 2"/>
          <p:cNvSpPr>
            <a:spLocks noGrp="1"/>
          </p:cNvSpPr>
          <p:nvPr>
            <p:ph idx="1"/>
          </p:nvPr>
        </p:nvSpPr>
        <p:spPr>
          <a:xfrm>
            <a:off x="378069" y="1503485"/>
            <a:ext cx="8493369" cy="4161692"/>
          </a:xfrm>
        </p:spPr>
        <p:txBody>
          <a:bodyPr>
            <a:noAutofit/>
          </a:bodyPr>
          <a:lstStyle/>
          <a:p>
            <a:r>
              <a:rPr lang="ru-RU" sz="2400" b="1" dirty="0">
                <a:solidFill>
                  <a:schemeClr val="tx1"/>
                </a:solidFill>
              </a:rPr>
              <a:t>За­да­ча № 2.</a:t>
            </a:r>
            <a:r>
              <a:rPr lang="ru-RU" sz="2400" dirty="0">
                <a:solidFill>
                  <a:schemeClr val="tx1"/>
                </a:solidFill>
              </a:rPr>
              <a:t> Конституция Российской Федерации провозглашает Россию демократическим государством. На основе положений Конституции Российской Федерации приведите три подтверждения этой характеристики.</a:t>
            </a:r>
          </a:p>
          <a:p>
            <a:r>
              <a:rPr lang="ru-RU" sz="2400" b="1" dirty="0">
                <a:solidFill>
                  <a:schemeClr val="tx1"/>
                </a:solidFill>
              </a:rPr>
              <a:t>Могут быть приведены такие подтверждения</a:t>
            </a:r>
            <a:r>
              <a:rPr lang="ru-RU" sz="2400" dirty="0">
                <a:solidFill>
                  <a:schemeClr val="tx1"/>
                </a:solidFill>
              </a:rPr>
              <a:t>:</a:t>
            </a:r>
          </a:p>
          <a:p>
            <a:r>
              <a:rPr lang="ru-RU" sz="2400" dirty="0">
                <a:solidFill>
                  <a:schemeClr val="tx1"/>
                </a:solidFill>
              </a:rPr>
              <a:t>1)  в Конституции Российской Федерации утверждается принцип политического многообразия, многопартийность;</a:t>
            </a:r>
          </a:p>
          <a:p>
            <a:r>
              <a:rPr lang="ru-RU" sz="2400" dirty="0">
                <a:solidFill>
                  <a:schemeClr val="tx1"/>
                </a:solidFill>
              </a:rPr>
              <a:t>2)  в Конституции закреплен принцип идеологического многообразия;</a:t>
            </a:r>
          </a:p>
          <a:p>
            <a:r>
              <a:rPr lang="ru-RU" sz="2400" dirty="0">
                <a:solidFill>
                  <a:schemeClr val="tx1"/>
                </a:solidFill>
              </a:rPr>
              <a:t>3)  в Конституции устанавливается выборность главы государства, законодательных органов власти;</a:t>
            </a:r>
          </a:p>
          <a:p>
            <a:r>
              <a:rPr lang="ru-RU" sz="2400" dirty="0">
                <a:solidFill>
                  <a:schemeClr val="tx1"/>
                </a:solidFill>
              </a:rPr>
              <a:t>4)  в Конституции закреплён принцип свободы слова и запрет на цензуру.</a:t>
            </a:r>
          </a:p>
          <a:p>
            <a:endParaRPr lang="ru-RU" sz="2400" dirty="0">
              <a:solidFill>
                <a:schemeClr val="tx1"/>
              </a:solidFill>
            </a:endParaRPr>
          </a:p>
        </p:txBody>
      </p:sp>
    </p:spTree>
    <p:extLst>
      <p:ext uri="{BB962C8B-B14F-4D97-AF65-F5344CB8AC3E}">
        <p14:creationId xmlns:p14="http://schemas.microsoft.com/office/powerpoint/2010/main" val="18426050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57250" y="609600"/>
            <a:ext cx="7406640" cy="647700"/>
          </a:xfrm>
        </p:spPr>
        <p:txBody>
          <a:bodyPr>
            <a:normAutofit fontScale="90000"/>
          </a:bodyPr>
          <a:lstStyle/>
          <a:p>
            <a:r>
              <a:rPr lang="ru-RU" sz="2800" b="1" dirty="0" smtClean="0"/>
              <a:t>    Решение </a:t>
            </a:r>
            <a:r>
              <a:rPr lang="ru-RU" sz="2800" b="1" dirty="0"/>
              <a:t>задач блока            «Политика»</a:t>
            </a:r>
            <a:r>
              <a:rPr lang="ru-RU" sz="2800" dirty="0"/>
              <a:t/>
            </a:r>
            <a:br>
              <a:rPr lang="ru-RU" sz="2800" dirty="0"/>
            </a:br>
            <a:endParaRPr lang="ru-RU" sz="2800" dirty="0"/>
          </a:p>
        </p:txBody>
      </p:sp>
      <p:sp>
        <p:nvSpPr>
          <p:cNvPr id="3" name="Объект 2"/>
          <p:cNvSpPr>
            <a:spLocks noGrp="1"/>
          </p:cNvSpPr>
          <p:nvPr>
            <p:ph idx="1"/>
          </p:nvPr>
        </p:nvSpPr>
        <p:spPr>
          <a:xfrm>
            <a:off x="800101" y="1749669"/>
            <a:ext cx="7461804" cy="4346331"/>
          </a:xfrm>
        </p:spPr>
        <p:txBody>
          <a:bodyPr>
            <a:normAutofit fontScale="85000" lnSpcReduction="20000"/>
          </a:bodyPr>
          <a:lstStyle/>
          <a:p>
            <a:pPr algn="just"/>
            <a:r>
              <a:rPr lang="ru-RU" b="1" dirty="0">
                <a:solidFill>
                  <a:schemeClr val="tx1"/>
                </a:solidFill>
              </a:rPr>
              <a:t>Задача № 3 .</a:t>
            </a:r>
            <a:r>
              <a:rPr lang="ru-RU" dirty="0">
                <a:solidFill>
                  <a:schemeClr val="tx1"/>
                </a:solidFill>
              </a:rPr>
              <a:t>Конституция Российской Федерации провозглашает принцип федерализма. На основе положений Конституции Российской Федерации приведите три подтверждения этой характеристики.</a:t>
            </a:r>
          </a:p>
          <a:p>
            <a:pPr algn="just"/>
            <a:r>
              <a:rPr lang="ru-RU" b="1" dirty="0">
                <a:solidFill>
                  <a:schemeClr val="tx1"/>
                </a:solidFill>
              </a:rPr>
              <a:t>Могут быть приведены такие подтверждения:</a:t>
            </a:r>
            <a:endParaRPr lang="ru-RU" dirty="0">
              <a:solidFill>
                <a:schemeClr val="tx1"/>
              </a:solidFill>
            </a:endParaRPr>
          </a:p>
          <a:p>
            <a:pPr algn="just"/>
            <a:r>
              <a:rPr lang="ru-RU" dirty="0">
                <a:solidFill>
                  <a:schemeClr val="tx1"/>
                </a:solidFill>
              </a:rPr>
              <a:t>1)  в Конституции закреплено федеративное устройство Российской Федерации, которое основано на ее государственной целостности;</a:t>
            </a:r>
          </a:p>
          <a:p>
            <a:pPr algn="just"/>
            <a:r>
              <a:rPr lang="ru-RU" dirty="0">
                <a:solidFill>
                  <a:schemeClr val="tx1"/>
                </a:solidFill>
              </a:rPr>
              <a:t>2)   в Конституции закреплено федеративное устройство Российской Федерации, которое основано на единстве системы государственной власти, разграничении предметов ведения и полномочий между органами государственной власти Российской Федерации и органами государственной власти субъектов Российской Федерации;</a:t>
            </a:r>
          </a:p>
          <a:p>
            <a:pPr algn="just"/>
            <a:r>
              <a:rPr lang="ru-RU" dirty="0">
                <a:solidFill>
                  <a:schemeClr val="tx1"/>
                </a:solidFill>
              </a:rPr>
              <a:t>3)  в Конституции закреплено федеративное устройство Российской Федерации, которое основано равноправии и самоопределении народов в Российской Федерации.</a:t>
            </a:r>
          </a:p>
          <a:p>
            <a:endParaRPr lang="ru-RU" dirty="0"/>
          </a:p>
        </p:txBody>
      </p:sp>
    </p:spTree>
    <p:extLst>
      <p:ext uri="{BB962C8B-B14F-4D97-AF65-F5344CB8AC3E}">
        <p14:creationId xmlns:p14="http://schemas.microsoft.com/office/powerpoint/2010/main" val="30044224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83577" y="476935"/>
            <a:ext cx="6726115" cy="1077218"/>
          </a:xfrm>
          <a:prstGeom prst="rect">
            <a:avLst/>
          </a:prstGeom>
        </p:spPr>
        <p:txBody>
          <a:bodyPr wrap="square">
            <a:spAutoFit/>
          </a:bodyPr>
          <a:lstStyle/>
          <a:p>
            <a:r>
              <a:rPr lang="ru-RU" sz="3200" b="1" dirty="0"/>
              <a:t>Решение задач блока </a:t>
            </a:r>
            <a:endParaRPr lang="ru-RU" sz="3200" b="1" dirty="0" smtClean="0"/>
          </a:p>
          <a:p>
            <a:r>
              <a:rPr lang="ru-RU" sz="3200" b="1" dirty="0" smtClean="0"/>
              <a:t>«</a:t>
            </a:r>
            <a:r>
              <a:rPr lang="ru-RU" sz="3200" b="1" dirty="0"/>
              <a:t>Социальные отношения»</a:t>
            </a:r>
            <a:endParaRPr lang="ru-RU" sz="3200" dirty="0"/>
          </a:p>
        </p:txBody>
      </p:sp>
      <p:sp>
        <p:nvSpPr>
          <p:cNvPr id="3" name="Прямоугольник 2"/>
          <p:cNvSpPr/>
          <p:nvPr/>
        </p:nvSpPr>
        <p:spPr>
          <a:xfrm>
            <a:off x="766063" y="1828772"/>
            <a:ext cx="7472329" cy="2554545"/>
          </a:xfrm>
          <a:prstGeom prst="rect">
            <a:avLst/>
          </a:prstGeom>
        </p:spPr>
        <p:txBody>
          <a:bodyPr wrap="square">
            <a:spAutoFit/>
          </a:bodyPr>
          <a:lstStyle/>
          <a:p>
            <a:endParaRPr lang="ru-RU" sz="3200" b="1" dirty="0" smtClean="0"/>
          </a:p>
          <a:p>
            <a:r>
              <a:rPr lang="ru-RU" sz="3200" b="1" dirty="0" smtClean="0"/>
              <a:t>За­да­ча </a:t>
            </a:r>
            <a:r>
              <a:rPr lang="ru-RU" sz="3200" b="1" dirty="0"/>
              <a:t>№ </a:t>
            </a:r>
            <a:r>
              <a:rPr lang="ru-RU" sz="3200" b="1" dirty="0" smtClean="0"/>
              <a:t>1-          1, 2, 3</a:t>
            </a:r>
          </a:p>
          <a:p>
            <a:r>
              <a:rPr lang="ru-RU" sz="3200" b="1" dirty="0"/>
              <a:t>За­да­ча № </a:t>
            </a:r>
            <a:r>
              <a:rPr lang="ru-RU" sz="3200" b="1" dirty="0" smtClean="0"/>
              <a:t>2-          1, 3,  4</a:t>
            </a:r>
          </a:p>
          <a:p>
            <a:r>
              <a:rPr lang="ru-RU" sz="3200" b="1" dirty="0"/>
              <a:t>За­да­ча № </a:t>
            </a:r>
            <a:r>
              <a:rPr lang="ru-RU" sz="3200" b="1" dirty="0" smtClean="0"/>
              <a:t>3-          2, 3,  4</a:t>
            </a:r>
            <a:endParaRPr lang="ru-RU" sz="3200" b="1" dirty="0"/>
          </a:p>
          <a:p>
            <a:endParaRPr lang="ru-RU" sz="3200" dirty="0"/>
          </a:p>
        </p:txBody>
      </p:sp>
    </p:spTree>
    <p:extLst>
      <p:ext uri="{BB962C8B-B14F-4D97-AF65-F5344CB8AC3E}">
        <p14:creationId xmlns:p14="http://schemas.microsoft.com/office/powerpoint/2010/main" val="18784808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26578" y="509954"/>
            <a:ext cx="5354514" cy="523220"/>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r>
              <a:rPr lang="ru-RU" sz="2800" b="1" dirty="0"/>
              <a:t>Решение задач блока «Право»</a:t>
            </a:r>
            <a:endParaRPr lang="ru-RU" sz="2800" dirty="0"/>
          </a:p>
        </p:txBody>
      </p:sp>
      <p:sp>
        <p:nvSpPr>
          <p:cNvPr id="3" name="Rectangle 1"/>
          <p:cNvSpPr>
            <a:spLocks noChangeArrowheads="1"/>
          </p:cNvSpPr>
          <p:nvPr/>
        </p:nvSpPr>
        <p:spPr bwMode="auto">
          <a:xfrm>
            <a:off x="672611" y="1490026"/>
            <a:ext cx="7288823"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rgbClr val="0000FF"/>
                </a:solidFill>
                <a:effectLst/>
                <a:latin typeface="Arial" pitchFamily="34" charset="0"/>
                <a:ea typeface="Times New Roman" pitchFamily="18" charset="0"/>
                <a:cs typeface="Arial" pitchFamily="34" charset="0"/>
              </a:rPr>
              <a:t>За­да­ча № 1. </a:t>
            </a: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Aharoni" pitchFamily="2" charset="-79"/>
              </a:rPr>
              <a:t>Используя обществоведческие знания, факты общественной жизни и личный социальный опыт, выполните задания, ответьте на вопрос.</a:t>
            </a:r>
            <a:endParaRPr kumimoji="0" lang="ru-RU" sz="2400" b="0" i="0" u="none" strike="noStrike" cap="none" normalizeH="0" baseline="0" dirty="0" smtClean="0">
              <a:ln>
                <a:noFill/>
              </a:ln>
              <a:solidFill>
                <a:schemeClr val="tx1"/>
              </a:solidFill>
              <a:effectLst/>
              <a:latin typeface="Arial" pitchFamily="34" charset="0"/>
              <a:cs typeface="Aharoni" pitchFamily="2" charset="-79"/>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Aharoni" pitchFamily="2" charset="-79"/>
              </a:rPr>
              <a:t> </a:t>
            </a:r>
            <a:r>
              <a:rPr kumimoji="0" lang="ru-RU" sz="2400" b="0" i="0" u="none" strike="noStrike" cap="none" normalizeH="0" baseline="0" dirty="0" smtClean="0">
                <a:ln>
                  <a:noFill/>
                </a:ln>
                <a:solidFill>
                  <a:srgbClr val="000000"/>
                </a:solidFill>
                <a:effectLst/>
                <a:latin typeface="Georgia" pitchFamily="18" charset="0"/>
                <a:ea typeface="Times New Roman" pitchFamily="18" charset="0"/>
                <a:cs typeface="Aharoni" pitchFamily="2" charset="-79"/>
              </a:rPr>
              <a:t>1) Обоснуйте необходимость правового регулирования общественных отношений. </a:t>
            </a:r>
            <a:r>
              <a:rPr kumimoji="0" lang="ru-RU" sz="2400" b="0" i="1" u="none" strike="noStrike" cap="none" normalizeH="0" baseline="0" dirty="0" smtClean="0">
                <a:ln>
                  <a:noFill/>
                </a:ln>
                <a:solidFill>
                  <a:srgbClr val="000000"/>
                </a:solidFill>
                <a:effectLst/>
                <a:latin typeface="Georgia" pitchFamily="18" charset="0"/>
                <a:ea typeface="Times New Roman" pitchFamily="18" charset="0"/>
                <a:cs typeface="Aharoni" pitchFamily="2" charset="-79"/>
              </a:rPr>
              <a:t>(Объяснение должно быть дано в нескольких распространённых предложениях.)</a:t>
            </a:r>
            <a:endParaRPr kumimoji="0" lang="ru-RU" sz="2400" b="0" i="0" u="none" strike="noStrike" cap="none" normalizeH="0" baseline="0" dirty="0" smtClean="0">
              <a:ln>
                <a:noFill/>
              </a:ln>
              <a:solidFill>
                <a:schemeClr val="tx1"/>
              </a:solidFill>
              <a:effectLst/>
              <a:latin typeface="Arial" pitchFamily="34" charset="0"/>
              <a:cs typeface="Aharoni" pitchFamily="2" charset="-79"/>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rgbClr val="000000"/>
                </a:solidFill>
                <a:effectLst/>
                <a:latin typeface="Georgia" pitchFamily="18" charset="0"/>
                <a:ea typeface="Times New Roman" pitchFamily="18" charset="0"/>
                <a:cs typeface="Aharoni" pitchFamily="2" charset="-79"/>
              </a:rPr>
              <a:t>2)  Назовите основные черты  правовых отношений.</a:t>
            </a:r>
            <a:endParaRPr kumimoji="0" lang="ru-RU" sz="2400" b="0" i="0" u="none" strike="noStrike" cap="none" normalizeH="0" baseline="0" dirty="0" smtClean="0">
              <a:ln>
                <a:noFill/>
              </a:ln>
              <a:solidFill>
                <a:schemeClr val="tx1"/>
              </a:solidFill>
              <a:effectLst/>
              <a:latin typeface="Arial" pitchFamily="34" charset="0"/>
              <a:cs typeface="Aharoni" pitchFamily="2" charset="-79"/>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rgbClr val="000000"/>
                </a:solidFill>
                <a:effectLst/>
                <a:latin typeface="Georgia" pitchFamily="18" charset="0"/>
                <a:ea typeface="Times New Roman" pitchFamily="18" charset="0"/>
                <a:cs typeface="Aharoni" pitchFamily="2" charset="-79"/>
              </a:rPr>
              <a:t>3) Проиллюстрируйте действия, названные вами в пункте 2, примерами.</a:t>
            </a:r>
            <a:r>
              <a:rPr kumimoji="0" lang="ru-RU" sz="2400" b="0" i="1" u="none" strike="noStrike" cap="none" normalizeH="0" baseline="0" dirty="0" smtClean="0">
                <a:ln>
                  <a:noFill/>
                </a:ln>
                <a:solidFill>
                  <a:srgbClr val="000000"/>
                </a:solidFill>
                <a:effectLst/>
                <a:latin typeface="Georgia" pitchFamily="18" charset="0"/>
                <a:ea typeface="Times New Roman" pitchFamily="18" charset="0"/>
                <a:cs typeface="Aharoni" pitchFamily="2" charset="-79"/>
              </a:rPr>
              <a:t> (Каждый пример должен быть сформулирован развернуто.)</a:t>
            </a:r>
            <a:endParaRPr kumimoji="0" lang="ru-RU" sz="2400" b="0" i="0" u="none" strike="noStrike" cap="none" normalizeH="0" baseline="0" dirty="0" smtClean="0">
              <a:ln>
                <a:noFill/>
              </a:ln>
              <a:solidFill>
                <a:schemeClr val="tx1"/>
              </a:solidFill>
              <a:effectLst/>
              <a:latin typeface="Arial" pitchFamily="34" charset="0"/>
              <a:cs typeface="Aharoni" pitchFamily="2" charset="-79"/>
            </a:endParaRPr>
          </a:p>
        </p:txBody>
      </p:sp>
    </p:spTree>
    <p:extLst>
      <p:ext uri="{BB962C8B-B14F-4D97-AF65-F5344CB8AC3E}">
        <p14:creationId xmlns:p14="http://schemas.microsoft.com/office/powerpoint/2010/main" val="2829376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74785" y="505159"/>
            <a:ext cx="8361484" cy="590931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lvl="0" fontAlgn="base">
              <a:spcBef>
                <a:spcPct val="0"/>
              </a:spcBef>
              <a:spcAft>
                <a:spcPct val="0"/>
              </a:spcAft>
            </a:pPr>
            <a:r>
              <a:rPr lang="ru-RU" b="1" dirty="0">
                <a:solidFill>
                  <a:srgbClr val="000000"/>
                </a:solidFill>
                <a:latin typeface="Georgia" pitchFamily="18" charset="0"/>
                <a:ea typeface="Times New Roman" pitchFamily="18" charset="0"/>
                <a:cs typeface="Arial" pitchFamily="34" charset="0"/>
              </a:rPr>
              <a:t>Обоснование:</a:t>
            </a:r>
            <a:endParaRPr lang="ru-RU" dirty="0">
              <a:latin typeface="Arial" pitchFamily="34" charset="0"/>
              <a:cs typeface="Arial" pitchFamily="34" charset="0"/>
            </a:endParaRPr>
          </a:p>
          <a:p>
            <a:pPr lvl="0" eaLnBrk="0" fontAlgn="base" hangingPunct="0">
              <a:spcBef>
                <a:spcPct val="0"/>
              </a:spcBef>
              <a:spcAft>
                <a:spcPct val="0"/>
              </a:spcAft>
            </a:pPr>
            <a:r>
              <a:rPr lang="ru-RU" sz="1400" dirty="0">
                <a:latin typeface="Arial" pitchFamily="34" charset="0"/>
                <a:ea typeface="Times New Roman" pitchFamily="18" charset="0"/>
                <a:cs typeface="Arial" pitchFamily="34" charset="0"/>
              </a:rPr>
              <a:t>1.</a:t>
            </a:r>
            <a:r>
              <a:rPr lang="ru-RU" sz="1400" dirty="0">
                <a:solidFill>
                  <a:srgbClr val="000000"/>
                </a:solidFill>
                <a:latin typeface="Arial" pitchFamily="34" charset="0"/>
                <a:ea typeface="Times New Roman" pitchFamily="18" charset="0"/>
                <a:cs typeface="Arial" pitchFamily="34" charset="0"/>
              </a:rPr>
              <a:t> Правовое регулирование общественных отношений обеспечивает стабильность и предсказуемость взаимодействия между людьми. Законы и нормы права определяют права и обязанности каждого члена общества, а также устанавливают правила поведения и ответственность за их нарушение. Благодаря этому, люди знают, какие действия допустимы, а какие запрещены, и могут ориентироваться в своих действиях, не боясь произвола и неопределенности.</a:t>
            </a:r>
            <a:endParaRPr lang="ru-RU" sz="1400" dirty="0">
              <a:latin typeface="Arial" pitchFamily="34" charset="0"/>
              <a:cs typeface="Arial" pitchFamily="34" charset="0"/>
            </a:endParaRPr>
          </a:p>
          <a:p>
            <a:pPr lvl="0" eaLnBrk="0" fontAlgn="base" hangingPunct="0">
              <a:spcBef>
                <a:spcPct val="0"/>
              </a:spcBef>
              <a:spcAft>
                <a:spcPct val="0"/>
              </a:spcAft>
            </a:pPr>
            <a:r>
              <a:rPr lang="ru-RU" sz="1400" dirty="0">
                <a:solidFill>
                  <a:srgbClr val="000000"/>
                </a:solidFill>
                <a:latin typeface="Arial" pitchFamily="34" charset="0"/>
                <a:ea typeface="Times New Roman" pitchFamily="18" charset="0"/>
                <a:cs typeface="Arial" pitchFamily="34" charset="0"/>
              </a:rPr>
              <a:t>2.      1.Поддерживаются и санкционируются государством.</a:t>
            </a:r>
            <a:endParaRPr lang="ru-RU" sz="1400" dirty="0">
              <a:latin typeface="Arial" pitchFamily="34" charset="0"/>
              <a:cs typeface="Arial" pitchFamily="34" charset="0"/>
            </a:endParaRPr>
          </a:p>
          <a:p>
            <a:pPr lvl="0" eaLnBrk="0" fontAlgn="base" hangingPunct="0">
              <a:spcBef>
                <a:spcPct val="0"/>
              </a:spcBef>
              <a:spcAft>
                <a:spcPct val="0"/>
              </a:spcAft>
            </a:pPr>
            <a:r>
              <a:rPr lang="ru-RU" sz="1400" dirty="0">
                <a:solidFill>
                  <a:srgbClr val="000000"/>
                </a:solidFill>
                <a:latin typeface="Arial" pitchFamily="34" charset="0"/>
                <a:ea typeface="Times New Roman" pitchFamily="18" charset="0"/>
                <a:cs typeface="Arial" pitchFamily="34" charset="0"/>
              </a:rPr>
              <a:t>          2.За нарушение наступает юридическая ответственность.</a:t>
            </a:r>
            <a:endParaRPr lang="ru-RU" sz="1400" dirty="0">
              <a:latin typeface="Arial" pitchFamily="34" charset="0"/>
              <a:cs typeface="Arial" pitchFamily="34" charset="0"/>
            </a:endParaRPr>
          </a:p>
          <a:p>
            <a:pPr lvl="0" eaLnBrk="0" fontAlgn="base" hangingPunct="0">
              <a:spcBef>
                <a:spcPct val="0"/>
              </a:spcBef>
              <a:spcAft>
                <a:spcPct val="0"/>
              </a:spcAft>
            </a:pPr>
            <a:r>
              <a:rPr lang="ru-RU" sz="1400" dirty="0">
                <a:solidFill>
                  <a:srgbClr val="000000"/>
                </a:solidFill>
                <a:latin typeface="Arial" pitchFamily="34" charset="0"/>
                <a:ea typeface="Times New Roman" pitchFamily="18" charset="0"/>
                <a:cs typeface="Arial" pitchFamily="34" charset="0"/>
              </a:rPr>
              <a:t>          3.Носит обязательный характер</a:t>
            </a:r>
            <a:r>
              <a:rPr lang="ru-RU" sz="1100" dirty="0" smtClean="0">
                <a:solidFill>
                  <a:srgbClr val="000000"/>
                </a:solidFill>
                <a:latin typeface="Arial" pitchFamily="34" charset="0"/>
                <a:ea typeface="Times New Roman" pitchFamily="18" charset="0"/>
                <a:cs typeface="Arial" pitchFamily="34" charset="0"/>
              </a:rPr>
              <a:t>.</a:t>
            </a:r>
          </a:p>
          <a:p>
            <a:r>
              <a:rPr lang="ru-RU" dirty="0"/>
              <a:t>1.Гражданин РФ Зорин проехал на красный сигнал светофора, тем самым он создал напряженную ситуацию на дороге, поэтому по кодексу об административных правонарушениях государственный орган, имеющий на это полномочия, наложил на Зорина административный штраф за несоблюдение правил дорожного движения.</a:t>
            </a:r>
          </a:p>
          <a:p>
            <a:r>
              <a:rPr lang="ru-RU" dirty="0"/>
              <a:t>2 - Гражданин РФ </a:t>
            </a:r>
            <a:r>
              <a:rPr lang="ru-RU" dirty="0" err="1"/>
              <a:t>Ветроградский</a:t>
            </a:r>
            <a:r>
              <a:rPr lang="ru-RU" dirty="0"/>
              <a:t> совершил ограбление гражданки </a:t>
            </a:r>
            <a:r>
              <a:rPr lang="ru-RU" dirty="0" err="1"/>
              <a:t>Фелисовой</a:t>
            </a:r>
            <a:r>
              <a:rPr lang="ru-RU" dirty="0"/>
              <a:t>, за что мужчина понёс уголовную ответственность в виде лишения свободы (а также он получил судимость — отличительная особенность для уголовной ответственности)</a:t>
            </a:r>
          </a:p>
          <a:p>
            <a:r>
              <a:rPr lang="ru-RU" dirty="0"/>
              <a:t>3- Гражданин РФ </a:t>
            </a:r>
            <a:r>
              <a:rPr lang="ru-RU" dirty="0" err="1"/>
              <a:t>Птицев</a:t>
            </a:r>
            <a:r>
              <a:rPr lang="ru-RU" dirty="0"/>
              <a:t>, кассир в магазине "Пятёрочка", и гражданин РФ </a:t>
            </a:r>
            <a:r>
              <a:rPr lang="ru-RU" dirty="0" err="1"/>
              <a:t>Ситечков</a:t>
            </a:r>
            <a:r>
              <a:rPr lang="ru-RU" dirty="0"/>
              <a:t>, владелец завода по производству подушек, обязаны в равной степеней подчиняться законам РФ: уплачивать налоги, защищать Родину, заботиться о детях и другие</a:t>
            </a:r>
            <a:endParaRPr lang="ru-RU" dirty="0">
              <a:latin typeface="Arial" pitchFamily="34" charset="0"/>
              <a:cs typeface="Arial" pitchFamily="34" charset="0"/>
            </a:endParaRPr>
          </a:p>
        </p:txBody>
      </p:sp>
    </p:spTree>
    <p:extLst>
      <p:ext uri="{BB962C8B-B14F-4D97-AF65-F5344CB8AC3E}">
        <p14:creationId xmlns:p14="http://schemas.microsoft.com/office/powerpoint/2010/main" val="16824637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my_doc\Downloads\20231201_10593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96915" y="378068"/>
            <a:ext cx="5446835" cy="60930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19632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my_doc\Downloads\20231201_10591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82615" y="509954"/>
            <a:ext cx="6286500" cy="58644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09122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D:\my_doc\Downloads\20231201_11121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6861" y="395654"/>
            <a:ext cx="4070838" cy="6066692"/>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D:\my_doc\Downloads\20231201_11131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95093" y="395653"/>
            <a:ext cx="3890596" cy="61458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8812614"/>
      </p:ext>
    </p:extLst>
  </p:cSld>
  <p:clrMapOvr>
    <a:masterClrMapping/>
  </p:clrMapOvr>
</p:sld>
</file>

<file path=ppt/theme/theme1.xml><?xml version="1.0" encoding="utf-8"?>
<a:theme xmlns:a="http://schemas.openxmlformats.org/drawingml/2006/main" name="Базис">
  <a:themeElements>
    <a:clrScheme name="Другая 51">
      <a:dk1>
        <a:sysClr val="windowText" lastClr="000000"/>
      </a:dk1>
      <a:lt1>
        <a:sysClr val="window" lastClr="FFFFFF"/>
      </a:lt1>
      <a:dk2>
        <a:srgbClr val="7F7F7F"/>
      </a:dk2>
      <a:lt2>
        <a:srgbClr val="FBEEC9"/>
      </a:lt2>
      <a:accent1>
        <a:srgbClr val="D12525"/>
      </a:accent1>
      <a:accent2>
        <a:srgbClr val="A5A5A5"/>
      </a:accent2>
      <a:accent3>
        <a:srgbClr val="B58B80"/>
      </a:accent3>
      <a:accent4>
        <a:srgbClr val="C3986D"/>
      </a:accent4>
      <a:accent5>
        <a:srgbClr val="A19574"/>
      </a:accent5>
      <a:accent6>
        <a:srgbClr val="C17529"/>
      </a:accent6>
      <a:hlink>
        <a:srgbClr val="AD1F1F"/>
      </a:hlink>
      <a:folHlink>
        <a:srgbClr val="FFC42F"/>
      </a:folHlink>
    </a:clrScheme>
    <a:fontScheme name="Базис">
      <a:maj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Базис">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xmlns="" name="Basis" id="{5665723A-49BA-4B57-8411-A56F8F207965}" vid="{D9D01AC2-EE7D-4E49-99EE-8E62E4E7E8A7}"/>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8313</TotalTime>
  <Words>847</Words>
  <Application>Microsoft Office PowerPoint</Application>
  <PresentationFormat>Экран (4:3)</PresentationFormat>
  <Paragraphs>153</Paragraphs>
  <Slides>22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22</vt:i4>
      </vt:variant>
    </vt:vector>
  </HeadingPairs>
  <TitlesOfParts>
    <vt:vector size="23" baseType="lpstr">
      <vt:lpstr>Базис</vt:lpstr>
      <vt:lpstr> ЕГЭ на  максимум!!!</vt:lpstr>
      <vt:lpstr>            Деловая  игра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Решение задач блока            «Политика» </vt:lpstr>
      <vt:lpstr> Решение задач блока            «Политика» </vt:lpstr>
      <vt:lpstr>    Решение задач блока            «Политика»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Финансовые институты</dc:title>
  <dc:creator>Пользователь Windows</dc:creator>
  <cp:lastModifiedBy>User</cp:lastModifiedBy>
  <cp:revision>723</cp:revision>
  <dcterms:created xsi:type="dcterms:W3CDTF">2018-01-04T19:09:21Z</dcterms:created>
  <dcterms:modified xsi:type="dcterms:W3CDTF">2024-12-05T18:47:10Z</dcterms:modified>
</cp:coreProperties>
</file>