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93" r:id="rId2"/>
    <p:sldId id="294" r:id="rId3"/>
    <p:sldId id="295" r:id="rId4"/>
    <p:sldId id="296" r:id="rId5"/>
    <p:sldId id="297" r:id="rId6"/>
    <p:sldId id="298" r:id="rId7"/>
    <p:sldId id="299" r:id="rId8"/>
    <p:sldId id="300" r:id="rId9"/>
    <p:sldId id="318" r:id="rId10"/>
    <p:sldId id="302" r:id="rId11"/>
    <p:sldId id="303" r:id="rId12"/>
    <p:sldId id="304" r:id="rId13"/>
    <p:sldId id="305" r:id="rId14"/>
    <p:sldId id="321" r:id="rId15"/>
    <p:sldId id="32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77" autoAdjust="0"/>
    <p:restoredTop sz="94660"/>
  </p:normalViewPr>
  <p:slideViewPr>
    <p:cSldViewPr snapToGrid="0">
      <p:cViewPr varScale="1">
        <p:scale>
          <a:sx n="88" d="100"/>
          <a:sy n="88" d="100"/>
        </p:scale>
        <p:origin x="51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2FCC3E-74D6-4574-B7D8-F59D09F621C5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AAF137-3DB8-4D05-8239-D056C90C4F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066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AF1561C-0CAE-41BE-BAA6-A7EBBF3287DE}" type="slidenum">
              <a:rPr lang="ru-RU" altLang="ru-RU"/>
              <a:pPr/>
              <a:t>1</a:t>
            </a:fld>
            <a:endParaRPr lang="ru-RU" altLang="ru-RU"/>
          </a:p>
        </p:txBody>
      </p:sp>
      <p:sp>
        <p:nvSpPr>
          <p:cNvPr id="409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862494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3A9B1F5-050D-4636-8618-ABE67EAA3EEE}" type="slidenum">
              <a:rPr lang="ru-RU" altLang="ru-RU"/>
              <a:pPr/>
              <a:t>2</a:t>
            </a:fld>
            <a:endParaRPr lang="ru-RU" altLang="ru-RU"/>
          </a:p>
        </p:txBody>
      </p:sp>
      <p:sp>
        <p:nvSpPr>
          <p:cNvPr id="4198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091167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1081A0D-ED14-47F9-B146-0276B7D9CADB}" type="slidenum">
              <a:rPr lang="ru-RU" altLang="ru-RU"/>
              <a:pPr/>
              <a:t>3</a:t>
            </a:fld>
            <a:endParaRPr lang="ru-RU" altLang="ru-RU"/>
          </a:p>
        </p:txBody>
      </p:sp>
      <p:sp>
        <p:nvSpPr>
          <p:cNvPr id="430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728075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6F4618D-5A88-4D67-ACDF-8B021DCD6BD4}" type="slidenum">
              <a:rPr lang="ru-RU" altLang="ru-RU"/>
              <a:pPr/>
              <a:t>4</a:t>
            </a:fld>
            <a:endParaRPr lang="ru-RU" altLang="ru-RU"/>
          </a:p>
        </p:txBody>
      </p:sp>
      <p:sp>
        <p:nvSpPr>
          <p:cNvPr id="4403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403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913955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8D7D79A-60BB-4ACA-94A3-F039150B668F}" type="slidenum">
              <a:rPr lang="ru-RU" altLang="ru-RU"/>
              <a:pPr/>
              <a:t>5</a:t>
            </a:fld>
            <a:endParaRPr lang="ru-RU" altLang="ru-RU"/>
          </a:p>
        </p:txBody>
      </p:sp>
      <p:sp>
        <p:nvSpPr>
          <p:cNvPr id="450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560732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BD29624-0B91-42F9-9125-79936A112DDF}" type="slidenum">
              <a:rPr lang="ru-RU" altLang="ru-RU"/>
              <a:pPr/>
              <a:t>6</a:t>
            </a:fld>
            <a:endParaRPr lang="ru-RU" altLang="ru-RU"/>
          </a:p>
        </p:txBody>
      </p:sp>
      <p:sp>
        <p:nvSpPr>
          <p:cNvPr id="460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60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092549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2428E4C-7DD8-4F95-8BEA-ADAED4ECC52E}" type="slidenum">
              <a:rPr lang="ru-RU" altLang="ru-RU"/>
              <a:pPr/>
              <a:t>7</a:t>
            </a:fld>
            <a:endParaRPr lang="ru-RU" altLang="ru-RU"/>
          </a:p>
        </p:txBody>
      </p:sp>
      <p:sp>
        <p:nvSpPr>
          <p:cNvPr id="4710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663139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90091CB-4FFB-4135-B4B3-B6E262C46298}" type="slidenum">
              <a:rPr lang="ru-RU" altLang="ru-RU"/>
              <a:pPr/>
              <a:t>8</a:t>
            </a:fld>
            <a:endParaRPr lang="ru-RU" altLang="ru-RU"/>
          </a:p>
        </p:txBody>
      </p:sp>
      <p:sp>
        <p:nvSpPr>
          <p:cNvPr id="481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992883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257A1A9-85A2-49F5-AF7D-995573F23A30}" type="slidenum">
              <a:rPr lang="ru-RU" altLang="ru-RU"/>
              <a:pPr/>
              <a:t>9</a:t>
            </a:fld>
            <a:endParaRPr lang="ru-RU" altLang="ru-RU"/>
          </a:p>
        </p:txBody>
      </p:sp>
      <p:sp>
        <p:nvSpPr>
          <p:cNvPr id="491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378037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63A88F9-EB13-4BD6-9FEE-7B3F6EBA4EEF}" type="slidenum">
              <a:rPr lang="ru-RU" altLang="ru-RU"/>
              <a:pPr/>
              <a:t>10</a:t>
            </a:fld>
            <a:endParaRPr lang="ru-RU" altLang="ru-RU"/>
          </a:p>
        </p:txBody>
      </p:sp>
      <p:sp>
        <p:nvSpPr>
          <p:cNvPr id="5017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017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053504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D4E6911-538B-42EA-8F9E-3D8286FE849D}" type="slidenum">
              <a:rPr lang="ru-RU" altLang="ru-RU"/>
              <a:pPr/>
              <a:t>11</a:t>
            </a:fld>
            <a:endParaRPr lang="ru-RU" altLang="ru-RU"/>
          </a:p>
        </p:txBody>
      </p:sp>
      <p:sp>
        <p:nvSpPr>
          <p:cNvPr id="512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30822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1F9374D-D01A-4824-8F59-AA9F6EE6838A}" type="slidenum">
              <a:rPr lang="ru-RU" altLang="ru-RU"/>
              <a:pPr/>
              <a:t>12</a:t>
            </a:fld>
            <a:endParaRPr lang="ru-RU" altLang="ru-RU"/>
          </a:p>
        </p:txBody>
      </p:sp>
      <p:sp>
        <p:nvSpPr>
          <p:cNvPr id="5222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195852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E126F27-CAE4-4C7E-A81C-88C8985BD90A}" type="slidenum">
              <a:rPr lang="ru-RU" altLang="ru-RU"/>
              <a:pPr/>
              <a:t>13</a:t>
            </a:fld>
            <a:endParaRPr lang="ru-RU" altLang="ru-RU"/>
          </a:p>
        </p:txBody>
      </p:sp>
      <p:sp>
        <p:nvSpPr>
          <p:cNvPr id="532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07253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37E6-0FB0-47AA-B823-CAA7F1CE71E4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3BD44-028E-412A-94BF-B4FD4710A7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9047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37E6-0FB0-47AA-B823-CAA7F1CE71E4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3BD44-028E-412A-94BF-B4FD4710A7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6483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37E6-0FB0-47AA-B823-CAA7F1CE71E4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3BD44-028E-412A-94BF-B4FD4710A7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83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37E6-0FB0-47AA-B823-CAA7F1CE71E4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3BD44-028E-412A-94BF-B4FD4710A7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4040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37E6-0FB0-47AA-B823-CAA7F1CE71E4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3BD44-028E-412A-94BF-B4FD4710A7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3433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37E6-0FB0-47AA-B823-CAA7F1CE71E4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3BD44-028E-412A-94BF-B4FD4710A7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2887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37E6-0FB0-47AA-B823-CAA7F1CE71E4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3BD44-028E-412A-94BF-B4FD4710A7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4825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37E6-0FB0-47AA-B823-CAA7F1CE71E4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3BD44-028E-412A-94BF-B4FD4710A7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1577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37E6-0FB0-47AA-B823-CAA7F1CE71E4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3BD44-028E-412A-94BF-B4FD4710A7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354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37E6-0FB0-47AA-B823-CAA7F1CE71E4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3BD44-028E-412A-94BF-B4FD4710A7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0240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D37E6-0FB0-47AA-B823-CAA7F1CE71E4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3BD44-028E-412A-94BF-B4FD4710A7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07617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013" y="273050"/>
            <a:ext cx="10969625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idx="10"/>
          </p:nvPr>
        </p:nvSpPr>
        <p:spPr>
          <a:xfrm>
            <a:off x="4038600" y="6356350"/>
            <a:ext cx="4113213" cy="36195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1"/>
          </p:nvPr>
        </p:nvSpPr>
        <p:spPr>
          <a:xfrm>
            <a:off x="8609013" y="6356350"/>
            <a:ext cx="2741612" cy="361950"/>
          </a:xfrm>
        </p:spPr>
        <p:txBody>
          <a:bodyPr/>
          <a:lstStyle>
            <a:lvl1pPr>
              <a:defRPr/>
            </a:lvl1pPr>
          </a:lstStyle>
          <a:p>
            <a:fld id="{96666565-6D29-44E9-BBBD-2CB20314878B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5" name="Дата 4"/>
          <p:cNvSpPr>
            <a:spLocks noGrp="1"/>
          </p:cNvSpPr>
          <p:nvPr>
            <p:ph type="dt" idx="12"/>
          </p:nvPr>
        </p:nvSpPr>
        <p:spPr>
          <a:xfrm>
            <a:off x="836613" y="6356350"/>
            <a:ext cx="2741612" cy="36195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85480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BD37E6-0FB0-47AA-B823-CAA7F1CE71E4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3BD44-028E-412A-94BF-B4FD4710A7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5030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jpeg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.jpe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1.jpe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1.jpe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522413" y="1122363"/>
            <a:ext cx="9142412" cy="2386012"/>
          </a:xfrm>
          <a:ln/>
        </p:spPr>
        <p:txBody>
          <a:bodyPr lIns="91440" tIns="45720" rIns="91440" bIns="45720" anchor="b"/>
          <a:lstStyle/>
          <a:p>
            <a:endParaRPr lang="ru-RU"/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522413" y="3602038"/>
            <a:ext cx="9142412" cy="1654175"/>
          </a:xfrm>
          <a:ln/>
        </p:spPr>
        <p:txBody>
          <a:bodyPr lIns="91440" tIns="45720" rIns="91440" bIns="45720"/>
          <a:lstStyle/>
          <a:p>
            <a:endParaRPr lang="ru-RU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" y="6350"/>
            <a:ext cx="12123738" cy="707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617538" y="661988"/>
            <a:ext cx="10275887" cy="4707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ru-RU" altLang="ru-RU" sz="60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« Активные формы взаимодействия  с родителями  старшей дошкольной группы </a:t>
            </a:r>
            <a:r>
              <a:rPr lang="ru-RU" altLang="ru-RU" sz="6000" b="1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»</a:t>
            </a:r>
            <a:r>
              <a:rPr lang="ru-RU" altLang="ru-RU" sz="6000" dirty="0"/>
              <a:t/>
            </a:r>
            <a:br>
              <a:rPr lang="ru-RU" altLang="ru-RU" sz="6000" dirty="0"/>
            </a:br>
            <a:endParaRPr lang="ru-RU" altLang="ru-RU" sz="6000" dirty="0"/>
          </a:p>
        </p:txBody>
      </p:sp>
      <p:sp>
        <p:nvSpPr>
          <p:cNvPr id="2" name="TextBox 1"/>
          <p:cNvSpPr txBox="1"/>
          <p:nvPr/>
        </p:nvSpPr>
        <p:spPr>
          <a:xfrm>
            <a:off x="1793966" y="339634"/>
            <a:ext cx="75764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Муниципальное бюджетное дошкольное образовательное учреждение  «Детский </a:t>
            </a:r>
            <a:r>
              <a:rPr lang="ru-RU" dirty="0" err="1" smtClean="0"/>
              <a:t>сад»с.Межадор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7393577" y="5369515"/>
            <a:ext cx="408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Выполнила : </a:t>
            </a:r>
            <a:r>
              <a:rPr lang="ru-RU" dirty="0" err="1" smtClean="0"/>
              <a:t>Вунш</a:t>
            </a:r>
            <a:r>
              <a:rPr lang="ru-RU" dirty="0" smtClean="0"/>
              <a:t> Марина Николаевна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262873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0413" cy="702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1254125" y="987425"/>
            <a:ext cx="9680575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100000"/>
              </a:lnSpc>
            </a:pPr>
            <a:endParaRPr lang="ru-RU" altLang="ru-RU"/>
          </a:p>
          <a:p>
            <a:pPr algn="ctr">
              <a:lnSpc>
                <a:spcPct val="100000"/>
              </a:lnSpc>
            </a:pPr>
            <a:r>
              <a:rPr lang="ru-RU" altLang="ru-RU" sz="2000" b="1" i="1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827" y="2153686"/>
            <a:ext cx="3552825" cy="47371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4" t="11653" r="304" b="14870"/>
          <a:stretch>
            <a:fillRect/>
          </a:stretch>
        </p:blipFill>
        <p:spPr bwMode="auto">
          <a:xfrm>
            <a:off x="8776652" y="20207"/>
            <a:ext cx="3308350" cy="54292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-304" t="11653" r="304" b="14870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" y="379413"/>
            <a:ext cx="4248150" cy="31972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990011" y="379413"/>
            <a:ext cx="308283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вовлечение   родителей активному участию в </a:t>
            </a:r>
            <a:r>
              <a:rPr lang="ru-RU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–образовательный   процесс .</a:t>
            </a:r>
          </a:p>
          <a:p>
            <a:endParaRPr lang="ru-RU" sz="2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72935" y="3427869"/>
            <a:ext cx="5419998" cy="2873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750"/>
              </a:spcAft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750"/>
              </a:spcAft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Установить партнерские и доверительные отношения между педагогом  и родителями и детьми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750"/>
              </a:spcAft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-объединить детей , родителей и педагога в одну команду,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750"/>
              </a:spcAft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-создать атмосферу взаимопонимания, общности интересов, эмоциональной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взаимоподдержки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750"/>
              </a:spcAft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-Воспитывать потребность делиться друг с другом своими проблемами и совместно решать.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007854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785" y="4417"/>
            <a:ext cx="12190413" cy="695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49" y="2799880"/>
            <a:ext cx="3445875" cy="25940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5314950" y="409575"/>
            <a:ext cx="5308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100000"/>
              </a:lnSpc>
            </a:pPr>
            <a:r>
              <a:rPr lang="ru-RU" altLang="ru-RU" dirty="0" smtClean="0">
                <a:latin typeface="Calibri" panose="020F0502020204030204" pitchFamily="34" charset="0"/>
              </a:rPr>
              <a:t> </a:t>
            </a:r>
            <a:endParaRPr lang="ru-RU" altLang="ru-RU" dirty="0">
              <a:latin typeface="Calibri" panose="020F0502020204030204" pitchFamily="34" charset="0"/>
            </a:endParaRPr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5260" y="99927"/>
            <a:ext cx="4787051" cy="2692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324" y="3021061"/>
            <a:ext cx="2714782" cy="38620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50" name="Picture 2" descr="https://sun9-63.userapi.com/impg/2ny0xLwP8JudPp5IEGxQ4pEPp7ksUXHd-KCXpw/nBD1Lp-iKpk.jpg?size=1280x720&amp;quality=95&amp;sign=f2b6dcb93386e4b20595cdf31973b2f9&amp;type=album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5" y="99927"/>
            <a:ext cx="4523695" cy="25445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731726" y="3001859"/>
            <a:ext cx="508580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Приглашаем родителей на    родительские собрания   Ни одно собрание не проходит без выступления  детей.   В начале собрания показываем  </a:t>
            </a:r>
            <a:r>
              <a:rPr lang="ru-RU" dirty="0" smtClean="0">
                <a:solidFill>
                  <a:srgbClr val="002060"/>
                </a:solidFill>
              </a:rPr>
              <a:t>мини- </a:t>
            </a:r>
            <a:r>
              <a:rPr lang="ru-RU" dirty="0">
                <a:solidFill>
                  <a:srgbClr val="002060"/>
                </a:solidFill>
              </a:rPr>
              <a:t>концерт.  Таким способом мы 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привлекаем родителей 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В </a:t>
            </a:r>
            <a:r>
              <a:rPr lang="ru-RU" dirty="0">
                <a:solidFill>
                  <a:srgbClr val="002060"/>
                </a:solidFill>
              </a:rPr>
              <a:t>утреннее или вечернее время 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проводим индивидуальные    беседы с родителями , помогаем   им  принять общее верное решение, возникшей </a:t>
            </a:r>
            <a:r>
              <a:rPr lang="ru-RU" dirty="0" smtClean="0">
                <a:solidFill>
                  <a:srgbClr val="002060"/>
                </a:solidFill>
              </a:rPr>
              <a:t>проблемы.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dirty="0">
                <a:solidFill>
                  <a:srgbClr val="002060"/>
                </a:solidFill>
              </a:rPr>
              <a:t> На стенд вывешиваем консультации.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912322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23738" cy="707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002088"/>
            <a:ext cx="3290887" cy="2476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238"/>
            <a:ext cx="3425825" cy="22161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231" y="434126"/>
            <a:ext cx="3384235" cy="19042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0950" y="3506788"/>
            <a:ext cx="3948113" cy="2971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8280400" y="3243263"/>
            <a:ext cx="2890838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13" y="2608263"/>
            <a:ext cx="2720975" cy="204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646" y="2438703"/>
            <a:ext cx="1280822" cy="1778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50" name="Picture 2" descr="https://sun9-41.userapi.com/impg/ypMGnDAt6T6n-7BjC_K9ugWGUCmpgPb6VItuqQ/2Pk7NsgonL0.jpg?size=1054x747&amp;quality=96&amp;sign=f171dbfb7bf5ab45568ab271b324f61c&amp;type=album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16" y="260229"/>
            <a:ext cx="1866294" cy="1322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sun9-20.userapi.com/impg/rn_bIxgTz5dlH9hnILm9d_dgEbX_p5egsmE2lQ/DL2-A446-uI.jpg?size=1280x963&amp;quality=95&amp;sign=7664e5f030ef0db627dec4d27920b49e&amp;type=album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065214">
            <a:off x="2480772" y="1668795"/>
            <a:ext cx="1874815" cy="1410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sun9-28.userapi.com/impg/Z9Cqiogl9cuUQ_afbw0zBoiHzCnMVlresg5XBw/dqsrhVRIj_w.jpg?size=684x968&amp;quality=96&amp;sign=78f3b87047a63dfe2ab90b22387c0e76&amp;type=album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2246">
            <a:off x="4153147" y="776353"/>
            <a:ext cx="1507627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985760" y="3136524"/>
            <a:ext cx="3881993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удовольствием многие родители участвуют в выставках поделок   из природного материала ,в конкурсах рисунков  </a:t>
            </a:r>
            <a:r>
              <a:rPr lang="ru-RU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,совместно </a:t>
            </a:r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выполненные с детьми. Участие семей  не только обогащает семейный досуг, но и объединяет детей и взрослых в общих делах. Заранее вывешиваем   яркое сообщение </a:t>
            </a:r>
            <a:r>
              <a:rPr lang="ru-RU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,чтобы </a:t>
            </a:r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привлечь родителей к участию в конкурсах, выставках  . </a:t>
            </a:r>
            <a:r>
              <a:rPr lang="ru-RU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имеют благодарности и грамоты.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619670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161925"/>
            <a:ext cx="11903075" cy="669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3" y="809625"/>
            <a:ext cx="4516437" cy="3386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850" y="1800225"/>
            <a:ext cx="3513138" cy="46672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299439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23738" cy="707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190" y="2384718"/>
            <a:ext cx="5272088" cy="23717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229993" cy="22310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3440" y="-63646"/>
            <a:ext cx="2384717" cy="23847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34" y="4773759"/>
            <a:ext cx="4062412" cy="2286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6413" y="-63646"/>
            <a:ext cx="3635587" cy="20450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9648" y="74905"/>
            <a:ext cx="4105275" cy="23098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061869" y="2638697"/>
            <a:ext cx="569470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Р</a:t>
            </a:r>
            <a:r>
              <a:rPr lang="ru-RU" dirty="0" smtClean="0"/>
              <a:t>одители </a:t>
            </a:r>
            <a:r>
              <a:rPr lang="ru-RU" dirty="0"/>
              <a:t>, мы педагоги  и </a:t>
            </a:r>
            <a:r>
              <a:rPr lang="ru-RU" dirty="0" smtClean="0"/>
              <a:t>дети все </a:t>
            </a:r>
            <a:r>
              <a:rPr lang="ru-RU" dirty="0"/>
              <a:t>вместе   готовимся и выступаем на праздниках ,  участвуем </a:t>
            </a:r>
            <a:r>
              <a:rPr lang="ru-RU" dirty="0" smtClean="0"/>
              <a:t>в конкурсах</a:t>
            </a:r>
            <a:r>
              <a:rPr lang="ru-RU" dirty="0"/>
              <a:t>. Родители совместно с детьми участвуют  в </a:t>
            </a:r>
            <a:r>
              <a:rPr lang="ru-RU" dirty="0" smtClean="0"/>
              <a:t>интеллектуальных </a:t>
            </a:r>
            <a:r>
              <a:rPr lang="ru-RU" dirty="0"/>
              <a:t>играх , участвуют </a:t>
            </a:r>
            <a:r>
              <a:rPr lang="ru-RU" dirty="0" smtClean="0"/>
              <a:t>в шашечном турнире </a:t>
            </a:r>
            <a:r>
              <a:rPr lang="ru-RU" dirty="0" smtClean="0"/>
              <a:t>. </a:t>
            </a:r>
            <a:r>
              <a:rPr lang="ru-RU" dirty="0"/>
              <a:t>Такая форма помогает  нас всех сплотить детско-родительский коллектив группы. Даёт возможность увидеть и оценить уровень социальной уверенности поведения ребёнка в коллективе сверстников и взрослых. Родители являются полноценными участниками.  И </a:t>
            </a:r>
            <a:r>
              <a:rPr lang="ru-RU" dirty="0" smtClean="0"/>
              <a:t>конечно </a:t>
            </a:r>
            <a:r>
              <a:rPr lang="ru-RU" dirty="0"/>
              <a:t>же  </a:t>
            </a:r>
            <a:r>
              <a:rPr lang="ru-RU" dirty="0" smtClean="0"/>
              <a:t>поощряем </a:t>
            </a:r>
            <a:r>
              <a:rPr lang="ru-RU" dirty="0"/>
              <a:t>всех грамотами и благодарностями.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042400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23738" cy="707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0" y="258762"/>
            <a:ext cx="4124923" cy="31045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96" y="3770313"/>
            <a:ext cx="4064000" cy="30607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0895" y="2090738"/>
            <a:ext cx="3706944" cy="37635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687" y="0"/>
            <a:ext cx="3843401" cy="51710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4214813" y="322263"/>
            <a:ext cx="3525837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914400" algn="l"/>
                <a:tab pos="1828800" algn="l"/>
                <a:tab pos="2743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914400" algn="l"/>
                <a:tab pos="1828800" algn="l"/>
                <a:tab pos="2743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4400" algn="l"/>
                <a:tab pos="1828800" algn="l"/>
                <a:tab pos="2743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4400" algn="l"/>
                <a:tab pos="1828800" algn="l"/>
                <a:tab pos="2743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4400" algn="l"/>
                <a:tab pos="1828800" algn="l"/>
                <a:tab pos="2743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100000"/>
              </a:lnSpc>
            </a:pPr>
            <a:r>
              <a:rPr lang="ru-RU" altLang="ru-RU">
                <a:latin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2110468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0" y="-147638"/>
            <a:ext cx="12123738" cy="7077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0"/>
            <a:ext cx="3706813" cy="49260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225" y="2233613"/>
            <a:ext cx="3481388" cy="46243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225" y="0"/>
            <a:ext cx="4670425" cy="35036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13" y="4114800"/>
            <a:ext cx="1822450" cy="254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060700"/>
            <a:ext cx="2033588" cy="287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172480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8900"/>
            <a:ext cx="12071350" cy="7046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624" y="85893"/>
            <a:ext cx="4549084" cy="20888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197" y="86428"/>
            <a:ext cx="2360973" cy="31355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6" y="3165475"/>
            <a:ext cx="4238625" cy="31797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25" y="0"/>
            <a:ext cx="2393180" cy="28077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3221038" y="3165475"/>
            <a:ext cx="4832350" cy="1309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2151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334" y="2080156"/>
            <a:ext cx="3054350" cy="31894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947105" y="2493198"/>
            <a:ext cx="334409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 нашем детском саду всегда открыты двери для родителей , они знакомятся  с информацией, вывешенные  в  родительском  </a:t>
            </a:r>
            <a:r>
              <a:rPr lang="ru-RU" dirty="0" smtClean="0"/>
              <a:t>уголке. </a:t>
            </a:r>
            <a:r>
              <a:rPr lang="ru-RU" dirty="0"/>
              <a:t>  На день открытых </a:t>
            </a:r>
            <a:r>
              <a:rPr lang="ru-RU" dirty="0" smtClean="0"/>
              <a:t>дверей, </a:t>
            </a:r>
            <a:r>
              <a:rPr lang="ru-RU" dirty="0"/>
              <a:t>р</a:t>
            </a:r>
            <a:r>
              <a:rPr lang="ru-RU" dirty="0" smtClean="0"/>
              <a:t>одитель  </a:t>
            </a:r>
            <a:r>
              <a:rPr lang="ru-RU" dirty="0"/>
              <a:t>проживает  вместе с нами  день в детском саду, узнает  об организации и содержании режимных моментов, видит , как устроена развивающая предметно-пространственная среда , обогащает  свои знания о разных видах деятельности воспитанников.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161632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1925"/>
            <a:ext cx="11903075" cy="669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759"/>
          <a:stretch>
            <a:fillRect/>
          </a:stretch>
        </p:blipFill>
        <p:spPr bwMode="auto">
          <a:xfrm>
            <a:off x="5658084" y="620383"/>
            <a:ext cx="2788203" cy="47956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b="23759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" t="127" r="-557" b="49098"/>
          <a:stretch>
            <a:fillRect/>
          </a:stretch>
        </p:blipFill>
        <p:spPr bwMode="auto">
          <a:xfrm>
            <a:off x="0" y="74839"/>
            <a:ext cx="3649451" cy="41396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557" t="127" r="-557" b="49098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6394" y="620383"/>
            <a:ext cx="2656681" cy="59369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4972593"/>
            <a:ext cx="44495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лагодаря 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официальной странице детского сада  в « Контакте» , родители наглядно узнают о жизни группы и детского сада в целом.  </a:t>
            </a:r>
          </a:p>
          <a:p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650908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" y="0"/>
            <a:ext cx="12123738" cy="707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26" y="14288"/>
            <a:ext cx="5605462" cy="44545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741" y="3711574"/>
            <a:ext cx="6918415" cy="31130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638550" y="635000"/>
            <a:ext cx="4537075" cy="70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14288"/>
            <a:ext cx="4438650" cy="33289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13509" y="4624251"/>
            <a:ext cx="398852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Очень любят посещать семинары – практикумы, мастер- классы.  Мы все вместе с удовольствием  рисуем   и делаем поделки.</a:t>
            </a:r>
          </a:p>
        </p:txBody>
      </p:sp>
    </p:spTree>
    <p:extLst>
      <p:ext uri="{BB962C8B-B14F-4D97-AF65-F5344CB8AC3E}">
        <p14:creationId xmlns:p14="http://schemas.microsoft.com/office/powerpoint/2010/main" val="91297520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" y="0"/>
            <a:ext cx="12123738" cy="707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15" y="178425"/>
            <a:ext cx="4869657" cy="36531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7263" y="0"/>
            <a:ext cx="3017837" cy="40100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568" y="4062748"/>
            <a:ext cx="4796082" cy="28105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657" y="2538960"/>
            <a:ext cx="1619250" cy="227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2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900" y="2827338"/>
            <a:ext cx="1979613" cy="275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 rot="10800000" flipV="1">
            <a:off x="521671" y="3955337"/>
            <a:ext cx="3044698" cy="1574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750"/>
              </a:spcAft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Все вместе участвуем  в оформлении зимних построек, уборке территории детского сада. И как всегда благодарим  за участие.</a:t>
            </a:r>
            <a:endParaRPr lang="ru-RU" sz="1200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96313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713" y="-88900"/>
            <a:ext cx="12085638" cy="705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43" y="638175"/>
            <a:ext cx="5661025" cy="42608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675" y="1978025"/>
            <a:ext cx="4878388" cy="48783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1627188" y="3100388"/>
            <a:ext cx="3081337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914400" algn="l"/>
                <a:tab pos="1828800" algn="l"/>
                <a:tab pos="2743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914400" algn="l"/>
                <a:tab pos="1828800" algn="l"/>
                <a:tab pos="2743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4400" algn="l"/>
                <a:tab pos="1828800" algn="l"/>
                <a:tab pos="2743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4400" algn="l"/>
                <a:tab pos="1828800" algn="l"/>
                <a:tab pos="2743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4400" algn="l"/>
                <a:tab pos="1828800" algn="l"/>
                <a:tab pos="2743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914400" algn="l"/>
                <a:tab pos="1828800" algn="l"/>
                <a:tab pos="27432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100000"/>
              </a:lnSpc>
            </a:pPr>
            <a:r>
              <a:rPr lang="ru-RU" altLang="ru-RU" b="1" i="1">
                <a:solidFill>
                  <a:srgbClr val="002060"/>
                </a:solidFill>
                <a:latin typeface="Times New Roman" panose="02020603050405020304" pitchFamily="18" charset="0"/>
              </a:rPr>
              <a:t>День улыбок</a:t>
            </a:r>
          </a:p>
        </p:txBody>
      </p:sp>
    </p:spTree>
    <p:extLst>
      <p:ext uri="{BB962C8B-B14F-4D97-AF65-F5344CB8AC3E}">
        <p14:creationId xmlns:p14="http://schemas.microsoft.com/office/powerpoint/2010/main" val="158924696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713" y="-88900"/>
            <a:ext cx="12085638" cy="705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83771" y="1212977"/>
            <a:ext cx="8360229" cy="3246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450"/>
              </a:spcBef>
              <a:spcAft>
                <a:spcPts val="450"/>
              </a:spcAft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Подводя итог, можно сделать вывод, что взаимодействие с родителями является важнейшим условием развития нашего образовательного учреждения, оно оказывает значительное влияние на разностороннее развитие детей, и способствует повышению авторитета образовательного учреждения. Так, постепенно и появляется главный результат социального партнерства - не отдавать ребенка на хранение и воспитание, а действовать сообща, вместе с педагогами детского сада для всестороннего развития  ребенка. И благодаря этим формам получили положительный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результат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Bef>
                <a:spcPts val="450"/>
              </a:spcBef>
              <a:spcAft>
                <a:spcPts val="450"/>
              </a:spcAft>
            </a:pP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450"/>
              </a:spcBef>
              <a:spcAft>
                <a:spcPts val="450"/>
              </a:spcAft>
            </a:pPr>
            <a:r>
              <a:rPr lang="ru-RU" sz="1400" dirty="0">
                <a:solidFill>
                  <a:srgbClr val="212529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ru-RU" sz="1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41967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2" y="0"/>
            <a:ext cx="12085638" cy="705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009900" y="1333500"/>
            <a:ext cx="51054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</a:p>
          <a:p>
            <a:pPr algn="ctr"/>
            <a:r>
              <a:rPr lang="ru-RU" sz="6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внимание</a:t>
            </a:r>
            <a:endParaRPr lang="ru-RU" sz="6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5960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9211</TotalTime>
  <Words>497</Words>
  <Application>Microsoft Office PowerPoint</Application>
  <PresentationFormat>Широкоэкранный</PresentationFormat>
  <Paragraphs>41</Paragraphs>
  <Slides>15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Microsoft YaHei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50</cp:revision>
  <dcterms:created xsi:type="dcterms:W3CDTF">2024-10-01T10:35:58Z</dcterms:created>
  <dcterms:modified xsi:type="dcterms:W3CDTF">2024-11-11T12:03:53Z</dcterms:modified>
</cp:coreProperties>
</file>