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8" r:id="rId23"/>
    <p:sldId id="279" r:id="rId24"/>
    <p:sldId id="277" r:id="rId25"/>
    <p:sldId id="280" r:id="rId26"/>
  </p:sldIdLst>
  <p:sldSz cx="9144000" cy="5143500" type="screen16x9"/>
  <p:notesSz cx="6858000" cy="9144000"/>
  <p:defaultTextStyle>
    <a:defPPr>
      <a:defRPr lang="en-US"/>
    </a:defPPr>
    <a:lvl1pPr marL="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CC"/>
    <a:srgbClr val="00FF00"/>
    <a:srgbClr val="FF00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90" d="100"/>
          <a:sy n="90" d="100"/>
        </p:scale>
        <p:origin x="-510" y="-15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add title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60000"/>
            <a:lumOff val="40000"/>
            <a:alpha val="4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/>
              <a:pPr/>
              <a:t>3/14/2013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latinLnBrk="0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latinLnBrk="0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latinLnBrk="0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latinLnBrk="0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latinLnBrk="0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latinLnBrk="0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latinLnBrk="0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latinLnBrk="0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6.jpe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57200" y="133350"/>
            <a:ext cx="8153400" cy="45243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ru-RU" sz="7200" dirty="0" smtClean="0"/>
          </a:p>
          <a:p>
            <a:pPr algn="ctr"/>
            <a:r>
              <a:rPr lang="ru-RU" sz="7200" dirty="0" smtClean="0">
                <a:solidFill>
                  <a:srgbClr val="7030A0"/>
                </a:solidFill>
              </a:rPr>
              <a:t>Родительский клуб</a:t>
            </a:r>
          </a:p>
          <a:p>
            <a:pPr algn="ctr"/>
            <a:r>
              <a:rPr lang="ru-RU" sz="7200" dirty="0" smtClean="0">
                <a:solidFill>
                  <a:srgbClr val="7030A0"/>
                </a:solidFill>
              </a:rPr>
              <a:t>«Радость общения»</a:t>
            </a:r>
          </a:p>
          <a:p>
            <a:pPr algn="ctr"/>
            <a:endParaRPr lang="ru-RU" sz="7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536971"/>
          </a:xfrm>
        </p:spPr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4900" u="sng" dirty="0" smtClean="0">
                <a:solidFill>
                  <a:srgbClr val="7030A0"/>
                </a:solidFill>
              </a:rPr>
              <a:t>Цель:</a:t>
            </a: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800" dirty="0" smtClean="0">
                <a:solidFill>
                  <a:srgbClr val="7030A0"/>
                </a:solidFill>
              </a:rPr>
              <a:t/>
            </a:r>
            <a:br>
              <a:rPr lang="ru-RU" sz="28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Заседание родительских клубов "Радость общения" направлены на сближение семьи в эмоциональном плане, помощь родителям в решении возникающих трудностей в процессе социально-эмоционального и физического развития ребенка.</a:t>
            </a:r>
            <a:br>
              <a:rPr lang="ru-RU" sz="2700" dirty="0" smtClean="0">
                <a:solidFill>
                  <a:srgbClr val="7030A0"/>
                </a:solidFill>
              </a:rPr>
            </a:br>
            <a:r>
              <a:rPr lang="ru-RU" sz="2700" dirty="0" smtClean="0">
                <a:solidFill>
                  <a:srgbClr val="7030A0"/>
                </a:solidFill>
              </a:rPr>
              <a:t>И самое значимое—это взгляд на своего ребенка с другой точки зрения, на основе сопереживания и взаимопонимания в условиях совместной игровой и продуктивной деятельности.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800" dirty="0">
              <a:solidFill>
                <a:srgbClr val="7030A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52400" y="285750"/>
            <a:ext cx="8763000" cy="427809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rgbClr val="7030A0"/>
                </a:solidFill>
              </a:rPr>
              <a:t>Задачи: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 Познакомить и эмоционально сблизить участников клуба;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 Совершенствовать общение родителей и детей, их коммуникативные навыки, внедряя формы эффективного общения, в том числе невербального;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 Развивать навыки согласованных действий всех участников совместной игровой и продуктивной деятельности, связанные с координацией общей и мелкой моторики, речевого дыхания, речи с движением;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 Эмоционально опосредованное внимание и восприятие, мышление и воображение в условиях совместной деятельности;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 Нравственные качества личности, эмоционально поощрять формирование положительных качеств характера;</a:t>
            </a:r>
          </a:p>
          <a:p>
            <a:pPr algn="just">
              <a:buFont typeface="Arial" pitchFamily="34" charset="0"/>
              <a:buChar char="•"/>
            </a:pPr>
            <a:r>
              <a:rPr lang="ru-RU" sz="2000" dirty="0" smtClean="0">
                <a:solidFill>
                  <a:srgbClr val="6600CC"/>
                </a:solidFill>
              </a:rPr>
              <a:t>Совершенствовать понимание родителями особенностей развития детей.</a:t>
            </a:r>
          </a:p>
          <a:p>
            <a:pPr algn="just">
              <a:buFont typeface="Arial" pitchFamily="34" charset="0"/>
              <a:buChar char="•"/>
            </a:pPr>
            <a:endParaRPr lang="ru-RU" sz="20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81000" y="285750"/>
            <a:ext cx="8382000" cy="4524315"/>
          </a:xfrm>
          <a:prstGeom prst="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u="sng" dirty="0" smtClean="0">
                <a:solidFill>
                  <a:srgbClr val="6600CC"/>
                </a:solidFill>
              </a:rPr>
              <a:t>Прогнозируемый результат:</a:t>
            </a:r>
          </a:p>
          <a:p>
            <a:pPr marL="342900" indent="-342900">
              <a:buAutoNum type="arabicPeriod"/>
            </a:pPr>
            <a:r>
              <a:rPr lang="ru-RU" sz="3200" dirty="0" smtClean="0">
                <a:solidFill>
                  <a:srgbClr val="6600CC"/>
                </a:solidFill>
              </a:rPr>
              <a:t>Активизировать родителей в участии в образовательном процессе;</a:t>
            </a:r>
          </a:p>
          <a:p>
            <a:pPr marL="342900" indent="-342900">
              <a:buAutoNum type="arabicPeriod"/>
            </a:pPr>
            <a:r>
              <a:rPr lang="ru-RU" sz="3200" dirty="0" smtClean="0">
                <a:solidFill>
                  <a:srgbClr val="6600CC"/>
                </a:solidFill>
              </a:rPr>
              <a:t>Объединение усилий родителей и педагогов в области воспитания, развития и здоровья детей;</a:t>
            </a:r>
          </a:p>
          <a:p>
            <a:pPr marL="342900" indent="-342900">
              <a:buAutoNum type="arabicPeriod"/>
            </a:pPr>
            <a:r>
              <a:rPr lang="ru-RU" sz="3200" dirty="0" smtClean="0">
                <a:solidFill>
                  <a:srgbClr val="6600CC"/>
                </a:solidFill>
              </a:rPr>
              <a:t>Обучить родителей практическим приемам в проведении сюжетных и дидактических игр в домашних условиях.</a:t>
            </a:r>
            <a:endParaRPr lang="ru-RU" sz="32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0" y="133350"/>
            <a:ext cx="8915400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6600CC"/>
                </a:solidFill>
              </a:rPr>
              <a:t>План работы родительского клуба</a:t>
            </a:r>
          </a:p>
          <a:p>
            <a:pPr algn="ctr"/>
            <a:r>
              <a:rPr lang="ru-RU" sz="2800" dirty="0" smtClean="0">
                <a:solidFill>
                  <a:srgbClr val="6600CC"/>
                </a:solidFill>
              </a:rPr>
              <a:t>«Радость общения»</a:t>
            </a:r>
          </a:p>
          <a:p>
            <a:endParaRPr lang="ru-RU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381000" y="1047750"/>
          <a:ext cx="8610600" cy="39014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52650"/>
                <a:gridCol w="2152650"/>
                <a:gridCol w="2152650"/>
                <a:gridCol w="2152650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Месяц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Тема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Формы проведения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dirty="0" smtClean="0"/>
                        <a:t>Цель</a:t>
                      </a:r>
                      <a:endParaRPr lang="ru-RU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Сентябрь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«Вместе весело расти!»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Родительское собрание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Ознакомить родителей с такой формой работы, как родительский клуб, план работы на год.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Октябрь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«Радость лета»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Практическое  организованное взаимодействие с родителями и детьми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Развитие мелкой моторики и воображения, познавательной активности детей</a:t>
                      </a:r>
                      <a:endParaRPr lang="ru-RU" sz="1400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Ноябрь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«Наши ручки золотые»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Практическое организованное взаимодействие с родителями и детьми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sz="1400" dirty="0" smtClean="0"/>
                        <a:t>Развитие мелкой моторики, речи, воображения, совершенствование</a:t>
                      </a:r>
                      <a:r>
                        <a:rPr lang="ru-RU" sz="1400" baseline="0" dirty="0" smtClean="0"/>
                        <a:t> восприятия детей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228600" y="0"/>
          <a:ext cx="8686800" cy="49682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71700"/>
                <a:gridCol w="2171700"/>
                <a:gridCol w="2171700"/>
                <a:gridCol w="2171700"/>
              </a:tblGrid>
              <a:tr h="1525402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Декабрь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«Радость в каждом доме»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Практическое организованное взаимодействие с родителями и детьми.</a:t>
                      </a:r>
                    </a:p>
                    <a:p>
                      <a:pPr algn="ctr"/>
                      <a:r>
                        <a:rPr lang="ru-RU" sz="1400" b="0" dirty="0" smtClean="0"/>
                        <a:t>Продуктивная деятельность.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Создание положительного эмоционального</a:t>
                      </a:r>
                      <a:r>
                        <a:rPr lang="ru-RU" sz="1400" b="0" baseline="0" dirty="0" smtClean="0"/>
                        <a:t> фона, развитие чувства общности в группе, развитие мелкой моторики.</a:t>
                      </a:r>
                      <a:endParaRPr lang="ru-RU" sz="1400" b="0" dirty="0"/>
                    </a:p>
                  </a:txBody>
                  <a:tcPr/>
                </a:tc>
              </a:tr>
              <a:tr h="1730745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Январь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«Откуда родом улыбка»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Практическое организованное взаимодействие с родителями и детьми.</a:t>
                      </a:r>
                    </a:p>
                    <a:p>
                      <a:pPr algn="ctr"/>
                      <a:r>
                        <a:rPr lang="ru-RU" sz="1400" b="0" dirty="0" smtClean="0"/>
                        <a:t>Продуктивная деятельность.</a:t>
                      </a:r>
                    </a:p>
                    <a:p>
                      <a:pPr algn="ctr"/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Совершенствование представлений об эмоциях, развитие волевых качеств, координации и ориентации в пространстве, творческого мышления.</a:t>
                      </a:r>
                      <a:endParaRPr lang="ru-RU" sz="1400" b="0" dirty="0"/>
                    </a:p>
                  </a:txBody>
                  <a:tcPr/>
                </a:tc>
              </a:tr>
              <a:tr h="152540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Февраль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«Доверие»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Практическое организованное взаимодействие с родителями и детьми.</a:t>
                      </a:r>
                    </a:p>
                    <a:p>
                      <a:pPr algn="ctr"/>
                      <a:r>
                        <a:rPr lang="ru-RU" sz="1400" b="0" dirty="0" smtClean="0"/>
                        <a:t>Продуктивная деятельность.</a:t>
                      </a:r>
                    </a:p>
                    <a:p>
                      <a:pPr algn="ctr"/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Развитие ловкости и координации движений, навыков ориентации в пространстве, умение выражать свои эмоции.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304800" y="0"/>
          <a:ext cx="8534400" cy="4866640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2133600"/>
                <a:gridCol w="2133600"/>
                <a:gridCol w="2133600"/>
                <a:gridCol w="2133600"/>
              </a:tblGrid>
              <a:tr h="1549400"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Март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/>
                        <a:t>«Самые важные игры»</a:t>
                      </a:r>
                      <a:endParaRPr lang="ru-RU" sz="1400" b="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Практическое организованное взаимодействие с родителями и детьми.</a:t>
                      </a:r>
                    </a:p>
                    <a:p>
                      <a:pPr algn="ctr"/>
                      <a:endParaRPr lang="ru-RU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Расширение представлений родителей о возможностях развития высших психических функций детей по средствам игр.</a:t>
                      </a:r>
                      <a:endParaRPr lang="ru-RU" sz="1200" b="0" dirty="0"/>
                    </a:p>
                  </a:txBody>
                  <a:tcPr/>
                </a:tc>
              </a:tr>
              <a:tr h="154940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Апрель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«Мы справимся!»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b="0" dirty="0" smtClean="0"/>
                        <a:t>Практическое организованное взаимодействие с родителями и детьми.</a:t>
                      </a:r>
                    </a:p>
                    <a:p>
                      <a:pPr algn="ctr"/>
                      <a:r>
                        <a:rPr lang="ru-RU" sz="1200" b="0" dirty="0" smtClean="0"/>
                        <a:t>Совместная поисковая деятельность  детей и родителей в игровой ситуации.</a:t>
                      </a:r>
                    </a:p>
                    <a:p>
                      <a:pPr algn="ctr"/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Развитие координации  движений, ориентации в пространстве, зрительного анализатора, моторики памяти, внимания, волевых качеств, восприятия, мышления.</a:t>
                      </a:r>
                      <a:endParaRPr lang="ru-RU" sz="1200" dirty="0"/>
                    </a:p>
                  </a:txBody>
                  <a:tcPr/>
                </a:tc>
              </a:tr>
              <a:tr h="1549400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Май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/>
                        <a:t>«Радость родителя—радость ребенка»</a:t>
                      </a:r>
                      <a:endParaRPr lang="ru-RU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Круглый стол.</a:t>
                      </a:r>
                      <a:r>
                        <a:rPr lang="ru-RU" sz="1200" b="0" dirty="0" smtClean="0"/>
                        <a:t> Практическое организованное взаимодействие с родителями и детьми.</a:t>
                      </a:r>
                    </a:p>
                    <a:p>
                      <a:pPr algn="ctr"/>
                      <a:r>
                        <a:rPr lang="ru-RU" sz="1200" b="0" dirty="0" smtClean="0"/>
                        <a:t>Продуктивная деятельность. Проектная деятельность.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/>
                        <a:t>Совершенствование эмоционального самовыражения, эмоционального принятия.</a:t>
                      </a:r>
                      <a:r>
                        <a:rPr lang="ru-RU" sz="1200" baseline="0" dirty="0" smtClean="0"/>
                        <a:t> Развитие творческого мышления, воображения, креативности, моторики.</a:t>
                      </a:r>
                      <a:endParaRPr lang="ru-RU" sz="1200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лето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0926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066800" y="209550"/>
            <a:ext cx="60198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rgbClr val="FFFF00"/>
                </a:solidFill>
              </a:rPr>
              <a:t>«Радость лета»</a:t>
            </a:r>
            <a:endParaRPr lang="ru-RU" sz="60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133350"/>
            <a:ext cx="8458200" cy="4555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6600CC"/>
                </a:solidFill>
              </a:rPr>
              <a:t>Цели: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6600CC"/>
                </a:solidFill>
              </a:rPr>
              <a:t> </a:t>
            </a:r>
            <a:r>
              <a:rPr lang="ru-RU" sz="2400" dirty="0" smtClean="0">
                <a:solidFill>
                  <a:srgbClr val="6600CC"/>
                </a:solidFill>
              </a:rPr>
              <a:t>Актуализировать приятные эмоциональные переживания;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6600CC"/>
                </a:solidFill>
              </a:rPr>
              <a:t> Развивать мелкую моторику, воображение детей и познавательную активность.</a:t>
            </a:r>
          </a:p>
          <a:p>
            <a:pPr algn="ctr"/>
            <a:endParaRPr lang="ru-RU" sz="2400" dirty="0" smtClean="0">
              <a:solidFill>
                <a:srgbClr val="6600CC"/>
              </a:solidFill>
            </a:endParaRPr>
          </a:p>
          <a:p>
            <a:pPr algn="ctr"/>
            <a:r>
              <a:rPr lang="ru-RU" sz="2800" u="sng" dirty="0" smtClean="0">
                <a:solidFill>
                  <a:srgbClr val="6600CC"/>
                </a:solidFill>
              </a:rPr>
              <a:t>Задачи:</a:t>
            </a:r>
          </a:p>
          <a:p>
            <a:pPr algn="ctr">
              <a:buFont typeface="Arial" pitchFamily="34" charset="0"/>
              <a:buChar char="•"/>
            </a:pPr>
            <a:r>
              <a:rPr lang="ru-RU" dirty="0" smtClean="0">
                <a:solidFill>
                  <a:srgbClr val="6600CC"/>
                </a:solidFill>
              </a:rPr>
              <a:t> </a:t>
            </a:r>
            <a:r>
              <a:rPr lang="ru-RU" sz="2400" dirty="0" smtClean="0">
                <a:solidFill>
                  <a:srgbClr val="6600CC"/>
                </a:solidFill>
              </a:rPr>
              <a:t>Вспомнить события лета, связанные с положительными эмоциями;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6600CC"/>
                </a:solidFill>
              </a:rPr>
              <a:t> Совершенствовать развитие мелкой моторики детей;</a:t>
            </a:r>
          </a:p>
          <a:p>
            <a:pPr algn="ctr">
              <a:buFont typeface="Arial" pitchFamily="34" charset="0"/>
              <a:buChar char="•"/>
            </a:pPr>
            <a:r>
              <a:rPr lang="ru-RU" sz="2400" dirty="0" smtClean="0">
                <a:solidFill>
                  <a:srgbClr val="6600CC"/>
                </a:solidFill>
              </a:rPr>
              <a:t> Изобразить приятные переживания лета, используя подручные материалы;</a:t>
            </a:r>
          </a:p>
          <a:p>
            <a:endParaRPr lang="ru-RU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055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572000" cy="3409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DSCN055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97400" y="1733550"/>
            <a:ext cx="4546600" cy="3409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055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99000" y="1809750"/>
            <a:ext cx="4445000" cy="3333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DSCN056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648200" cy="3486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05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87800" y="0"/>
            <a:ext cx="5156200" cy="38671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3" name="Рисунок 2" descr="DSCN0565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333500"/>
            <a:ext cx="5080000" cy="38100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112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987800" y="0"/>
            <a:ext cx="5156200" cy="38671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DSCN1123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71650"/>
            <a:ext cx="4495800" cy="33718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11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0400" y="1049694"/>
            <a:ext cx="5943600" cy="4093806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DSCN112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445000" cy="3333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056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470400" y="1638300"/>
            <a:ext cx="4673600" cy="35052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DSCN056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4851400" cy="3638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_00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3971925" cy="2647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5" name="Рисунок 4" descr="DSC_0007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0"/>
            <a:ext cx="3971925" cy="26479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00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pic>
        <p:nvPicPr>
          <p:cNvPr id="6" name="Рисунок 5" descr="DSC_001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286000" y="2400299"/>
            <a:ext cx="4114801" cy="2743201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6600CC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7" name="TextBox 6"/>
          <p:cNvSpPr txBox="1"/>
          <p:nvPr/>
        </p:nvSpPr>
        <p:spPr>
          <a:xfrm>
            <a:off x="1905000" y="1276350"/>
            <a:ext cx="51054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6000" dirty="0" smtClean="0">
                <a:solidFill>
                  <a:schemeClr val="bg1"/>
                </a:solidFill>
              </a:rPr>
              <a:t>«Наши ручки золотые»</a:t>
            </a:r>
            <a:endParaRPr lang="ru-RU" sz="6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04800" y="361950"/>
            <a:ext cx="8534400" cy="42473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6600CC"/>
                </a:solidFill>
              </a:rPr>
              <a:t>Цели: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6600CC"/>
                </a:solidFill>
              </a:rPr>
              <a:t> Развивать мелкую моторику рук, речь, воображение;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6600CC"/>
                </a:solidFill>
              </a:rPr>
              <a:t> Развивать восприятие детей.</a:t>
            </a:r>
          </a:p>
          <a:p>
            <a:pPr algn="ctr"/>
            <a:r>
              <a:rPr lang="ru-RU" sz="2800" u="sng" dirty="0" smtClean="0">
                <a:solidFill>
                  <a:srgbClr val="6600CC"/>
                </a:solidFill>
              </a:rPr>
              <a:t>Задачи: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6600CC"/>
                </a:solidFill>
              </a:rPr>
              <a:t> Развивать восприятие, воображение и речь;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6600CC"/>
                </a:solidFill>
              </a:rPr>
              <a:t> Формировать представление о вежливости;</a:t>
            </a:r>
          </a:p>
          <a:p>
            <a:pPr>
              <a:buFont typeface="Arial" pitchFamily="34" charset="0"/>
              <a:buChar char="•"/>
            </a:pPr>
            <a:r>
              <a:rPr lang="ru-RU" sz="2800" dirty="0" smtClean="0">
                <a:solidFill>
                  <a:srgbClr val="6600CC"/>
                </a:solidFill>
              </a:rPr>
              <a:t> Демонстрировать родителям возможности развития мелкой моторики детей в приятной для ребенка деятельности.</a:t>
            </a:r>
          </a:p>
          <a:p>
            <a:pPr>
              <a:buFont typeface="Arial" pitchFamily="34" charset="0"/>
              <a:buChar char="•"/>
            </a:pPr>
            <a:endParaRPr lang="ru-RU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DSCN100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5461000" cy="40957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SCN100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572000" y="971550"/>
            <a:ext cx="4572000" cy="41719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100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4851400" cy="363855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3" name="Рисунок 2" descr="DSCN101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19600" y="1600200"/>
            <a:ext cx="4724400" cy="35433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101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57200" y="0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4" name="Рисунок 3" descr="DSCN1019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00600" y="0"/>
            <a:ext cx="3810000" cy="2857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5" name="Рисунок 4" descr="DSCN1018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971800" y="2628900"/>
            <a:ext cx="3352800" cy="25146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102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52400" y="285750"/>
            <a:ext cx="4953000" cy="4648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4648200" y="361950"/>
            <a:ext cx="41910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6600CC"/>
                </a:solidFill>
              </a:rPr>
              <a:t>«А мы с моей мамочкой</a:t>
            </a:r>
          </a:p>
          <a:p>
            <a:pPr algn="ctr"/>
            <a:r>
              <a:rPr lang="ru-RU" sz="4800" dirty="0" smtClean="0">
                <a:solidFill>
                  <a:srgbClr val="6600CC"/>
                </a:solidFill>
              </a:rPr>
              <a:t>сочинили сказку про цветочек»</a:t>
            </a:r>
            <a:endParaRPr lang="ru-RU" sz="48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11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8150"/>
            <a:ext cx="5250337" cy="363855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4" name="TextBox 3"/>
          <p:cNvSpPr txBox="1"/>
          <p:nvPr/>
        </p:nvSpPr>
        <p:spPr>
          <a:xfrm>
            <a:off x="5410200" y="361950"/>
            <a:ext cx="3505200" cy="42165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u="sng" dirty="0" smtClean="0">
                <a:solidFill>
                  <a:srgbClr val="6600CC"/>
                </a:solidFill>
              </a:rPr>
              <a:t>«Цветочек»</a:t>
            </a: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Жил-был цветочек. Он  был очень маленький бледненький, потому что ему не хватало солнышка и водички.</a:t>
            </a: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Добрая девочка пожалела цветочек, полила водичкой и попросила солнышко поярче светить на цветочек.</a:t>
            </a: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«Спасибо, хорошая девочка»—сказал цветочек, когда вырос большим.</a:t>
            </a:r>
            <a:endParaRPr lang="ru-RU" sz="20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SCN113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756034" y="438150"/>
            <a:ext cx="5387966" cy="4267200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FFFF00"/>
            </a:solidFill>
            <a:miter lim="800000"/>
          </a:ln>
          <a:effectLst>
            <a:reflection blurRad="12700" stA="33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</p:pic>
      <p:sp>
        <p:nvSpPr>
          <p:cNvPr id="3" name="TextBox 2"/>
          <p:cNvSpPr txBox="1"/>
          <p:nvPr/>
        </p:nvSpPr>
        <p:spPr>
          <a:xfrm>
            <a:off x="381000" y="209550"/>
            <a:ext cx="28194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u="sng" dirty="0" smtClean="0">
                <a:solidFill>
                  <a:srgbClr val="6600CC"/>
                </a:solidFill>
              </a:rPr>
              <a:t>«Солнышко и тучка»</a:t>
            </a:r>
          </a:p>
          <a:p>
            <a:pPr algn="ctr"/>
            <a:endParaRPr lang="ru-RU" sz="2000" u="sng" dirty="0" smtClean="0">
              <a:solidFill>
                <a:srgbClr val="6600CC"/>
              </a:solidFill>
            </a:endParaRP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Ясное, теплое солнышко грело с самого утра. </a:t>
            </a: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Но пришла злая тетя  тучка и закрыла собой солнышко. На улице стало холодно и темно.</a:t>
            </a:r>
          </a:p>
          <a:p>
            <a:pPr algn="ctr"/>
            <a:r>
              <a:rPr lang="ru-RU" sz="2000" dirty="0" smtClean="0">
                <a:solidFill>
                  <a:srgbClr val="6600CC"/>
                </a:solidFill>
              </a:rPr>
              <a:t>Тогда мы позвали дядюшку ветра, чтобы он прогнал злую тетю тучку и вернул нам ясное солнышко.</a:t>
            </a:r>
            <a:endParaRPr lang="ru-RU" sz="20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 descr="DSCN056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810000" y="0"/>
            <a:ext cx="5334000" cy="4000500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sp>
        <p:nvSpPr>
          <p:cNvPr id="4" name="TextBox 3"/>
          <p:cNvSpPr txBox="1"/>
          <p:nvPr/>
        </p:nvSpPr>
        <p:spPr>
          <a:xfrm>
            <a:off x="228600" y="590550"/>
            <a:ext cx="28956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800" dirty="0" smtClean="0">
                <a:solidFill>
                  <a:srgbClr val="6600CC"/>
                </a:solidFill>
              </a:rPr>
              <a:t>«Когда мама рядом и чай вкуснее»</a:t>
            </a:r>
            <a:endParaRPr lang="ru-RU" sz="48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53a18143f3b99b31f477844ec69541c3_7199846b66dd4191ada68e06c83ac058_jpg1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4953000" cy="51435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257800" y="514350"/>
            <a:ext cx="3505200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dirty="0" smtClean="0">
                <a:solidFill>
                  <a:srgbClr val="6600CC"/>
                </a:solidFill>
              </a:rPr>
              <a:t>Начала, заложенные в детстве ребенка, похожи на вырезанные на коре молодого дерева буквы, растущие вместе с ним, составляющие неотъемлемую часть его.</a:t>
            </a:r>
            <a:endParaRPr lang="ru-RU" sz="2800" dirty="0">
              <a:solidFill>
                <a:srgbClr val="6600CC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8100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60000" r="100000" b="20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335</TotalTime>
  <Words>680</Words>
  <PresentationFormat>Экран (16:9)</PresentationFormat>
  <Paragraphs>92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25</vt:i4>
      </vt:variant>
    </vt:vector>
  </HeadingPairs>
  <TitlesOfParts>
    <vt:vector size="26" baseType="lpstr">
      <vt:lpstr>Office Theme</vt:lpstr>
      <vt:lpstr>Слайд 1</vt:lpstr>
      <vt:lpstr>           Цель:  Заседание родительских клубов "Радость общения" направлены на сближение семьи в эмоциональном плане, помощь родителям в решении возникающих трудностей в процессе социально-эмоционального и физического развития ребенка. И самое значимое—это взгляд на своего ребенка с другой точки зрения, на основе сопереживания и взаимопонимания в условиях совместной игровой и продуктивной деятельности. 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оля</dc:creator>
  <cp:lastModifiedBy>оля</cp:lastModifiedBy>
  <cp:revision>35</cp:revision>
  <dcterms:created xsi:type="dcterms:W3CDTF">2013-03-08T14:54:38Z</dcterms:created>
  <dcterms:modified xsi:type="dcterms:W3CDTF">2013-03-14T06:12:28Z</dcterms:modified>
</cp:coreProperties>
</file>