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74" r:id="rId2"/>
    <p:sldId id="276" r:id="rId3"/>
    <p:sldId id="262" r:id="rId4"/>
    <p:sldId id="273" r:id="rId5"/>
    <p:sldId id="270" r:id="rId6"/>
    <p:sldId id="272" r:id="rId7"/>
    <p:sldId id="277" r:id="rId8"/>
    <p:sldId id="289" r:id="rId9"/>
    <p:sldId id="28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2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44145-E71E-4333-A0D0-A4B411CFD6AB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7F7575-4C67-463C-9A34-46BB0DE7D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133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F7575-4C67-463C-9A34-46BB0DE7D05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284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F7575-4C67-463C-9A34-46BB0DE7D05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201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988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62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410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18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45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906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50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6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134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868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053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BFBBC-D88B-4FF2-A842-204E3D4F8825}" type="datetimeFigureOut">
              <a:rPr lang="ru-RU" smtClean="0"/>
              <a:t>09.03.2025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0E23F-F19C-4B6F-81DF-D06071308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92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learningapps.org/view2665410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429"/>
            <a:ext cx="12192000" cy="6858000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3C820C5-F18B-4792-A7E3-213F0A65F8CC}"/>
              </a:ext>
            </a:extLst>
          </p:cNvPr>
          <p:cNvSpPr/>
          <p:nvPr/>
        </p:nvSpPr>
        <p:spPr>
          <a:xfrm>
            <a:off x="979714" y="356845"/>
            <a:ext cx="3502134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Имя существительное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585CE54-CDAE-4741-BFEE-B43601DBE3BB}"/>
              </a:ext>
            </a:extLst>
          </p:cNvPr>
          <p:cNvSpPr/>
          <p:nvPr/>
        </p:nvSpPr>
        <p:spPr>
          <a:xfrm>
            <a:off x="5083628" y="187550"/>
            <a:ext cx="2476577" cy="1615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Глагол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353CF18-6240-4071-B293-82AE8F41C781}"/>
              </a:ext>
            </a:extLst>
          </p:cNvPr>
          <p:cNvSpPr/>
          <p:nvPr/>
        </p:nvSpPr>
        <p:spPr>
          <a:xfrm>
            <a:off x="8109857" y="421302"/>
            <a:ext cx="3385457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/>
              <a:t>Имя прилагательное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C6B3C2B-02CB-439E-AA18-8577BA06DC09}"/>
              </a:ext>
            </a:extLst>
          </p:cNvPr>
          <p:cNvSpPr/>
          <p:nvPr/>
        </p:nvSpPr>
        <p:spPr>
          <a:xfrm>
            <a:off x="3234590" y="3102977"/>
            <a:ext cx="71263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Апрель, ветер, хороший.</a:t>
            </a:r>
          </a:p>
          <a:p>
            <a:r>
              <a:rPr lang="ru-RU" sz="3600" dirty="0"/>
              <a:t>Работать, жёлтая, дежурить.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4FC4C08-93E8-44EE-8CBD-E37A24604FC5}"/>
              </a:ext>
            </a:extLst>
          </p:cNvPr>
          <p:cNvSpPr/>
          <p:nvPr/>
        </p:nvSpPr>
        <p:spPr>
          <a:xfrm>
            <a:off x="1429555" y="1857263"/>
            <a:ext cx="2550017" cy="12457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Апрель, ветер 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9ABD454-AF1D-426D-B36D-7DA33DFD15F3}"/>
              </a:ext>
            </a:extLst>
          </p:cNvPr>
          <p:cNvSpPr/>
          <p:nvPr/>
        </p:nvSpPr>
        <p:spPr>
          <a:xfrm>
            <a:off x="5083628" y="1895969"/>
            <a:ext cx="2699888" cy="12070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Работать, дежурить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2AEA1D6-8BD1-4290-B733-BE50758CB2B3}"/>
              </a:ext>
            </a:extLst>
          </p:cNvPr>
          <p:cNvSpPr/>
          <p:nvPr/>
        </p:nvSpPr>
        <p:spPr>
          <a:xfrm>
            <a:off x="8535205" y="1862056"/>
            <a:ext cx="2905106" cy="11847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Хороший, желтая </a:t>
            </a:r>
          </a:p>
        </p:txBody>
      </p:sp>
    </p:spTree>
    <p:extLst>
      <p:ext uri="{BB962C8B-B14F-4D97-AF65-F5344CB8AC3E}">
        <p14:creationId xmlns:p14="http://schemas.microsoft.com/office/powerpoint/2010/main" val="36888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947A3B2-BD56-44D3-9D0C-BFAEA2993F7F}"/>
              </a:ext>
            </a:extLst>
          </p:cNvPr>
          <p:cNvSpPr/>
          <p:nvPr/>
        </p:nvSpPr>
        <p:spPr>
          <a:xfrm>
            <a:off x="593195" y="1496177"/>
            <a:ext cx="974593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/>
              <a:t>Тема: </a:t>
            </a:r>
          </a:p>
          <a:p>
            <a:pPr algn="ctr"/>
            <a:r>
              <a:rPr lang="ru-RU" sz="7200" b="1" dirty="0"/>
              <a:t>«Имя прилагательное» </a:t>
            </a:r>
          </a:p>
        </p:txBody>
      </p:sp>
    </p:spTree>
    <p:extLst>
      <p:ext uri="{BB962C8B-B14F-4D97-AF65-F5344CB8AC3E}">
        <p14:creationId xmlns:p14="http://schemas.microsoft.com/office/powerpoint/2010/main" val="2371687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1"/>
            <a:ext cx="12192000" cy="6873241"/>
          </a:xfr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46FDD680-2E53-41C5-B69D-29C4E10DC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351"/>
              </p:ext>
            </p:extLst>
          </p:nvPr>
        </p:nvGraphicFramePr>
        <p:xfrm>
          <a:off x="2617334" y="587829"/>
          <a:ext cx="8290152" cy="4300259"/>
        </p:xfrm>
        <a:graphic>
          <a:graphicData uri="http://schemas.openxmlformats.org/drawingml/2006/table">
            <a:tbl>
              <a:tblPr firstRow="1" firstCol="1" bandRow="1"/>
              <a:tblGrid>
                <a:gridCol w="2763384">
                  <a:extLst>
                    <a:ext uri="{9D8B030D-6E8A-4147-A177-3AD203B41FA5}">
                      <a16:colId xmlns:a16="http://schemas.microsoft.com/office/drawing/2014/main" val="2048144514"/>
                    </a:ext>
                  </a:extLst>
                </a:gridCol>
                <a:gridCol w="2763384">
                  <a:extLst>
                    <a:ext uri="{9D8B030D-6E8A-4147-A177-3AD203B41FA5}">
                      <a16:colId xmlns:a16="http://schemas.microsoft.com/office/drawing/2014/main" val="2368250732"/>
                    </a:ext>
                  </a:extLst>
                </a:gridCol>
                <a:gridCol w="2763384">
                  <a:extLst>
                    <a:ext uri="{9D8B030D-6E8A-4147-A177-3AD203B41FA5}">
                      <a16:colId xmlns:a16="http://schemas.microsoft.com/office/drawing/2014/main" val="450253354"/>
                    </a:ext>
                  </a:extLst>
                </a:gridCol>
              </a:tblGrid>
              <a:tr h="5170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Знаю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Хочу узнать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Узнал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6377476"/>
                  </a:ext>
                </a:extLst>
              </a:tr>
              <a:tr h="21401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0410545"/>
                  </a:ext>
                </a:extLst>
              </a:tr>
              <a:tr h="15991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2699117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DCAA21-0A96-46B3-BE13-470F28ECC5FF}"/>
              </a:ext>
            </a:extLst>
          </p:cNvPr>
          <p:cNvSpPr/>
          <p:nvPr/>
        </p:nvSpPr>
        <p:spPr>
          <a:xfrm>
            <a:off x="2710543" y="1213958"/>
            <a:ext cx="2536371" cy="187234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такое имя существительное, отвечает на вопросы ( Кто? Что?)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88F72F6-D727-4882-B960-4AC3AA6A17DD}"/>
              </a:ext>
            </a:extLst>
          </p:cNvPr>
          <p:cNvSpPr/>
          <p:nvPr/>
        </p:nvSpPr>
        <p:spPr>
          <a:xfrm>
            <a:off x="2710543" y="3331450"/>
            <a:ext cx="2635022" cy="147961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такое глагол, отвечает на вопрос ( что делать? что сделать?)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873E639-3D10-4331-9E51-8747B0316E04}"/>
              </a:ext>
            </a:extLst>
          </p:cNvPr>
          <p:cNvSpPr/>
          <p:nvPr/>
        </p:nvSpPr>
        <p:spPr>
          <a:xfrm>
            <a:off x="5562600" y="1213958"/>
            <a:ext cx="2536371" cy="199732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такое имя прилагательное?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A7805D6-E66B-4805-B5D2-C34D898800AF}"/>
              </a:ext>
            </a:extLst>
          </p:cNvPr>
          <p:cNvSpPr/>
          <p:nvPr/>
        </p:nvSpPr>
        <p:spPr>
          <a:xfrm>
            <a:off x="5562600" y="3429000"/>
            <a:ext cx="2400299" cy="138206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какие вопросы отвечает имя прилагательное?</a:t>
            </a:r>
          </a:p>
        </p:txBody>
      </p:sp>
    </p:spTree>
    <p:extLst>
      <p:ext uri="{BB962C8B-B14F-4D97-AF65-F5344CB8AC3E}">
        <p14:creationId xmlns:p14="http://schemas.microsoft.com/office/powerpoint/2010/main" val="202379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94"/>
            <a:ext cx="12192000" cy="6864594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D5B4D61-4A8C-472C-9E85-A77FB57C671F}"/>
              </a:ext>
            </a:extLst>
          </p:cNvPr>
          <p:cNvSpPr/>
          <p:nvPr/>
        </p:nvSpPr>
        <p:spPr>
          <a:xfrm>
            <a:off x="1377053" y="1277705"/>
            <a:ext cx="9765174" cy="784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 : 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Познакомиться с новой частью речи «Имя прилагательное».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B22F61B-789D-4933-849E-B7FCC77295C7}"/>
              </a:ext>
            </a:extLst>
          </p:cNvPr>
          <p:cNvSpPr/>
          <p:nvPr/>
        </p:nvSpPr>
        <p:spPr>
          <a:xfrm>
            <a:off x="3690257" y="4211881"/>
            <a:ext cx="8196942" cy="1600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Давайте откроем страницу учебника номер 86</a:t>
            </a:r>
          </a:p>
        </p:txBody>
      </p:sp>
    </p:spTree>
    <p:extLst>
      <p:ext uri="{BB962C8B-B14F-4D97-AF65-F5344CB8AC3E}">
        <p14:creationId xmlns:p14="http://schemas.microsoft.com/office/powerpoint/2010/main" val="1033708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3" y="24832"/>
            <a:ext cx="12192000" cy="6863861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AAE9C6-24B1-440D-8E48-267F9F01AB6A}"/>
              </a:ext>
            </a:extLst>
          </p:cNvPr>
          <p:cNvSpPr/>
          <p:nvPr/>
        </p:nvSpPr>
        <p:spPr>
          <a:xfrm>
            <a:off x="1828799" y="1215695"/>
            <a:ext cx="8567057" cy="2787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Наступила ____________весна.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Светит ___________, ___________солнышко.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Зашумели ___________воды.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Появились _______, ___________подснежники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Радостно человеку смотреть на __________цветы.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66758C9-0721-41CD-9847-BB9A56481BA5}"/>
              </a:ext>
            </a:extLst>
          </p:cNvPr>
          <p:cNvSpPr/>
          <p:nvPr/>
        </p:nvSpPr>
        <p:spPr>
          <a:xfrm>
            <a:off x="2514600" y="4003061"/>
            <a:ext cx="9056915" cy="29229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Наступила </a:t>
            </a:r>
            <a:r>
              <a:rPr lang="ru-RU" sz="24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долгожданная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весна.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Светит </a:t>
            </a:r>
            <a:r>
              <a:rPr lang="ru-RU" sz="24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яркое, лучистое  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солнышко.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Зашумели </a:t>
            </a:r>
            <a:r>
              <a:rPr lang="ru-RU" sz="24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весенние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воды.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Появились </a:t>
            </a:r>
            <a:r>
              <a:rPr lang="ru-RU" sz="24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первые, красивые 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подснежники.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Радостно человеку смотреть на </a:t>
            </a:r>
            <a:r>
              <a:rPr lang="ru-RU" sz="24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прекрасные ранние 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цветы.</a:t>
            </a:r>
          </a:p>
        </p:txBody>
      </p:sp>
    </p:spTree>
    <p:extLst>
      <p:ext uri="{BB962C8B-B14F-4D97-AF65-F5344CB8AC3E}">
        <p14:creationId xmlns:p14="http://schemas.microsoft.com/office/powerpoint/2010/main" val="117092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12D59E-2BAB-40D9-B978-228E05CA331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9793"/>
            <a:ext cx="4267200" cy="3810000"/>
          </a:xfrm>
          <a:prstGeom prst="rect">
            <a:avLst/>
          </a:prstGeo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0F6AAFD-C2F9-4BC2-B217-B06CA8131458}"/>
              </a:ext>
            </a:extLst>
          </p:cNvPr>
          <p:cNvSpPr/>
          <p:nvPr/>
        </p:nvSpPr>
        <p:spPr>
          <a:xfrm>
            <a:off x="838200" y="2238782"/>
            <a:ext cx="3946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prstClr val="black"/>
                </a:solidFill>
                <a:hlinkClick r:id="rId2"/>
              </a:rPr>
              <a:t>https://learningapps.org/view26654109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2C40FE3-FD55-4A27-8124-E2682DADBBF6}"/>
              </a:ext>
            </a:extLst>
          </p:cNvPr>
          <p:cNvSpPr/>
          <p:nvPr/>
        </p:nvSpPr>
        <p:spPr>
          <a:xfrm>
            <a:off x="887800" y="82988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555555"/>
                </a:solidFill>
                <a:latin typeface="Helvetica Neue"/>
              </a:rPr>
              <a:t>КАКОЙ, КАКАЯ, КАКОЕ, КАКИЕ</a:t>
            </a:r>
          </a:p>
          <a:p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27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286" y="0"/>
            <a:ext cx="12192000" cy="6849208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A355441-4B87-442F-8AA0-00BAC0D1A2A3}"/>
              </a:ext>
            </a:extLst>
          </p:cNvPr>
          <p:cNvSpPr/>
          <p:nvPr/>
        </p:nvSpPr>
        <p:spPr>
          <a:xfrm>
            <a:off x="1446332" y="280929"/>
            <a:ext cx="10085903" cy="12252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Самостоятельная работа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1E66831-B1C6-4394-864B-0E1E34885E13}"/>
              </a:ext>
            </a:extLst>
          </p:cNvPr>
          <p:cNvSpPr/>
          <p:nvPr/>
        </p:nvSpPr>
        <p:spPr>
          <a:xfrm>
            <a:off x="3367950" y="1774884"/>
            <a:ext cx="4755404" cy="8476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Взаимопроверка 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21EA5CD5-321A-4191-A6A4-D78A503C15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085295"/>
              </p:ext>
            </p:extLst>
          </p:nvPr>
        </p:nvGraphicFramePr>
        <p:xfrm>
          <a:off x="2732314" y="2941899"/>
          <a:ext cx="7086600" cy="1690118"/>
        </p:xfrm>
        <a:graphic>
          <a:graphicData uri="http://schemas.openxmlformats.org/drawingml/2006/table">
            <a:tbl>
              <a:tblPr firstRow="1" firstCol="1" bandRow="1"/>
              <a:tblGrid>
                <a:gridCol w="7086600">
                  <a:extLst>
                    <a:ext uri="{9D8B030D-6E8A-4147-A177-3AD203B41FA5}">
                      <a16:colId xmlns:a16="http://schemas.microsoft.com/office/drawing/2014/main" val="44754321"/>
                    </a:ext>
                  </a:extLst>
                </a:gridCol>
              </a:tblGrid>
              <a:tr h="16901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Найти и подчеркнуть имена прилагательные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Весна, </a:t>
                      </a:r>
                      <a:r>
                        <a:rPr lang="ru-RU" sz="180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сверкают,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весеннее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красивая, душистое, весёлые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веселье, </a:t>
                      </a:r>
                      <a:r>
                        <a:rPr lang="ru-RU" sz="180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добрый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u="sng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зелёная, ветвистое,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играет.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2888132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15945265-02B7-48DC-83B7-0B3CD7EEE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7176" y="2941328"/>
            <a:ext cx="1426720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793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1"/>
            <a:ext cx="12192000" cy="6873241"/>
          </a:xfr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46FDD680-2E53-41C5-B69D-29C4E10DC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193549"/>
              </p:ext>
            </p:extLst>
          </p:nvPr>
        </p:nvGraphicFramePr>
        <p:xfrm>
          <a:off x="2617334" y="587829"/>
          <a:ext cx="8290152" cy="4389935"/>
        </p:xfrm>
        <a:graphic>
          <a:graphicData uri="http://schemas.openxmlformats.org/drawingml/2006/table">
            <a:tbl>
              <a:tblPr firstRow="1" firstCol="1" bandRow="1"/>
              <a:tblGrid>
                <a:gridCol w="2763384">
                  <a:extLst>
                    <a:ext uri="{9D8B030D-6E8A-4147-A177-3AD203B41FA5}">
                      <a16:colId xmlns:a16="http://schemas.microsoft.com/office/drawing/2014/main" val="2048144514"/>
                    </a:ext>
                  </a:extLst>
                </a:gridCol>
                <a:gridCol w="2763384">
                  <a:extLst>
                    <a:ext uri="{9D8B030D-6E8A-4147-A177-3AD203B41FA5}">
                      <a16:colId xmlns:a16="http://schemas.microsoft.com/office/drawing/2014/main" val="2368250732"/>
                    </a:ext>
                  </a:extLst>
                </a:gridCol>
                <a:gridCol w="2763384">
                  <a:extLst>
                    <a:ext uri="{9D8B030D-6E8A-4147-A177-3AD203B41FA5}">
                      <a16:colId xmlns:a16="http://schemas.microsoft.com/office/drawing/2014/main" val="450253354"/>
                    </a:ext>
                  </a:extLst>
                </a:gridCol>
              </a:tblGrid>
              <a:tr h="5170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Знаю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Хочу узнать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Узнал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6377476"/>
                  </a:ext>
                </a:extLst>
              </a:tr>
              <a:tr h="21401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Что такое имя существительное, отвечает на вопросы ( Кто? Что?)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Что такое имя прилагательное?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0410545"/>
                  </a:ext>
                </a:extLst>
              </a:tr>
              <a:tr h="15991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Что такое глагол, отвечает на вопрос ( что делать? что сделать?)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какие вопросы отвечает имя прилагательное?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2699117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FA0089D-F2FF-4CF7-AD03-A72AA0ACAEF5}"/>
              </a:ext>
            </a:extLst>
          </p:cNvPr>
          <p:cNvSpPr/>
          <p:nvPr/>
        </p:nvSpPr>
        <p:spPr>
          <a:xfrm>
            <a:off x="8186057" y="1197429"/>
            <a:ext cx="2721429" cy="209804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такое имя прилагательное ( Имя прилагательное – слова, которые обозначают признаки предметов)</a:t>
            </a:r>
            <a:endParaRPr lang="ru-RU" sz="20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68CA2F5-5B26-4367-801C-E14D8ED6DA14}"/>
              </a:ext>
            </a:extLst>
          </p:cNvPr>
          <p:cNvSpPr/>
          <p:nvPr/>
        </p:nvSpPr>
        <p:spPr>
          <a:xfrm>
            <a:off x="8186056" y="3429000"/>
            <a:ext cx="2569029" cy="154876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Имя прилагательные отвечают на вопросы: Какой? Какая? Какие?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320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27"/>
            <a:ext cx="12192000" cy="6848273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E33AD2-EB35-4442-8214-1313820D7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744" y="3455032"/>
            <a:ext cx="4186801" cy="34289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E07716-626D-4A1A-8200-D81A5D917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1042" y="451329"/>
            <a:ext cx="2811858" cy="318951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4296256-18E9-426A-9A4D-7D2837C045E6}"/>
              </a:ext>
            </a:extLst>
          </p:cNvPr>
          <p:cNvSpPr/>
          <p:nvPr/>
        </p:nvSpPr>
        <p:spPr>
          <a:xfrm>
            <a:off x="4447034" y="847825"/>
            <a:ext cx="3826497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6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Рефлексия </a:t>
            </a:r>
          </a:p>
        </p:txBody>
      </p:sp>
    </p:spTree>
    <p:extLst>
      <p:ext uri="{BB962C8B-B14F-4D97-AF65-F5344CB8AC3E}">
        <p14:creationId xmlns:p14="http://schemas.microsoft.com/office/powerpoint/2010/main" val="39339793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263</Words>
  <Application>Microsoft Office PowerPoint</Application>
  <PresentationFormat>Широкоэкранный</PresentationFormat>
  <Paragraphs>49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Helvetica Neue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Директор</dc:creator>
  <cp:lastModifiedBy>Пользователь</cp:lastModifiedBy>
  <cp:revision>23</cp:revision>
  <dcterms:created xsi:type="dcterms:W3CDTF">2023-04-23T10:05:48Z</dcterms:created>
  <dcterms:modified xsi:type="dcterms:W3CDTF">2025-03-09T16:45:58Z</dcterms:modified>
</cp:coreProperties>
</file>