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320" r:id="rId3"/>
    <p:sldId id="326" r:id="rId4"/>
    <p:sldId id="321" r:id="rId5"/>
    <p:sldId id="322" r:id="rId6"/>
    <p:sldId id="323" r:id="rId7"/>
    <p:sldId id="324" r:id="rId8"/>
    <p:sldId id="327" r:id="rId9"/>
    <p:sldId id="329" r:id="rId10"/>
    <p:sldId id="355" r:id="rId11"/>
    <p:sldId id="356" r:id="rId12"/>
    <p:sldId id="330" r:id="rId13"/>
    <p:sldId id="358" r:id="rId14"/>
    <p:sldId id="359" r:id="rId15"/>
    <p:sldId id="361" r:id="rId16"/>
    <p:sldId id="363" r:id="rId17"/>
    <p:sldId id="364" r:id="rId18"/>
    <p:sldId id="365" r:id="rId19"/>
    <p:sldId id="366" r:id="rId20"/>
    <p:sldId id="367" r:id="rId21"/>
    <p:sldId id="368" r:id="rId22"/>
    <p:sldId id="334" r:id="rId23"/>
    <p:sldId id="369" r:id="rId24"/>
    <p:sldId id="370" r:id="rId25"/>
    <p:sldId id="381" r:id="rId26"/>
    <p:sldId id="350" r:id="rId27"/>
    <p:sldId id="351" r:id="rId28"/>
    <p:sldId id="339" r:id="rId29"/>
    <p:sldId id="352" r:id="rId30"/>
    <p:sldId id="341" r:id="rId31"/>
    <p:sldId id="353" r:id="rId32"/>
    <p:sldId id="362" r:id="rId33"/>
    <p:sldId id="335" r:id="rId34"/>
    <p:sldId id="303" r:id="rId35"/>
    <p:sldId id="375" r:id="rId36"/>
    <p:sldId id="376" r:id="rId37"/>
    <p:sldId id="380" r:id="rId38"/>
    <p:sldId id="373" r:id="rId39"/>
    <p:sldId id="371" r:id="rId40"/>
    <p:sldId id="374" r:id="rId41"/>
    <p:sldId id="266" r:id="rId42"/>
  </p:sldIdLst>
  <p:sldSz cx="9144000" cy="6858000" type="screen4x3"/>
  <p:notesSz cx="6858000" cy="9144000"/>
  <p:defaultTextStyle>
    <a:defPPr>
      <a:defRPr lang="ru-RU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68" d="100"/>
          <a:sy n="68" d="100"/>
        </p:scale>
        <p:origin x="144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>
  <p:cSld name="Титульный слайд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530" name="Группа 22529"/>
          <p:cNvGrpSpPr/>
          <p:nvPr/>
        </p:nvGrpSpPr>
        <p:grpSpPr>
          <a:xfrm>
            <a:off x="0" y="0"/>
            <a:ext cx="9144000" cy="6858000"/>
            <a:chOff x="0" y="0"/>
            <a:chExt cx="5760" cy="4320"/>
          </a:xfrm>
        </p:grpSpPr>
        <p:sp>
          <p:nvSpPr>
            <p:cNvPr id="22531" name="Прямоугольник 22530"/>
            <p:cNvSpPr/>
            <p:nvPr/>
          </p:nvSpPr>
          <p:spPr>
            <a:xfrm>
              <a:off x="0" y="0"/>
              <a:ext cx="2208" cy="4320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0" scaled="1"/>
              <a:tileRect/>
            </a:gradFill>
            <a:ln w="9525">
              <a:noFill/>
            </a:ln>
          </p:spPr>
          <p:txBody>
            <a:bodyPr wrap="none" anchor="ctr" anchorCtr="0"/>
            <a:lstStyle/>
            <a:p>
              <a:pPr lvl="0" algn="ctr"/>
              <a:endParaRPr sz="2400">
                <a:latin typeface="Times New Roman" panose="02020603050405020304" pitchFamily="18" charset="0"/>
              </a:endParaRPr>
            </a:p>
          </p:txBody>
        </p:sp>
        <p:sp>
          <p:nvSpPr>
            <p:cNvPr id="22532" name="Прямоугольник 22531"/>
            <p:cNvSpPr/>
            <p:nvPr/>
          </p:nvSpPr>
          <p:spPr>
            <a:xfrm>
              <a:off x="1081" y="1065"/>
              <a:ext cx="4679" cy="1596"/>
            </a:xfrm>
            <a:prstGeom prst="rect">
              <a:avLst/>
            </a:prstGeom>
            <a:solidFill>
              <a:schemeClr val="bg2"/>
            </a:solidFill>
            <a:ln w="9525">
              <a:noFill/>
            </a:ln>
          </p:spPr>
          <p:txBody>
            <a:bodyPr/>
            <a:lstStyle/>
            <a:p>
              <a:pPr lvl="0"/>
              <a:endParaRPr sz="2400">
                <a:latin typeface="Times New Roman" panose="02020603050405020304" pitchFamily="18" charset="0"/>
              </a:endParaRPr>
            </a:p>
          </p:txBody>
        </p:sp>
        <p:grpSp>
          <p:nvGrpSpPr>
            <p:cNvPr id="22533" name="Группа 22532"/>
            <p:cNvGrpSpPr/>
            <p:nvPr/>
          </p:nvGrpSpPr>
          <p:grpSpPr>
            <a:xfrm>
              <a:off x="0" y="672"/>
              <a:ext cx="1806" cy="1989"/>
              <a:chOff x="0" y="672"/>
              <a:chExt cx="1806" cy="1989"/>
            </a:xfrm>
          </p:grpSpPr>
          <p:sp>
            <p:nvSpPr>
              <p:cNvPr id="22534" name="Прямоугольник 22533"/>
              <p:cNvSpPr/>
              <p:nvPr userDrawn="1"/>
            </p:nvSpPr>
            <p:spPr>
              <a:xfrm>
                <a:off x="361" y="2257"/>
                <a:ext cx="363" cy="404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</a:ln>
            </p:spPr>
            <p:txBody>
              <a:bodyPr/>
              <a:lstStyle/>
              <a:p>
                <a:pPr lvl="0"/>
                <a:endParaRPr sz="24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22535" name="Прямоугольник 22534"/>
              <p:cNvSpPr/>
              <p:nvPr userDrawn="1"/>
            </p:nvSpPr>
            <p:spPr>
              <a:xfrm>
                <a:off x="1081" y="1065"/>
                <a:ext cx="362" cy="405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</a:ln>
            </p:spPr>
            <p:txBody>
              <a:bodyPr/>
              <a:lstStyle/>
              <a:p>
                <a:pPr lvl="0"/>
                <a:endParaRPr sz="24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22536" name="Прямоугольник 22535"/>
              <p:cNvSpPr/>
              <p:nvPr userDrawn="1"/>
            </p:nvSpPr>
            <p:spPr>
              <a:xfrm>
                <a:off x="1437" y="672"/>
                <a:ext cx="369" cy="400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</a:ln>
            </p:spPr>
            <p:txBody>
              <a:bodyPr/>
              <a:lstStyle/>
              <a:p>
                <a:pPr lvl="0"/>
                <a:endParaRPr sz="24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22537" name="Прямоугольник 22536"/>
              <p:cNvSpPr/>
              <p:nvPr userDrawn="1"/>
            </p:nvSpPr>
            <p:spPr>
              <a:xfrm>
                <a:off x="719" y="2257"/>
                <a:ext cx="368" cy="404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lstStyle/>
              <a:p>
                <a:pPr lvl="0"/>
                <a:endParaRPr sz="24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22538" name="Прямоугольник 22537"/>
              <p:cNvSpPr/>
              <p:nvPr userDrawn="1"/>
            </p:nvSpPr>
            <p:spPr>
              <a:xfrm>
                <a:off x="1437" y="1065"/>
                <a:ext cx="369" cy="405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</a:ln>
            </p:spPr>
            <p:txBody>
              <a:bodyPr/>
              <a:lstStyle/>
              <a:p>
                <a:pPr lvl="0"/>
                <a:endParaRPr sz="24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22539" name="Прямоугольник 22538"/>
              <p:cNvSpPr/>
              <p:nvPr userDrawn="1"/>
            </p:nvSpPr>
            <p:spPr>
              <a:xfrm>
                <a:off x="719" y="1464"/>
                <a:ext cx="368" cy="399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</a:ln>
            </p:spPr>
            <p:txBody>
              <a:bodyPr/>
              <a:lstStyle/>
              <a:p>
                <a:pPr lvl="0"/>
                <a:endParaRPr sz="24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22540" name="Прямоугольник 22539"/>
              <p:cNvSpPr/>
              <p:nvPr userDrawn="1"/>
            </p:nvSpPr>
            <p:spPr>
              <a:xfrm>
                <a:off x="0" y="1464"/>
                <a:ext cx="367" cy="399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lstStyle/>
              <a:p>
                <a:pPr lvl="0"/>
                <a:endParaRPr sz="24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22541" name="Прямоугольник 22540"/>
              <p:cNvSpPr/>
              <p:nvPr userDrawn="1"/>
            </p:nvSpPr>
            <p:spPr>
              <a:xfrm>
                <a:off x="1081" y="1464"/>
                <a:ext cx="362" cy="399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</a:ln>
            </p:spPr>
            <p:txBody>
              <a:bodyPr/>
              <a:lstStyle/>
              <a:p>
                <a:pPr lvl="0"/>
                <a:endParaRPr sz="24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22542" name="Прямоугольник 22541"/>
              <p:cNvSpPr/>
              <p:nvPr userDrawn="1"/>
            </p:nvSpPr>
            <p:spPr>
              <a:xfrm>
                <a:off x="361" y="1857"/>
                <a:ext cx="363" cy="406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</a:ln>
            </p:spPr>
            <p:txBody>
              <a:bodyPr/>
              <a:lstStyle/>
              <a:p>
                <a:pPr lvl="0"/>
                <a:endParaRPr sz="24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22543" name="Прямоугольник 22542"/>
              <p:cNvSpPr/>
              <p:nvPr userDrawn="1"/>
            </p:nvSpPr>
            <p:spPr>
              <a:xfrm>
                <a:off x="719" y="1857"/>
                <a:ext cx="368" cy="406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</a:ln>
            </p:spPr>
            <p:txBody>
              <a:bodyPr/>
              <a:lstStyle/>
              <a:p>
                <a:pPr lvl="0"/>
                <a:endParaRPr sz="2400">
                  <a:latin typeface="Times New Roman" panose="02020603050405020304" pitchFamily="18" charset="0"/>
                </a:endParaRPr>
              </a:p>
            </p:txBody>
          </p:sp>
        </p:grpSp>
      </p:grpSp>
      <p:sp>
        <p:nvSpPr>
          <p:cNvPr id="22544" name="Замещающая дата 22543"/>
          <p:cNvSpPr>
            <a:spLocks noGrp="1"/>
          </p:cNvSpPr>
          <p:nvPr>
            <p:ph type="dt" sz="half" idx="2"/>
          </p:nvPr>
        </p:nvSpPr>
        <p:spPr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>
            <a:lvl1pPr>
              <a:defRPr sz="1200"/>
            </a:lvl1pPr>
          </a:lstStyle>
          <a:p>
            <a:fld id="{BB962C8B-B14F-4D97-AF65-F5344CB8AC3E}" type="datetime1">
              <a:rPr lang="ru-RU"/>
              <a:t>21.05.2023</a:t>
            </a:fld>
            <a:endParaRPr lang="ru-RU"/>
          </a:p>
        </p:txBody>
      </p:sp>
      <p:sp>
        <p:nvSpPr>
          <p:cNvPr id="22545" name="Замещающий нижний колонтитул 22544"/>
          <p:cNvSpPr>
            <a:spLocks noGrp="1"/>
          </p:cNvSpPr>
          <p:nvPr>
            <p:ph type="ftr" sz="quarter" idx="3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>
            <a:lvl1pPr algn="ctr">
              <a:defRPr sz="1200"/>
            </a:lvl1pPr>
          </a:lstStyle>
          <a:p>
            <a:endParaRPr lang="ru-RU"/>
          </a:p>
        </p:txBody>
      </p:sp>
      <p:sp>
        <p:nvSpPr>
          <p:cNvPr id="22546" name="Замещающий номер слайда 22545"/>
          <p:cNvSpPr>
            <a:spLocks noGrp="1"/>
          </p:cNvSpPr>
          <p:nvPr>
            <p:ph type="sldNum" sz="quarter" idx="4"/>
          </p:nvPr>
        </p:nvSpPr>
        <p:spPr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>
            <a:lvl1pPr algn="r">
              <a:defRPr sz="1200">
                <a:latin typeface="Arial Black" panose="020B0A04020102020204" pitchFamily="34" charset="0"/>
              </a:defRPr>
            </a:lvl1pPr>
          </a:lstStyle>
          <a:p>
            <a:fld id="{9A0DB2DC-4C9A-4742-B13C-FB6460FD3503}" type="slidenum">
              <a:rPr lang="ru-RU"/>
              <a:t>‹#›</a:t>
            </a:fld>
            <a:endParaRPr lang="ru-RU"/>
          </a:p>
        </p:txBody>
      </p:sp>
      <p:sp>
        <p:nvSpPr>
          <p:cNvPr id="22547" name="Заголовок 22546"/>
          <p:cNvSpPr>
            <a:spLocks noGrp="1"/>
          </p:cNvSpPr>
          <p:nvPr>
            <p:ph type="ctrTitle"/>
          </p:nvPr>
        </p:nvSpPr>
        <p:spPr>
          <a:xfrm>
            <a:off x="2971800" y="1828800"/>
            <a:ext cx="6019800" cy="220980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>
            <a:lvl1pPr lvl="0">
              <a:buClrTx/>
              <a:buSzTx/>
              <a:buFontTx/>
              <a:defRPr sz="5000">
                <a:solidFill>
                  <a:srgbClr val="FFFFFF"/>
                </a:solidFill>
              </a:defRPr>
            </a:lvl1pPr>
          </a:lstStyle>
          <a:p>
            <a:pPr lvl="0"/>
            <a:r>
              <a:rPr dirty="0"/>
              <a:t>Образец заголовка</a:t>
            </a:r>
          </a:p>
        </p:txBody>
      </p:sp>
      <p:sp>
        <p:nvSpPr>
          <p:cNvPr id="22548" name="Подзаголовок 22547"/>
          <p:cNvSpPr>
            <a:spLocks noGrp="1"/>
          </p:cNvSpPr>
          <p:nvPr>
            <p:ph type="subTitle" idx="1"/>
          </p:nvPr>
        </p:nvSpPr>
        <p:spPr>
          <a:xfrm>
            <a:off x="2971800" y="4267200"/>
            <a:ext cx="6019800" cy="17526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lvl1pPr marL="0" lvl="0" indent="0">
              <a:buClr>
                <a:schemeClr val="bg2"/>
              </a:buClr>
              <a:buSzPct val="75000"/>
              <a:buFont typeface="Wingdings" panose="05000000000000000000" pitchFamily="2" charset="2"/>
              <a:buNone/>
              <a:defRPr sz="3400"/>
            </a:lvl1pPr>
            <a:lvl2pPr marL="457200" lvl="1" indent="0" algn="ctr">
              <a:buClr>
                <a:schemeClr val="accent2"/>
              </a:buClr>
              <a:buSzPct val="80000"/>
              <a:buFont typeface="Wingdings" panose="05000000000000000000" pitchFamily="2" charset="2"/>
              <a:buNone/>
              <a:defRPr sz="3400"/>
            </a:lvl2pPr>
            <a:lvl3pPr marL="914400" lvl="2" indent="0" algn="ctr">
              <a:buClr>
                <a:schemeClr val="bg2"/>
              </a:buClr>
              <a:buSzPct val="65000"/>
              <a:buFont typeface="Wingdings" panose="05000000000000000000" pitchFamily="2" charset="2"/>
              <a:buNone/>
              <a:defRPr sz="3400"/>
            </a:lvl3pPr>
            <a:lvl4pPr marL="1371600" lvl="3" indent="0" algn="ctr">
              <a:buClr>
                <a:schemeClr val="accent2"/>
              </a:buClr>
              <a:buSzPct val="70000"/>
              <a:buFont typeface="Wingdings" panose="05000000000000000000" pitchFamily="2" charset="2"/>
              <a:buNone/>
              <a:defRPr sz="3400"/>
            </a:lvl4pPr>
            <a:lvl5pPr marL="1828800" lvl="4" indent="0" algn="ctr">
              <a:buClr>
                <a:schemeClr val="bg2"/>
              </a:buClr>
              <a:buSzTx/>
              <a:buFont typeface="Wingdings" panose="05000000000000000000" pitchFamily="2" charset="2"/>
              <a:buNone/>
              <a:defRPr sz="3400"/>
            </a:lvl5pPr>
          </a:lstStyle>
          <a:p>
            <a:pPr lvl="0"/>
            <a:r>
              <a:rPr dirty="0"/>
              <a:t>Образец подзаголовка</a:t>
            </a:r>
          </a:p>
        </p:txBody>
      </p:sp>
    </p:spTree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4032504" cy="38862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54296" y="1981200"/>
            <a:ext cx="4032504" cy="38862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9841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9841" y="2505075"/>
            <a:ext cx="3868340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457200"/>
            <a:ext cx="2057400" cy="54102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457200"/>
            <a:ext cx="6052930" cy="541020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Замещающий нижний колонтитул 21505"/>
          <p:cNvSpPr>
            <a:spLocks noGrp="1"/>
          </p:cNvSpPr>
          <p:nvPr>
            <p:ph type="ftr" sz="quarter" idx="3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>
            <a:lvl1pPr algn="ctr">
              <a:defRPr sz="1200"/>
            </a:lvl1pPr>
          </a:lstStyle>
          <a:p>
            <a:pPr lvl="0"/>
            <a:endParaRPr lang="ru-RU"/>
          </a:p>
        </p:txBody>
      </p:sp>
      <p:sp>
        <p:nvSpPr>
          <p:cNvPr id="21507" name="Замещающий номер слайда 21506"/>
          <p:cNvSpPr>
            <a:spLocks noGrp="1"/>
          </p:cNvSpPr>
          <p:nvPr>
            <p:ph type="sldNum" sz="quarter" idx="4"/>
          </p:nvPr>
        </p:nvSpPr>
        <p:spPr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>
            <a:lvl1pPr algn="r">
              <a:defRPr sz="1200">
                <a:latin typeface="Arial Black" panose="020B0A04020102020204" pitchFamily="34" charset="0"/>
              </a:defRPr>
            </a:lvl1pPr>
          </a:lstStyle>
          <a:p>
            <a:pPr lvl="0"/>
            <a:fld id="{9A0DB2DC-4C9A-4742-B13C-FB6460FD3503}" type="slidenum">
              <a:rPr lang="ru-RU"/>
              <a:t>‹#›</a:t>
            </a:fld>
            <a:endParaRPr lang="ru-RU"/>
          </a:p>
        </p:txBody>
      </p:sp>
      <p:grpSp>
        <p:nvGrpSpPr>
          <p:cNvPr id="21508" name="Группа 21507"/>
          <p:cNvGrpSpPr/>
          <p:nvPr/>
        </p:nvGrpSpPr>
        <p:grpSpPr>
          <a:xfrm>
            <a:off x="0" y="0"/>
            <a:ext cx="9144000" cy="546100"/>
            <a:chOff x="0" y="0"/>
            <a:chExt cx="5760" cy="344"/>
          </a:xfrm>
        </p:grpSpPr>
        <p:sp>
          <p:nvSpPr>
            <p:cNvPr id="21509" name="Прямоугольник 21508"/>
            <p:cNvSpPr/>
            <p:nvPr/>
          </p:nvSpPr>
          <p:spPr>
            <a:xfrm>
              <a:off x="0" y="0"/>
              <a:ext cx="180" cy="336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0" scaled="1"/>
              <a:tileRect/>
            </a:gradFill>
            <a:ln w="9525">
              <a:noFill/>
            </a:ln>
          </p:spPr>
          <p:txBody>
            <a:bodyPr wrap="none" anchor="ctr" anchorCtr="0"/>
            <a:lstStyle/>
            <a:p>
              <a:pPr lvl="0" algn="ctr"/>
              <a:endParaRPr sz="2400">
                <a:latin typeface="Times New Roman" panose="02020603050405020304" pitchFamily="18" charset="0"/>
              </a:endParaRPr>
            </a:p>
          </p:txBody>
        </p:sp>
        <p:sp>
          <p:nvSpPr>
            <p:cNvPr id="21510" name="Прямоугольник 21509"/>
            <p:cNvSpPr/>
            <p:nvPr/>
          </p:nvSpPr>
          <p:spPr>
            <a:xfrm>
              <a:off x="260" y="85"/>
              <a:ext cx="5500" cy="17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  <a:tileRect/>
            </a:gradFill>
            <a:ln w="9525">
              <a:noFill/>
            </a:ln>
          </p:spPr>
          <p:txBody>
            <a:bodyPr/>
            <a:lstStyle/>
            <a:p>
              <a:pPr lvl="0"/>
              <a:endParaRPr sz="2400">
                <a:latin typeface="Times New Roman" panose="02020603050405020304" pitchFamily="18" charset="0"/>
              </a:endParaRPr>
            </a:p>
          </p:txBody>
        </p:sp>
        <p:sp>
          <p:nvSpPr>
            <p:cNvPr id="21511" name="Прямоугольник 21510"/>
            <p:cNvSpPr/>
            <p:nvPr/>
          </p:nvSpPr>
          <p:spPr>
            <a:xfrm>
              <a:off x="258" y="85"/>
              <a:ext cx="87" cy="89"/>
            </a:xfrm>
            <a:prstGeom prst="rect">
              <a:avLst/>
            </a:prstGeom>
            <a:solidFill>
              <a:schemeClr val="folHlink"/>
            </a:solidFill>
            <a:ln w="9525">
              <a:noFill/>
            </a:ln>
          </p:spPr>
          <p:txBody>
            <a:bodyPr/>
            <a:lstStyle/>
            <a:p>
              <a:pPr lvl="0"/>
              <a:endParaRPr>
                <a:solidFill>
                  <a:schemeClr val="hlink"/>
                </a:solidFill>
              </a:endParaRPr>
            </a:p>
          </p:txBody>
        </p:sp>
        <p:sp>
          <p:nvSpPr>
            <p:cNvPr id="21512" name="Прямоугольник 21511"/>
            <p:cNvSpPr/>
            <p:nvPr/>
          </p:nvSpPr>
          <p:spPr>
            <a:xfrm>
              <a:off x="345" y="0"/>
              <a:ext cx="88" cy="87"/>
            </a:xfrm>
            <a:prstGeom prst="rect">
              <a:avLst/>
            </a:prstGeom>
            <a:solidFill>
              <a:schemeClr val="folHlink"/>
            </a:solidFill>
            <a:ln w="9525">
              <a:noFill/>
            </a:ln>
          </p:spPr>
          <p:txBody>
            <a:bodyPr/>
            <a:lstStyle/>
            <a:p>
              <a:pPr lvl="0"/>
              <a:endParaRPr>
                <a:solidFill>
                  <a:schemeClr val="hlink"/>
                </a:solidFill>
              </a:endParaRPr>
            </a:p>
          </p:txBody>
        </p:sp>
        <p:sp>
          <p:nvSpPr>
            <p:cNvPr id="21513" name="Прямоугольник 21512"/>
            <p:cNvSpPr/>
            <p:nvPr/>
          </p:nvSpPr>
          <p:spPr>
            <a:xfrm>
              <a:off x="345" y="85"/>
              <a:ext cx="88" cy="89"/>
            </a:xfrm>
            <a:prstGeom prst="rect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/>
            <a:lstStyle/>
            <a:p>
              <a:pPr lvl="0"/>
              <a:endParaRPr>
                <a:solidFill>
                  <a:schemeClr val="accent2"/>
                </a:solidFill>
              </a:endParaRPr>
            </a:p>
          </p:txBody>
        </p:sp>
        <p:sp>
          <p:nvSpPr>
            <p:cNvPr id="21514" name="Прямоугольник 21513"/>
            <p:cNvSpPr/>
            <p:nvPr/>
          </p:nvSpPr>
          <p:spPr>
            <a:xfrm>
              <a:off x="173" y="173"/>
              <a:ext cx="86" cy="87"/>
            </a:xfrm>
            <a:prstGeom prst="rect">
              <a:avLst/>
            </a:prstGeom>
            <a:solidFill>
              <a:schemeClr val="folHlink"/>
            </a:solidFill>
            <a:ln w="9525">
              <a:noFill/>
            </a:ln>
          </p:spPr>
          <p:txBody>
            <a:bodyPr/>
            <a:lstStyle/>
            <a:p>
              <a:pPr lvl="0"/>
              <a:endParaRPr>
                <a:solidFill>
                  <a:schemeClr val="hlink"/>
                </a:solidFill>
              </a:endParaRPr>
            </a:p>
          </p:txBody>
        </p:sp>
        <p:sp>
          <p:nvSpPr>
            <p:cNvPr id="21515" name="Прямоугольник 21514"/>
            <p:cNvSpPr/>
            <p:nvPr/>
          </p:nvSpPr>
          <p:spPr>
            <a:xfrm>
              <a:off x="83" y="86"/>
              <a:ext cx="89" cy="87"/>
            </a:xfrm>
            <a:prstGeom prst="rect">
              <a:avLst/>
            </a:prstGeom>
            <a:solidFill>
              <a:schemeClr val="bg2"/>
            </a:solidFill>
            <a:ln w="9525">
              <a:noFill/>
            </a:ln>
          </p:spPr>
          <p:txBody>
            <a:bodyPr/>
            <a:lstStyle/>
            <a:p>
              <a:pPr lvl="0"/>
              <a:endParaRPr sz="2400">
                <a:latin typeface="Times New Roman" panose="02020603050405020304" pitchFamily="18" charset="0"/>
              </a:endParaRPr>
            </a:p>
          </p:txBody>
        </p:sp>
        <p:sp>
          <p:nvSpPr>
            <p:cNvPr id="21516" name="Прямоугольник 21515"/>
            <p:cNvSpPr/>
            <p:nvPr/>
          </p:nvSpPr>
          <p:spPr>
            <a:xfrm>
              <a:off x="258" y="171"/>
              <a:ext cx="87" cy="87"/>
            </a:xfrm>
            <a:prstGeom prst="rect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/>
            <a:lstStyle/>
            <a:p>
              <a:pPr lvl="0"/>
              <a:endParaRPr>
                <a:solidFill>
                  <a:schemeClr val="accent2"/>
                </a:solidFill>
              </a:endParaRPr>
            </a:p>
          </p:txBody>
        </p:sp>
        <p:sp>
          <p:nvSpPr>
            <p:cNvPr id="21517" name="Прямоугольник 21516"/>
            <p:cNvSpPr/>
            <p:nvPr/>
          </p:nvSpPr>
          <p:spPr>
            <a:xfrm>
              <a:off x="173" y="258"/>
              <a:ext cx="86" cy="86"/>
            </a:xfrm>
            <a:prstGeom prst="rect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/>
            <a:lstStyle/>
            <a:p>
              <a:pPr lvl="0"/>
              <a:endParaRPr>
                <a:solidFill>
                  <a:schemeClr val="accent2"/>
                </a:solidFill>
              </a:endParaRPr>
            </a:p>
          </p:txBody>
        </p:sp>
      </p:grpSp>
      <p:sp>
        <p:nvSpPr>
          <p:cNvPr id="21518" name="Заголовок 21517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37160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/>
          <a:p>
            <a:pPr lvl="0"/>
            <a:r>
              <a:rPr dirty="0"/>
              <a:t>Образец заголовка</a:t>
            </a:r>
          </a:p>
        </p:txBody>
      </p:sp>
      <p:sp>
        <p:nvSpPr>
          <p:cNvPr id="21519" name="Замещающий текст 21518"/>
          <p:cNvSpPr>
            <a:spLocks noGrp="1"/>
          </p:cNvSpPr>
          <p:nvPr>
            <p:ph type="body" idx="1"/>
          </p:nvPr>
        </p:nvSpPr>
        <p:spPr>
          <a:xfrm>
            <a:off x="457200" y="1981200"/>
            <a:ext cx="8229600" cy="388620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/>
            <a:r>
              <a:rPr dirty="0"/>
              <a:t>Образец текста</a:t>
            </a:r>
          </a:p>
          <a:p>
            <a:pPr lvl="1"/>
            <a:r>
              <a:rPr dirty="0"/>
              <a:t>Второй уровень</a:t>
            </a:r>
          </a:p>
          <a:p>
            <a:pPr lvl="2"/>
            <a:r>
              <a:rPr dirty="0"/>
              <a:t>Третий уровень</a:t>
            </a:r>
          </a:p>
          <a:p>
            <a:pPr lvl="3"/>
            <a:r>
              <a:rPr dirty="0"/>
              <a:t>Четвертый уровень</a:t>
            </a:r>
          </a:p>
          <a:p>
            <a:pPr lvl="4"/>
            <a:r>
              <a:rPr dirty="0"/>
              <a:t>Пятый уровень</a:t>
            </a:r>
          </a:p>
        </p:txBody>
      </p:sp>
      <p:sp>
        <p:nvSpPr>
          <p:cNvPr id="21520" name="Замещающая дата 21519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>
            <a:lvl1pPr>
              <a:defRPr sz="1200"/>
            </a:lvl1pPr>
          </a:lstStyle>
          <a:p>
            <a:pPr lvl="0"/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bg2"/>
        </a:buClr>
        <a:buSzPct val="75000"/>
        <a:buFont typeface="Wingdings" panose="05000000000000000000" pitchFamily="2" charset="2"/>
        <a:buChar char="n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anose="05000000000000000000" pitchFamily="2" charset="2"/>
        <a:buChar char="¨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bg2"/>
        </a:buClr>
        <a:buSzPct val="65000"/>
        <a:buFont typeface="Wingdings" panose="05000000000000000000" pitchFamily="2" charset="2"/>
        <a:buChar char="n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anose="05000000000000000000" pitchFamily="2" charset="2"/>
        <a:buChar char="¨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bg2"/>
        </a:buClr>
        <a:buSzTx/>
        <a:buFont typeface="Wingdings" panose="05000000000000000000" pitchFamily="2" charset="2"/>
        <a:buChar char="§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bg2"/>
        </a:buClr>
        <a:buSzTx/>
        <a:buFont typeface="Wingdings" panose="05000000000000000000" pitchFamily="2" charset="2"/>
        <a:buChar char="§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bg2"/>
        </a:buClr>
        <a:buSzTx/>
        <a:buFont typeface="Wingdings" panose="05000000000000000000" pitchFamily="2" charset="2"/>
        <a:buChar char="§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bg2"/>
        </a:buClr>
        <a:buSzTx/>
        <a:buFont typeface="Wingdings" panose="05000000000000000000" pitchFamily="2" charset="2"/>
        <a:buChar char="§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bg2"/>
        </a:buClr>
        <a:buSzTx/>
        <a:buFont typeface="Wingdings" panose="05000000000000000000" pitchFamily="2" charset="2"/>
        <a:buChar char="§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5pPr>
      <a:lvl6pPr marL="2286000" lvl="5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6pPr>
      <a:lvl7pPr marL="2743200" lvl="6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7pPr>
      <a:lvl8pPr marL="3200400" lvl="7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8pPr>
      <a:lvl9pPr marL="3657600" lvl="8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Заголовок 4097"/>
          <p:cNvSpPr>
            <a:spLocks noGrp="1"/>
          </p:cNvSpPr>
          <p:nvPr>
            <p:ph type="ctrTitle"/>
          </p:nvPr>
        </p:nvSpPr>
        <p:spPr>
          <a:xfrm>
            <a:off x="2819400" y="1752600"/>
            <a:ext cx="6324600" cy="2438400"/>
          </a:xfrm>
        </p:spPr>
        <p:txBody>
          <a:bodyPr anchor="ctr" anchorCtr="0"/>
          <a:lstStyle/>
          <a:p>
            <a:pPr defTabSz="914400">
              <a:buSzTx/>
              <a:buFontTx/>
              <a:buNone/>
            </a:pPr>
            <a:r>
              <a:rPr sz="4000" b="1" kern="1200" baseline="0"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Терминальные состояния.</a:t>
            </a:r>
            <a:br>
              <a:rPr sz="4000" b="1" kern="1200" baseline="0"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</a:br>
            <a:r>
              <a:rPr sz="4000" b="1" kern="1200" baseline="0"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Базовая сердечно-лёгочная реанимация</a:t>
            </a:r>
          </a:p>
        </p:txBody>
      </p:sp>
      <p:pic>
        <p:nvPicPr>
          <p:cNvPr id="4101" name="Изображение 4100" descr="story-heart-erc-content-3-1024x68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10200" y="4343400"/>
            <a:ext cx="3429000" cy="22796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Текстовое поле 1"/>
          <p:cNvSpPr txBox="1"/>
          <p:nvPr/>
        </p:nvSpPr>
        <p:spPr>
          <a:xfrm>
            <a:off x="309489" y="4648200"/>
            <a:ext cx="452310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Подготовила преподаватель ЦМК №2 «Хирургические болезни» </a:t>
            </a:r>
          </a:p>
          <a:p>
            <a:r>
              <a:rPr lang="ru-RU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ГАПОУ МО «Кольский медицинский колледж» </a:t>
            </a:r>
          </a:p>
          <a:p>
            <a:r>
              <a:rPr lang="ru-RU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Дегенау А.В.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Заголовок 86017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2209800"/>
          </a:xfrm>
        </p:spPr>
        <p:txBody>
          <a:bodyPr anchor="ctr" anchorCtr="0"/>
          <a:lstStyle/>
          <a:p>
            <a:pPr algn="ctr"/>
            <a:r>
              <a:rPr sz="4000" b="1">
                <a:latin typeface="Times New Roman" panose="02020603050405020304" pitchFamily="18" charset="0"/>
                <a:cs typeface="Times New Roman" panose="02020603050405020304" pitchFamily="18" charset="0"/>
              </a:rPr>
              <a:t>Терминальные состояния</a:t>
            </a:r>
            <a:br>
              <a:rPr sz="4000" b="1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sz="4000">
                <a:latin typeface="Times New Roman" panose="02020603050405020304" pitchFamily="18" charset="0"/>
                <a:cs typeface="Times New Roman" panose="02020603050405020304" pitchFamily="18" charset="0"/>
              </a:rPr>
              <a:t>это</a:t>
            </a:r>
            <a:r>
              <a:rPr sz="4000" b="1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4000">
                <a:latin typeface="Times New Roman" panose="02020603050405020304" pitchFamily="18" charset="0"/>
                <a:cs typeface="Times New Roman" panose="02020603050405020304" pitchFamily="18" charset="0"/>
              </a:rPr>
              <a:t>периоды жизни человека, </a:t>
            </a:r>
            <a:br>
              <a:rPr sz="400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sz="4000">
                <a:latin typeface="Times New Roman" panose="02020603050405020304" pitchFamily="18" charset="0"/>
                <a:cs typeface="Times New Roman" panose="02020603050405020304" pitchFamily="18" charset="0"/>
              </a:rPr>
              <a:t>граничащие со смертью</a:t>
            </a:r>
          </a:p>
        </p:txBody>
      </p:sp>
      <p:sp>
        <p:nvSpPr>
          <p:cNvPr id="86019" name="Замещающий текст 86018"/>
          <p:cNvSpPr>
            <a:spLocks noGrp="1"/>
          </p:cNvSpPr>
          <p:nvPr>
            <p:ph type="body" idx="1"/>
          </p:nvPr>
        </p:nvSpPr>
        <p:spPr>
          <a:xfrm>
            <a:off x="381000" y="3048000"/>
            <a:ext cx="8229600" cy="2895600"/>
          </a:xfrm>
        </p:spPr>
        <p:txBody>
          <a:bodyPr/>
          <a:lstStyle/>
          <a:p>
            <a:pPr>
              <a:lnSpc>
                <a:spcPct val="130000"/>
              </a:lnSpc>
            </a:pPr>
            <a:r>
              <a:rPr sz="3600">
                <a:latin typeface="Times New Roman" panose="02020603050405020304" pitchFamily="18" charset="0"/>
                <a:cs typeface="Times New Roman" panose="02020603050405020304" pitchFamily="18" charset="0"/>
              </a:rPr>
              <a:t>Предагональное состояние</a:t>
            </a:r>
          </a:p>
          <a:p>
            <a:pPr>
              <a:lnSpc>
                <a:spcPct val="130000"/>
              </a:lnSpc>
            </a:pPr>
            <a:r>
              <a:rPr sz="3600">
                <a:latin typeface="Times New Roman" panose="02020603050405020304" pitchFamily="18" charset="0"/>
                <a:cs typeface="Times New Roman" panose="02020603050405020304" pitchFamily="18" charset="0"/>
              </a:rPr>
              <a:t>Агония</a:t>
            </a:r>
          </a:p>
          <a:p>
            <a:pPr>
              <a:lnSpc>
                <a:spcPct val="130000"/>
              </a:lnSpc>
            </a:pPr>
            <a:r>
              <a:rPr sz="3600">
                <a:latin typeface="Times New Roman" panose="02020603050405020304" pitchFamily="18" charset="0"/>
                <a:cs typeface="Times New Roman" panose="02020603050405020304" pitchFamily="18" charset="0"/>
              </a:rPr>
              <a:t>Клиническая смерть (5-6 минут)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Заголовок 92161"/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pPr algn="ctr"/>
            <a:r>
              <a:rPr sz="4000" b="1">
                <a:latin typeface="Times New Roman" panose="02020603050405020304" pitchFamily="18" charset="0"/>
                <a:cs typeface="Times New Roman" panose="02020603050405020304" pitchFamily="18" charset="0"/>
              </a:rPr>
              <a:t>Причины терминальных состояний</a:t>
            </a:r>
          </a:p>
        </p:txBody>
      </p:sp>
      <p:sp>
        <p:nvSpPr>
          <p:cNvPr id="92163" name="Замещающий текст 9216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20000"/>
              </a:lnSpc>
            </a:pPr>
            <a:r>
              <a:rPr>
                <a:latin typeface="Times New Roman" panose="02020603050405020304" pitchFamily="18" charset="0"/>
                <a:cs typeface="Times New Roman" panose="02020603050405020304" pitchFamily="18" charset="0"/>
              </a:rPr>
              <a:t>Травмы </a:t>
            </a:r>
          </a:p>
          <a:p>
            <a:pPr>
              <a:lnSpc>
                <a:spcPct val="120000"/>
              </a:lnSpc>
            </a:pPr>
            <a:r>
              <a:rPr>
                <a:latin typeface="Times New Roman" panose="02020603050405020304" pitchFamily="18" charset="0"/>
                <a:cs typeface="Times New Roman" panose="02020603050405020304" pitchFamily="18" charset="0"/>
              </a:rPr>
              <a:t>Отравления </a:t>
            </a:r>
          </a:p>
          <a:p>
            <a:pPr>
              <a:lnSpc>
                <a:spcPct val="120000"/>
              </a:lnSpc>
            </a:pPr>
            <a:r>
              <a:rPr>
                <a:latin typeface="Times New Roman" panose="02020603050405020304" pitchFamily="18" charset="0"/>
                <a:cs typeface="Times New Roman" panose="02020603050405020304" pitchFamily="18" charset="0"/>
              </a:rPr>
              <a:t>Инфекции </a:t>
            </a:r>
          </a:p>
          <a:p>
            <a:pPr>
              <a:lnSpc>
                <a:spcPct val="120000"/>
              </a:lnSpc>
            </a:pPr>
            <a:r>
              <a:rPr>
                <a:latin typeface="Times New Roman" panose="02020603050405020304" pitchFamily="18" charset="0"/>
                <a:cs typeface="Times New Roman" panose="02020603050405020304" pitchFamily="18" charset="0"/>
              </a:rPr>
              <a:t>Различные заболевания сердечно-сосудистой, дыхательной, нервной и других систем, сопровождающиеся нарушением функции органов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Заголовок 8704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838200"/>
          </a:xfrm>
        </p:spPr>
        <p:txBody>
          <a:bodyPr anchor="ctr" anchorCtr="0"/>
          <a:lstStyle/>
          <a:p>
            <a:pPr algn="ctr"/>
            <a:r>
              <a:rPr sz="4000" b="1">
                <a:latin typeface="Times New Roman" panose="02020603050405020304" pitchFamily="18" charset="0"/>
                <a:cs typeface="Times New Roman" panose="02020603050405020304" pitchFamily="18" charset="0"/>
              </a:rPr>
              <a:t>Предагональное состояние</a:t>
            </a:r>
          </a:p>
        </p:txBody>
      </p:sp>
      <p:sp>
        <p:nvSpPr>
          <p:cNvPr id="87043" name="Замещающий текст 87042"/>
          <p:cNvSpPr>
            <a:spLocks noGrp="1"/>
          </p:cNvSpPr>
          <p:nvPr>
            <p:ph type="body" idx="1"/>
          </p:nvPr>
        </p:nvSpPr>
        <p:spPr>
          <a:xfrm>
            <a:off x="457200" y="1295400"/>
            <a:ext cx="8534400" cy="5257800"/>
          </a:xfrm>
        </p:spPr>
        <p:txBody>
          <a:bodyPr/>
          <a:lstStyle/>
          <a:p>
            <a:pPr>
              <a:lnSpc>
                <a:spcPct val="110000"/>
              </a:lnSpc>
            </a:pPr>
            <a:r>
              <a:rPr sz="2800">
                <a:latin typeface="Times New Roman" panose="02020603050405020304" pitchFamily="18" charset="0"/>
                <a:cs typeface="Times New Roman" panose="02020603050405020304" pitchFamily="18" charset="0"/>
              </a:rPr>
              <a:t>Общая заторможенность</a:t>
            </a:r>
          </a:p>
          <a:p>
            <a:pPr>
              <a:lnSpc>
                <a:spcPct val="110000"/>
              </a:lnSpc>
            </a:pPr>
            <a:r>
              <a:rPr sz="2800">
                <a:latin typeface="Times New Roman" panose="02020603050405020304" pitchFamily="18" charset="0"/>
                <a:cs typeface="Times New Roman" panose="02020603050405020304" pitchFamily="18" charset="0"/>
              </a:rPr>
              <a:t>Спутанное сознание</a:t>
            </a:r>
          </a:p>
          <a:p>
            <a:pPr>
              <a:lnSpc>
                <a:spcPct val="110000"/>
              </a:lnSpc>
            </a:pPr>
            <a:r>
              <a:rPr sz="2800">
                <a:latin typeface="Times New Roman" panose="02020603050405020304" pitchFamily="18" charset="0"/>
                <a:cs typeface="Times New Roman" panose="02020603050405020304" pitchFamily="18" charset="0"/>
              </a:rPr>
              <a:t>Артериальное давление (АД) не определяется</a:t>
            </a:r>
          </a:p>
          <a:p>
            <a:pPr>
              <a:lnSpc>
                <a:spcPct val="110000"/>
              </a:lnSpc>
            </a:pPr>
            <a:r>
              <a:rPr sz="2800">
                <a:latin typeface="Times New Roman" panose="02020603050405020304" pitchFamily="18" charset="0"/>
                <a:cs typeface="Times New Roman" panose="02020603050405020304" pitchFamily="18" charset="0"/>
              </a:rPr>
              <a:t>Пульс на периферических артериях отсутствует, но пальпируется на сонных и бедренных артериях</a:t>
            </a:r>
          </a:p>
          <a:p>
            <a:pPr>
              <a:lnSpc>
                <a:spcPct val="110000"/>
              </a:lnSpc>
            </a:pPr>
            <a:r>
              <a:rPr sz="2800">
                <a:latin typeface="Times New Roman" panose="02020603050405020304" pitchFamily="18" charset="0"/>
                <a:cs typeface="Times New Roman" panose="02020603050405020304" pitchFamily="18" charset="0"/>
              </a:rPr>
              <a:t>Выраженная одышка</a:t>
            </a:r>
          </a:p>
          <a:p>
            <a:pPr>
              <a:lnSpc>
                <a:spcPct val="110000"/>
              </a:lnSpc>
            </a:pPr>
            <a:r>
              <a:rPr sz="2800">
                <a:latin typeface="Times New Roman" panose="02020603050405020304" pitchFamily="18" charset="0"/>
                <a:cs typeface="Times New Roman" panose="02020603050405020304" pitchFamily="18" charset="0"/>
              </a:rPr>
              <a:t>Бледность кожных покровов или цианоз кожи и слизистых оболочек</a:t>
            </a:r>
          </a:p>
          <a:p>
            <a:pPr>
              <a:lnSpc>
                <a:spcPct val="110000"/>
              </a:lnSpc>
            </a:pPr>
            <a:r>
              <a:rPr sz="2800">
                <a:latin typeface="Times New Roman" panose="02020603050405020304" pitchFamily="18" charset="0"/>
                <a:cs typeface="Times New Roman" panose="02020603050405020304" pitchFamily="18" charset="0"/>
              </a:rPr>
              <a:t>Зрачки расширены, реакция на свет сохранена</a:t>
            </a:r>
          </a:p>
          <a:p>
            <a:pPr>
              <a:lnSpc>
                <a:spcPct val="110000"/>
              </a:lnSpc>
            </a:pPr>
            <a:r>
              <a:rPr sz="2800">
                <a:latin typeface="Times New Roman" panose="02020603050405020304" pitchFamily="18" charset="0"/>
                <a:cs typeface="Times New Roman" panose="02020603050405020304" pitchFamily="18" charset="0"/>
              </a:rPr>
              <a:t>Кислородное голодание органов и тканей</a:t>
            </a:r>
          </a:p>
          <a:p>
            <a:pPr>
              <a:lnSpc>
                <a:spcPct val="90000"/>
              </a:lnSpc>
              <a:buNone/>
            </a:pPr>
            <a:endParaRPr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Заголовок 88065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914400"/>
          </a:xfrm>
        </p:spPr>
        <p:txBody>
          <a:bodyPr anchor="ctr" anchorCtr="0"/>
          <a:lstStyle/>
          <a:p>
            <a:pPr algn="ctr"/>
            <a:r>
              <a:rPr sz="4000" b="1">
                <a:latin typeface="Times New Roman" panose="02020603050405020304" pitchFamily="18" charset="0"/>
                <a:cs typeface="Times New Roman" panose="02020603050405020304" pitchFamily="18" charset="0"/>
              </a:rPr>
              <a:t>Агония </a:t>
            </a:r>
          </a:p>
        </p:txBody>
      </p:sp>
      <p:sp>
        <p:nvSpPr>
          <p:cNvPr id="88067" name="Замещающий текст 88066"/>
          <p:cNvSpPr>
            <a:spLocks noGrp="1"/>
          </p:cNvSpPr>
          <p:nvPr>
            <p:ph type="body" idx="1"/>
          </p:nvPr>
        </p:nvSpPr>
        <p:spPr>
          <a:xfrm>
            <a:off x="457200" y="1295400"/>
            <a:ext cx="8229600" cy="5181600"/>
          </a:xfrm>
        </p:spPr>
        <p:txBody>
          <a:bodyPr/>
          <a:lstStyle/>
          <a:p>
            <a:pPr>
              <a:lnSpc>
                <a:spcPct val="130000"/>
              </a:lnSpc>
            </a:pPr>
            <a:r>
              <a:rPr sz="2800">
                <a:latin typeface="Times New Roman" panose="02020603050405020304" pitchFamily="18" charset="0"/>
                <a:cs typeface="Times New Roman" panose="02020603050405020304" pitchFamily="18" charset="0"/>
              </a:rPr>
              <a:t>Сознание и глазные рефлексы отсутствуют (кома)</a:t>
            </a:r>
          </a:p>
          <a:p>
            <a:pPr>
              <a:lnSpc>
                <a:spcPct val="130000"/>
              </a:lnSpc>
            </a:pPr>
            <a:r>
              <a:rPr sz="2800">
                <a:latin typeface="Times New Roman" panose="02020603050405020304" pitchFamily="18" charset="0"/>
                <a:cs typeface="Times New Roman" panose="02020603050405020304" pitchFamily="18" charset="0"/>
              </a:rPr>
              <a:t>АД не определяется</a:t>
            </a:r>
          </a:p>
          <a:p>
            <a:pPr>
              <a:lnSpc>
                <a:spcPct val="130000"/>
              </a:lnSpc>
            </a:pPr>
            <a:r>
              <a:rPr sz="2800">
                <a:latin typeface="Times New Roman" panose="02020603050405020304" pitchFamily="18" charset="0"/>
                <a:cs typeface="Times New Roman" panose="02020603050405020304" pitchFamily="18" charset="0"/>
              </a:rPr>
              <a:t>Пульс резко ослаблен на центральных артериях </a:t>
            </a:r>
          </a:p>
          <a:p>
            <a:pPr>
              <a:lnSpc>
                <a:spcPct val="130000"/>
              </a:lnSpc>
            </a:pPr>
            <a:r>
              <a:rPr sz="2800">
                <a:latin typeface="Times New Roman" panose="02020603050405020304" pitchFamily="18" charset="0"/>
                <a:cs typeface="Times New Roman" panose="02020603050405020304" pitchFamily="18" charset="0"/>
              </a:rPr>
              <a:t>Дыхание патологического характера (по типу заглатывания воздуха)</a:t>
            </a:r>
          </a:p>
          <a:p>
            <a:pPr>
              <a:lnSpc>
                <a:spcPct val="130000"/>
              </a:lnSpc>
            </a:pPr>
            <a:r>
              <a:rPr sz="2800">
                <a:latin typeface="Times New Roman" panose="02020603050405020304" pitchFamily="18" charset="0"/>
                <a:cs typeface="Times New Roman" panose="02020603050405020304" pitchFamily="18" charset="0"/>
              </a:rPr>
              <a:t>Бледность кожных покровов или цианоз кожи и слизистых оболочек</a:t>
            </a:r>
          </a:p>
          <a:p>
            <a:pPr>
              <a:lnSpc>
                <a:spcPct val="130000"/>
              </a:lnSpc>
            </a:pPr>
            <a:r>
              <a:rPr sz="2800">
                <a:latin typeface="Times New Roman" panose="02020603050405020304" pitchFamily="18" charset="0"/>
                <a:cs typeface="Times New Roman" panose="02020603050405020304" pitchFamily="18" charset="0"/>
              </a:rPr>
              <a:t>Снижение температуры кожных покровов</a:t>
            </a:r>
          </a:p>
          <a:p>
            <a:pPr>
              <a:buNone/>
            </a:pPr>
            <a:endParaRPr sz="2800"/>
          </a:p>
          <a:p>
            <a:endParaRPr sz="2800"/>
          </a:p>
          <a:p>
            <a:endParaRPr sz="280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Заголовок 89089"/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pPr algn="ctr"/>
            <a:r>
              <a:rPr sz="4000" b="1">
                <a:latin typeface="Times New Roman" panose="02020603050405020304" pitchFamily="18" charset="0"/>
                <a:cs typeface="Times New Roman" panose="02020603050405020304" pitchFamily="18" charset="0"/>
              </a:rPr>
              <a:t>Клиническая смерть</a:t>
            </a:r>
          </a:p>
        </p:txBody>
      </p:sp>
      <p:sp>
        <p:nvSpPr>
          <p:cNvPr id="89091" name="Замещающий текст 89090"/>
          <p:cNvSpPr>
            <a:spLocks noGrp="1"/>
          </p:cNvSpPr>
          <p:nvPr>
            <p:ph type="body" idx="1"/>
          </p:nvPr>
        </p:nvSpPr>
        <p:spPr>
          <a:xfrm>
            <a:off x="457200" y="1828800"/>
            <a:ext cx="8229600" cy="3886200"/>
          </a:xfrm>
        </p:spPr>
        <p:txBody>
          <a:bodyPr/>
          <a:lstStyle/>
          <a:p>
            <a:pPr>
              <a:lnSpc>
                <a:spcPct val="120000"/>
              </a:lnSpc>
            </a:pPr>
            <a:r>
              <a:rPr>
                <a:latin typeface="Times New Roman" panose="02020603050405020304" pitchFamily="18" charset="0"/>
                <a:cs typeface="Times New Roman" panose="02020603050405020304" pitchFamily="18" charset="0"/>
              </a:rPr>
              <a:t>Обратимая фаза умирания – состояние, при котором внезапно прекращается сердечная деятельность, дыхание и активность коры головного мозга.</a:t>
            </a:r>
          </a:p>
          <a:p>
            <a:pPr>
              <a:lnSpc>
                <a:spcPct val="120000"/>
              </a:lnSpc>
            </a:pPr>
            <a:r>
              <a:rPr>
                <a:latin typeface="Times New Roman" panose="02020603050405020304" pitchFamily="18" charset="0"/>
                <a:cs typeface="Times New Roman" panose="02020603050405020304" pitchFamily="18" charset="0"/>
              </a:rPr>
              <a:t>Внешних проявлений жизни нет, но клетки головного мозга еще жизнеспособны в течение 5 – 6 минут.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Заголовок 90113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066800"/>
          </a:xfrm>
        </p:spPr>
        <p:txBody>
          <a:bodyPr anchor="ctr" anchorCtr="0"/>
          <a:lstStyle/>
          <a:p>
            <a:pPr algn="ctr"/>
            <a:r>
              <a:rPr sz="4000" b="1">
                <a:latin typeface="Times New Roman" panose="02020603050405020304" pitchFamily="18" charset="0"/>
                <a:cs typeface="Times New Roman" panose="02020603050405020304" pitchFamily="18" charset="0"/>
              </a:rPr>
              <a:t>Диагностика </a:t>
            </a:r>
            <a:br>
              <a:rPr sz="4000" b="1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sz="4000" b="1">
                <a:latin typeface="Times New Roman" panose="02020603050405020304" pitchFamily="18" charset="0"/>
                <a:cs typeface="Times New Roman" panose="02020603050405020304" pitchFamily="18" charset="0"/>
              </a:rPr>
              <a:t>клинической смерти</a:t>
            </a:r>
          </a:p>
        </p:txBody>
      </p:sp>
      <p:sp>
        <p:nvSpPr>
          <p:cNvPr id="90115" name="Замещающий текст 90114"/>
          <p:cNvSpPr>
            <a:spLocks noGrp="1"/>
          </p:cNvSpPr>
          <p:nvPr>
            <p:ph type="body" sz="half" idx="1"/>
          </p:nvPr>
        </p:nvSpPr>
        <p:spPr>
          <a:xfrm>
            <a:off x="381000" y="3200400"/>
            <a:ext cx="3505200" cy="3657600"/>
          </a:xfrm>
        </p:spPr>
        <p:txBody>
          <a:bodyPr/>
          <a:lstStyle/>
          <a:p>
            <a:pPr>
              <a:lnSpc>
                <a:spcPct val="90000"/>
              </a:lnSpc>
              <a:buClr>
                <a:schemeClr val="bg2"/>
              </a:buClr>
              <a:buSzPct val="75000"/>
              <a:buFont typeface="Wingdings" panose="05000000000000000000" pitchFamily="2" charset="2"/>
            </a:pPr>
            <a:endParaRPr sz="2000"/>
          </a:p>
          <a:p>
            <a:pPr>
              <a:lnSpc>
                <a:spcPct val="90000"/>
              </a:lnSpc>
              <a:buClr>
                <a:schemeClr val="bg2"/>
              </a:buClr>
              <a:buSzPct val="75000"/>
              <a:buFont typeface="Wingdings" panose="05000000000000000000" pitchFamily="2" charset="2"/>
            </a:pPr>
            <a:r>
              <a:rPr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Отсутствует кровообращение:</a:t>
            </a:r>
            <a:r>
              <a:rPr sz="2400">
                <a:latin typeface="Times New Roman" panose="02020603050405020304" pitchFamily="18" charset="0"/>
                <a:cs typeface="Times New Roman" panose="02020603050405020304" pitchFamily="18" charset="0"/>
              </a:rPr>
              <a:t> по пульсации сонных артерий</a:t>
            </a:r>
          </a:p>
          <a:p>
            <a:pPr>
              <a:lnSpc>
                <a:spcPct val="90000"/>
              </a:lnSpc>
              <a:buClr>
                <a:schemeClr val="bg2"/>
              </a:buClr>
              <a:buSzPct val="75000"/>
              <a:buFont typeface="Wingdings" panose="05000000000000000000" pitchFamily="2" charset="2"/>
            </a:pPr>
            <a:r>
              <a:rPr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Расширение зрачка: </a:t>
            </a:r>
            <a:r>
              <a:rPr sz="2400">
                <a:latin typeface="Times New Roman" panose="02020603050405020304" pitchFamily="18" charset="0"/>
                <a:cs typeface="Times New Roman" panose="02020603050405020304" pitchFamily="18" charset="0"/>
              </a:rPr>
              <a:t>на 45-60 секунде, максимальное через 1 минуту 45 секунд, </a:t>
            </a:r>
            <a:r>
              <a:rPr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нет реакции на свет</a:t>
            </a:r>
          </a:p>
        </p:txBody>
      </p:sp>
      <p:sp>
        <p:nvSpPr>
          <p:cNvPr id="90116" name="Замещающий текст 90115"/>
          <p:cNvSpPr>
            <a:spLocks noGrp="1"/>
          </p:cNvSpPr>
          <p:nvPr>
            <p:ph type="body" sz="half" idx="2"/>
          </p:nvPr>
        </p:nvSpPr>
        <p:spPr>
          <a:xfrm>
            <a:off x="381000" y="1676400"/>
            <a:ext cx="8610600" cy="1828800"/>
          </a:xfrm>
        </p:spPr>
        <p:txBody>
          <a:bodyPr/>
          <a:lstStyle/>
          <a:p>
            <a:pPr>
              <a:lnSpc>
                <a:spcPct val="90000"/>
              </a:lnSpc>
              <a:buClr>
                <a:schemeClr val="bg2"/>
              </a:buClr>
              <a:buSzPct val="75000"/>
              <a:buFont typeface="Wingdings" panose="05000000000000000000" pitchFamily="2" charset="2"/>
            </a:pPr>
            <a:r>
              <a:rPr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Отсутствует сознание:</a:t>
            </a:r>
            <a:r>
              <a:rPr sz="2400">
                <a:latin typeface="Times New Roman" panose="02020603050405020304" pitchFamily="18" charset="0"/>
                <a:cs typeface="Times New Roman" panose="02020603050405020304" pitchFamily="18" charset="0"/>
              </a:rPr>
              <a:t> нет реакции на окрик, боль, встряхивание</a:t>
            </a:r>
          </a:p>
          <a:p>
            <a:pPr>
              <a:lnSpc>
                <a:spcPct val="90000"/>
              </a:lnSpc>
              <a:buClr>
                <a:schemeClr val="bg2"/>
              </a:buClr>
              <a:buSzPct val="75000"/>
              <a:buFont typeface="Wingdings" panose="05000000000000000000" pitchFamily="2" charset="2"/>
            </a:pPr>
            <a:r>
              <a:rPr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Отсутствует дыхание: </a:t>
            </a:r>
            <a:r>
              <a:rPr sz="2400">
                <a:latin typeface="Times New Roman" panose="02020603050405020304" pitchFamily="18" charset="0"/>
                <a:cs typeface="Times New Roman" panose="02020603050405020304" pitchFamily="18" charset="0"/>
              </a:rPr>
              <a:t>улавливание струи выдыхаемого воздуха ухом, приложенным к губам умирающего, щекой спасателя</a:t>
            </a:r>
          </a:p>
        </p:txBody>
      </p:sp>
      <p:pic>
        <p:nvPicPr>
          <p:cNvPr id="90118" name="Изображение 90117" descr="0011-002-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62400" y="3124200"/>
            <a:ext cx="5029200" cy="35814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Заголовок 93185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066800"/>
          </a:xfrm>
        </p:spPr>
        <p:txBody>
          <a:bodyPr anchor="ctr" anchorCtr="0"/>
          <a:lstStyle/>
          <a:p>
            <a:pPr algn="ctr"/>
            <a:r>
              <a:rPr sz="4000" b="1">
                <a:latin typeface="Times New Roman" panose="02020603050405020304" pitchFamily="18" charset="0"/>
                <a:cs typeface="Times New Roman" panose="02020603050405020304" pitchFamily="18" charset="0"/>
              </a:rPr>
              <a:t>Биологическая смерть </a:t>
            </a:r>
            <a:br>
              <a:rPr sz="4000" b="1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sz="4000" b="1">
                <a:latin typeface="Times New Roman" panose="02020603050405020304" pitchFamily="18" charset="0"/>
                <a:cs typeface="Times New Roman" panose="02020603050405020304" pitchFamily="18" charset="0"/>
              </a:rPr>
              <a:t>(истинная смерть) </a:t>
            </a:r>
          </a:p>
        </p:txBody>
      </p:sp>
      <p:sp>
        <p:nvSpPr>
          <p:cNvPr id="93187" name="Замещающий текст 93186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2672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>
                <a:latin typeface="Times New Roman" panose="02020603050405020304" pitchFamily="18" charset="0"/>
                <a:cs typeface="Times New Roman" panose="02020603050405020304" pitchFamily="18" charset="0"/>
              </a:rPr>
              <a:t>Необратимое прекращение физиологических процессов в клетках и тканях.</a:t>
            </a:r>
          </a:p>
          <a:p>
            <a:pPr>
              <a:lnSpc>
                <a:spcPct val="90000"/>
              </a:lnSpc>
            </a:pPr>
            <a:r>
              <a:rPr b="1">
                <a:latin typeface="Times New Roman" panose="02020603050405020304" pitchFamily="18" charset="0"/>
                <a:cs typeface="Times New Roman" panose="02020603050405020304" pitchFamily="18" charset="0"/>
              </a:rPr>
              <a:t>Ранние признаки:</a:t>
            </a:r>
          </a:p>
          <a:p>
            <a:pPr algn="ctr">
              <a:lnSpc>
                <a:spcPct val="90000"/>
              </a:lnSpc>
              <a:buNone/>
            </a:pPr>
            <a:r>
              <a:rPr>
                <a:latin typeface="Times New Roman" panose="02020603050405020304" pitchFamily="18" charset="0"/>
                <a:cs typeface="Times New Roman" panose="02020603050405020304" pitchFamily="18" charset="0"/>
              </a:rPr>
              <a:t>Симптом «кошачьего глаза» </a:t>
            </a:r>
          </a:p>
          <a:p>
            <a:pPr algn="ctr">
              <a:lnSpc>
                <a:spcPct val="90000"/>
              </a:lnSpc>
              <a:buNone/>
            </a:pPr>
            <a:r>
              <a:rPr>
                <a:latin typeface="Times New Roman" panose="02020603050405020304" pitchFamily="18" charset="0"/>
                <a:cs typeface="Times New Roman" panose="02020603050405020304" pitchFamily="18" charset="0"/>
              </a:rPr>
              <a:t>– появляется через 15 минут </a:t>
            </a:r>
          </a:p>
          <a:p>
            <a:pPr algn="ctr">
              <a:lnSpc>
                <a:spcPct val="90000"/>
              </a:lnSpc>
              <a:buNone/>
            </a:pPr>
            <a:r>
              <a:rPr>
                <a:latin typeface="Times New Roman" panose="02020603050405020304" pitchFamily="18" charset="0"/>
                <a:cs typeface="Times New Roman" panose="02020603050405020304" pitchFamily="18" charset="0"/>
              </a:rPr>
              <a:t>(осторожно сдавливают глазное яблоко – зрачок вытягивается в длину)</a:t>
            </a:r>
          </a:p>
        </p:txBody>
      </p:sp>
      <p:pic>
        <p:nvPicPr>
          <p:cNvPr id="93189" name="Изображение 93188" descr="priznaki-biologicheskoj-smerti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33600" y="5638800"/>
            <a:ext cx="5276850" cy="9239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Заголовок 96257"/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pPr algn="ctr"/>
            <a:r>
              <a:rPr sz="4000" b="1">
                <a:latin typeface="Times New Roman" panose="02020603050405020304" pitchFamily="18" charset="0"/>
                <a:cs typeface="Times New Roman" panose="02020603050405020304" pitchFamily="18" charset="0"/>
              </a:rPr>
              <a:t>Поздние признаки биологической смерти</a:t>
            </a:r>
          </a:p>
        </p:txBody>
      </p:sp>
      <p:sp>
        <p:nvSpPr>
          <p:cNvPr id="96259" name="Замещающий текст 96258"/>
          <p:cNvSpPr>
            <a:spLocks noGrp="1"/>
          </p:cNvSpPr>
          <p:nvPr>
            <p:ph type="body" idx="1"/>
          </p:nvPr>
        </p:nvSpPr>
        <p:spPr>
          <a:xfrm>
            <a:off x="457200" y="1981200"/>
            <a:ext cx="8229600" cy="4572000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Трупные пятна – </a:t>
            </a:r>
            <a:r>
              <a:rPr sz="2800">
                <a:latin typeface="Times New Roman" panose="02020603050405020304" pitchFamily="18" charset="0"/>
                <a:cs typeface="Times New Roman" panose="02020603050405020304" pitchFamily="18" charset="0"/>
              </a:rPr>
              <a:t>сине-фиолетовые или багрово-фиолетовые пятна появляются через 2 – 4 ч после остановки сердца в ниже расположенных участках тела.</a:t>
            </a:r>
          </a:p>
          <a:p>
            <a:pPr>
              <a:lnSpc>
                <a:spcPct val="100000"/>
              </a:lnSpc>
            </a:pPr>
            <a:r>
              <a:rPr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Трупное окоченение – </a:t>
            </a:r>
            <a:r>
              <a:rPr sz="2800">
                <a:latin typeface="Times New Roman" panose="02020603050405020304" pitchFamily="18" charset="0"/>
                <a:cs typeface="Times New Roman" panose="02020603050405020304" pitchFamily="18" charset="0"/>
              </a:rPr>
              <a:t>уплотнение и укорочение скелетных мышц, препятствующее пассивным движениям в суставах появляется через 2 – 4 ч после остановки сердца. </a:t>
            </a:r>
          </a:p>
          <a:p>
            <a:pPr>
              <a:lnSpc>
                <a:spcPct val="100000"/>
              </a:lnSpc>
            </a:pPr>
            <a:r>
              <a:rPr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Трупное разложение – </a:t>
            </a:r>
            <a:r>
              <a:rPr sz="280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разложение</a:t>
            </a:r>
            <a:r>
              <a:rPr sz="2800">
                <a:latin typeface="Times New Roman" panose="02020603050405020304" pitchFamily="18" charset="0"/>
                <a:cs typeface="Times New Roman" panose="02020603050405020304" pitchFamily="18" charset="0"/>
              </a:rPr>
              <a:t> и гниение тканей, сроки зависят от условий внешней среды.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685800"/>
          </a:xfrm>
        </p:spPr>
        <p:txBody>
          <a:bodyPr/>
          <a:lstStyle/>
          <a:p>
            <a:pPr algn="ctr"/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ОПРЕДЕЛЕНИЕ И ЦЕЛЬ СЛР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24314" y="1295400"/>
            <a:ext cx="8229600" cy="3886200"/>
          </a:xfrm>
        </p:spPr>
        <p:txBody>
          <a:bodyPr/>
          <a:lstStyle/>
          <a:p>
            <a:pPr algn="just"/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Сердечно-лёгочная реанимация (СЛР) – это комплекс мероприятий направленных на восстановление и поддерживание жизнедеятельных функций организма и выведение его из состояния клинической смерти</a:t>
            </a:r>
          </a:p>
          <a:p>
            <a:pPr algn="just"/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СЛР является частью более широкого протокола экстренной помощи, включающего несколько этапов, входящих в так называемую «Цепь выживания»</a:t>
            </a:r>
          </a:p>
          <a:p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4616076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685800"/>
          </a:xfrm>
        </p:spPr>
        <p:txBody>
          <a:bodyPr/>
          <a:lstStyle/>
          <a:p>
            <a:pPr algn="ctr"/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ЦЕПЬ ВЫЖИВАНИЯ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24314" y="1295400"/>
            <a:ext cx="8229600" cy="3886200"/>
          </a:xfrm>
        </p:spPr>
        <p:txBody>
          <a:bodyPr/>
          <a:lstStyle/>
          <a:p>
            <a:pPr marL="0" indent="0" algn="just">
              <a:buNone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Концепция «Цепь выживания» представляет собой жизненно важные шаги, которые необходимо выполнить в определенной последовательности для успешной реанимации, и включает в себя:</a:t>
            </a:r>
          </a:p>
          <a:p>
            <a:endParaRPr lang="ru-RU" dirty="0"/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800" y="3352800"/>
            <a:ext cx="8471456" cy="26276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571016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Заголовок 9728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685800"/>
          </a:xfrm>
        </p:spPr>
        <p:txBody>
          <a:bodyPr anchor="ctr" anchorCtr="0"/>
          <a:lstStyle/>
          <a:p>
            <a:pPr algn="ctr"/>
            <a:r>
              <a:rPr sz="4000" b="1">
                <a:latin typeface="Times New Roman" panose="02020603050405020304" pitchFamily="18" charset="0"/>
                <a:cs typeface="Times New Roman" panose="02020603050405020304" pitchFamily="18" charset="0"/>
              </a:rPr>
              <a:t>Реанимационные мероприятия</a:t>
            </a:r>
          </a:p>
        </p:txBody>
      </p:sp>
      <p:sp>
        <p:nvSpPr>
          <p:cNvPr id="97283" name="Замещающий текст 97282"/>
          <p:cNvSpPr>
            <a:spLocks noGrp="1"/>
          </p:cNvSpPr>
          <p:nvPr>
            <p:ph type="body" idx="1"/>
          </p:nvPr>
        </p:nvSpPr>
        <p:spPr>
          <a:xfrm>
            <a:off x="457200" y="1295400"/>
            <a:ext cx="8458200" cy="5029200"/>
          </a:xfrm>
        </p:spPr>
        <p:txBody>
          <a:bodyPr/>
          <a:lstStyle/>
          <a:p>
            <a:pPr marL="0" indent="0" algn="ctr">
              <a:lnSpc>
                <a:spcPct val="120000"/>
              </a:lnSpc>
              <a:buNone/>
            </a:pPr>
            <a:r>
              <a:rPr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Различают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базовый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основной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комплекс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сердечно-лёгочной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реанимации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(СЛР) и </a:t>
            </a:r>
            <a:r>
              <a:rPr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специализированную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реанимационную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помощь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20000"/>
              </a:lnSpc>
            </a:pPr>
            <a:r>
              <a:rPr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Базовый</a:t>
            </a:r>
            <a:r>
              <a:rPr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комплекс</a:t>
            </a:r>
            <a:r>
              <a:rPr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СЛР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включает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себя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мероприятия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которые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могут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быть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начаты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немедленно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независимо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от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условий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лицом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имеющим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минимальную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подготовку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реанимации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20000"/>
              </a:lnSpc>
            </a:pPr>
            <a:r>
              <a:rPr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Цель</a:t>
            </a:r>
            <a:r>
              <a:rPr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базовой</a:t>
            </a:r>
            <a:r>
              <a:rPr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реанимации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вернуть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пострадавшего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 </a:t>
            </a:r>
            <a:r>
              <a:rPr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полноценной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жизни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Заголовок 9728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685800"/>
          </a:xfrm>
        </p:spPr>
        <p:txBody>
          <a:bodyPr anchor="ctr" anchorCtr="0"/>
          <a:lstStyle/>
          <a:p>
            <a:pPr algn="ctr"/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Определение уровня сознания</a:t>
            </a:r>
            <a:endParaRPr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7283" name="Замещающий текст 97282"/>
          <p:cNvSpPr>
            <a:spLocks noGrp="1"/>
          </p:cNvSpPr>
          <p:nvPr>
            <p:ph type="body" idx="1"/>
          </p:nvPr>
        </p:nvSpPr>
        <p:spPr>
          <a:xfrm>
            <a:off x="457200" y="1295400"/>
            <a:ext cx="8458200" cy="5029200"/>
          </a:xfrm>
        </p:spPr>
        <p:txBody>
          <a:bodyPr/>
          <a:lstStyle/>
          <a:p>
            <a:pPr marL="0" indent="0" algn="ctr">
              <a:lnSpc>
                <a:spcPct val="120000"/>
              </a:lnSpc>
              <a:buNone/>
            </a:pP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Убедитесь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что вы, окружающие и пострадавший находятся 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безопасности 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месте происшествия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l="1485" t="2028" r="2815" b="2682"/>
          <a:stretch/>
        </p:blipFill>
        <p:spPr>
          <a:xfrm>
            <a:off x="3276600" y="2743200"/>
            <a:ext cx="2590800" cy="35814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380999" y="2434598"/>
            <a:ext cx="2681439" cy="34532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Проверьте, реагирует ли пострадавший на раздражители: </a:t>
            </a:r>
          </a:p>
          <a:p>
            <a:pPr marL="457200" indent="-457200">
              <a:lnSpc>
                <a:spcPct val="120000"/>
              </a:lnSpc>
              <a:buFontTx/>
              <a:buChar char="-"/>
            </a:pP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Словесный</a:t>
            </a:r>
          </a:p>
          <a:p>
            <a:pPr marL="457200" indent="-457200">
              <a:lnSpc>
                <a:spcPct val="120000"/>
              </a:lnSpc>
              <a:buFontTx/>
              <a:buChar char="-"/>
            </a:pP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Тактильный</a:t>
            </a:r>
          </a:p>
          <a:p>
            <a:pPr marL="457200" indent="-457200">
              <a:lnSpc>
                <a:spcPct val="120000"/>
              </a:lnSpc>
              <a:buFontTx/>
              <a:buChar char="-"/>
            </a:pP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Болезненный</a:t>
            </a:r>
            <a:endParaRPr lang="ru-RU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943600" y="2434598"/>
            <a:ext cx="3048001" cy="44135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Слегка встряхните его за плечи и достаточно громко спросите </a:t>
            </a:r>
          </a:p>
          <a:p>
            <a:pPr marL="457200" indent="-457200">
              <a:lnSpc>
                <a:spcPct val="120000"/>
              </a:lnSpc>
              <a:buFontTx/>
              <a:buChar char="-"/>
            </a:pP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«Вы в порядке, вы меня слышите?» </a:t>
            </a:r>
          </a:p>
          <a:p>
            <a:pPr algn="ctr">
              <a:lnSpc>
                <a:spcPct val="120000"/>
              </a:lnSpc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или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>
              <a:lnSpc>
                <a:spcPct val="120000"/>
              </a:lnSpc>
            </a:pP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«Как вас зовут?»</a:t>
            </a:r>
          </a:p>
        </p:txBody>
      </p:sp>
    </p:spTree>
    <p:extLst>
      <p:ext uri="{BB962C8B-B14F-4D97-AF65-F5344CB8AC3E}">
        <p14:creationId xmlns:p14="http://schemas.microsoft.com/office/powerpoint/2010/main" val="397640362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3" name="Замещающий текст 97282"/>
          <p:cNvSpPr>
            <a:spLocks noGrp="1"/>
          </p:cNvSpPr>
          <p:nvPr>
            <p:ph type="body" idx="1"/>
          </p:nvPr>
        </p:nvSpPr>
        <p:spPr>
          <a:xfrm>
            <a:off x="46893" y="1219200"/>
            <a:ext cx="8686800" cy="5029200"/>
          </a:xfrm>
        </p:spPr>
        <p:txBody>
          <a:bodyPr/>
          <a:lstStyle/>
          <a:p>
            <a:pPr>
              <a:buFontTx/>
              <a:buChar char="-"/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 перемещайте пострадавшего без лишней необходимости, так как вы не можете быть уверены в отсутствии травм</a:t>
            </a:r>
          </a:p>
          <a:p>
            <a:pPr>
              <a:buFontTx/>
              <a:buChar char="-"/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обратите внимание на присутствие травм или кровотечений</a:t>
            </a:r>
          </a:p>
          <a:p>
            <a:pPr>
              <a:buFontTx/>
              <a:buChar char="-"/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вызовите квалифицированную помощь (112 или 103)</a:t>
            </a:r>
          </a:p>
          <a:p>
            <a:pPr>
              <a:buFontTx/>
              <a:buChar char="-"/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наблюдайте за пострадавшим (периодически проверяйте: пульс и дыхание (методом чувствовать, видеть, слышать)</a:t>
            </a:r>
          </a:p>
          <a:p>
            <a:pPr>
              <a:buFontTx/>
              <a:buChar char="-"/>
            </a:pPr>
            <a:r>
              <a:rPr kumimoji="0" lang="ru-RU" sz="2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если пострадавший находится в бессознательном состоянии, дышит самостоятельно имеет регулярный пульс и исключены повреждения в шейном отделе позвоночника положите его в безопасное латеральное положение</a:t>
            </a:r>
          </a:p>
          <a:p>
            <a:pPr>
              <a:buFontTx/>
              <a:buChar char="-"/>
            </a:pPr>
            <a:r>
              <a:rPr lang="ru-RU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kumimoji="0" lang="ru-RU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острадавший</a:t>
            </a:r>
            <a:r>
              <a:rPr kumimoji="0" lang="ru-RU" sz="2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не должен оставаться в одном и том же положении более 30 минут, поэтому периодически осторожно переворачивайте пострадавшего на противоположный бок </a:t>
            </a:r>
          </a:p>
          <a:p>
            <a:pPr>
              <a:buFontTx/>
              <a:buChar char="-"/>
            </a:pPr>
            <a:r>
              <a:rPr lang="ru-RU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r>
              <a:rPr kumimoji="0" lang="ru-RU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аждые</a:t>
            </a:r>
            <a:r>
              <a:rPr kumimoji="0" lang="ru-RU" sz="2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2 минуты производится переоценка основных показателей жизнедеятельности</a:t>
            </a:r>
          </a:p>
          <a:p>
            <a:pPr>
              <a:buFontTx/>
              <a:buChar char="-"/>
            </a:pP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39615" y="388203"/>
            <a:ext cx="8399585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Если вы заметили какую либо реакцию (ответ или движение) – это значит что пациент дышит и есть кровообращение:</a:t>
            </a:r>
          </a:p>
        </p:txBody>
      </p:sp>
    </p:spTree>
    <p:extLst>
      <p:ext uri="{BB962C8B-B14F-4D97-AF65-F5344CB8AC3E}">
        <p14:creationId xmlns:p14="http://schemas.microsoft.com/office/powerpoint/2010/main" val="107077621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Заголовок 9728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534400" cy="685800"/>
          </a:xfrm>
        </p:spPr>
        <p:txBody>
          <a:bodyPr anchor="ctr" anchorCtr="0"/>
          <a:lstStyle/>
          <a:p>
            <a:pPr algn="ctr"/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Безопасно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 </a:t>
            </a:r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латеральное положение</a:t>
            </a:r>
            <a:endParaRPr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l="12450" r="2894" b="4933"/>
          <a:stretch/>
        </p:blipFill>
        <p:spPr>
          <a:xfrm>
            <a:off x="685800" y="1313180"/>
            <a:ext cx="1926492" cy="203962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/>
          <a:srcRect l="2377" t="2030" r="3337" b="3987"/>
          <a:stretch/>
        </p:blipFill>
        <p:spPr>
          <a:xfrm>
            <a:off x="3424292" y="1273736"/>
            <a:ext cx="2088308" cy="2043298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/>
          <a:srcRect l="2396" r="11336" b="3898"/>
          <a:stretch/>
        </p:blipFill>
        <p:spPr>
          <a:xfrm>
            <a:off x="6324600" y="1353820"/>
            <a:ext cx="1894410" cy="199898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5"/>
          <a:srcRect l="2729" t="2849" r="4481" b="3649"/>
          <a:stretch/>
        </p:blipFill>
        <p:spPr>
          <a:xfrm>
            <a:off x="2057400" y="3352800"/>
            <a:ext cx="2133600" cy="20574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739640" y="4021791"/>
            <a:ext cx="3602892" cy="1295492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152400" y="5399740"/>
            <a:ext cx="8839200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Правильное положение</a:t>
            </a:r>
            <a:r>
              <a:rPr lang="ru-RU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достижение стабильного четырехугольника, легкая </a:t>
            </a:r>
            <a:r>
              <a:rPr lang="ru-RU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гиперэкстензия</a:t>
            </a:r>
            <a:r>
              <a:rPr lang="ru-RU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головы, оба колена и обе пятки на земле</a:t>
            </a:r>
          </a:p>
          <a:p>
            <a:pPr lvl="0"/>
            <a:r>
              <a:rPr lang="ru-RU" sz="2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Зоны давления</a:t>
            </a:r>
            <a:r>
              <a:rPr lang="ru-RU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область сгиба локтя, кисть подложенной руки и колено</a:t>
            </a:r>
          </a:p>
        </p:txBody>
      </p:sp>
    </p:spTree>
    <p:extLst>
      <p:ext uri="{BB962C8B-B14F-4D97-AF65-F5344CB8AC3E}">
        <p14:creationId xmlns:p14="http://schemas.microsoft.com/office/powerpoint/2010/main" val="342941935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Заголовок 9728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685800"/>
          </a:xfrm>
        </p:spPr>
        <p:txBody>
          <a:bodyPr anchor="ctr" anchorCtr="0"/>
          <a:lstStyle/>
          <a:p>
            <a:pPr algn="ctr"/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Определение уровня сознания</a:t>
            </a:r>
            <a:endParaRPr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7283" name="Замещающий текст 97282"/>
          <p:cNvSpPr>
            <a:spLocks noGrp="1"/>
          </p:cNvSpPr>
          <p:nvPr>
            <p:ph type="body" idx="1"/>
          </p:nvPr>
        </p:nvSpPr>
        <p:spPr>
          <a:xfrm>
            <a:off x="152400" y="1947602"/>
            <a:ext cx="5638800" cy="4597578"/>
          </a:xfrm>
        </p:spPr>
        <p:txBody>
          <a:bodyPr/>
          <a:lstStyle/>
          <a:p>
            <a:pPr marL="457200" indent="-457200">
              <a:buAutoNum type="arabicPeriod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 покидайте пострадавшего </a:t>
            </a:r>
          </a:p>
          <a:p>
            <a:pPr marL="457200" indent="-457200">
              <a:buAutoNum type="arabicPeriod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Позовите на помощь, привлеките внимание окружающих, попросите их вызвать «Скорую», а если вы один сделайте это сами </a:t>
            </a:r>
          </a:p>
          <a:p>
            <a:pPr marL="457200" indent="-457200">
              <a:buAutoNum type="arabicPeriod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Откройте дыхательные пути чтобы проверить наличие или отсутствие дыхания. Одновременно с проверкой дыхания вы можете выяснить наличие пульса на сонной артерии 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52400" y="1299079"/>
            <a:ext cx="8686800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 отсутствии сознания и любой реакции на стимулы: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/>
          <a:srcRect l="2375" t="618" r="2375" b="2547"/>
          <a:stretch/>
        </p:blipFill>
        <p:spPr>
          <a:xfrm>
            <a:off x="5791200" y="3124200"/>
            <a:ext cx="3200400" cy="34209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17378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Заголовок 97281"/>
          <p:cNvSpPr>
            <a:spLocks noGrp="1"/>
          </p:cNvSpPr>
          <p:nvPr>
            <p:ph type="title"/>
          </p:nvPr>
        </p:nvSpPr>
        <p:spPr>
          <a:xfrm>
            <a:off x="304800" y="368103"/>
            <a:ext cx="8686800" cy="685800"/>
          </a:xfrm>
        </p:spPr>
        <p:txBody>
          <a:bodyPr anchor="ctr" anchorCtr="0"/>
          <a:lstStyle/>
          <a:p>
            <a:pPr algn="ctr"/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Восстановление проходимости ВДП</a:t>
            </a:r>
            <a:endParaRPr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7283" name="Замещающий текст 97282"/>
          <p:cNvSpPr>
            <a:spLocks noGrp="1"/>
          </p:cNvSpPr>
          <p:nvPr>
            <p:ph type="body" idx="1"/>
          </p:nvPr>
        </p:nvSpPr>
        <p:spPr>
          <a:xfrm>
            <a:off x="381000" y="5410200"/>
            <a:ext cx="8610600" cy="947888"/>
          </a:xfrm>
        </p:spPr>
        <p:txBody>
          <a:bodyPr/>
          <a:lstStyle/>
          <a:p>
            <a:pPr marL="0" indent="0">
              <a:buNone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Поэтому, в некоторых случаях, применение техники открытия дыхательных путей может привести к восстановлению дыхания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609600" y="1344022"/>
            <a:ext cx="8077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Когда пациент без сознания, язык расслабляется и, под</a:t>
            </a:r>
          </a:p>
          <a:p>
            <a:pPr algn="just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воздействием силы тяжести, западает назад и прикрывает</a:t>
            </a:r>
          </a:p>
          <a:p>
            <a:pPr algn="just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дыхательные пути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28800" y="2554512"/>
            <a:ext cx="5181600" cy="2855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832893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Заголовок 97281"/>
          <p:cNvSpPr>
            <a:spLocks noGrp="1"/>
          </p:cNvSpPr>
          <p:nvPr>
            <p:ph type="title"/>
          </p:nvPr>
        </p:nvSpPr>
        <p:spPr>
          <a:xfrm>
            <a:off x="533400" y="655364"/>
            <a:ext cx="8077200" cy="685800"/>
          </a:xfrm>
        </p:spPr>
        <p:txBody>
          <a:bodyPr anchor="ctr" anchorCtr="0"/>
          <a:lstStyle/>
          <a:p>
            <a:pPr algn="ctr"/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Восстановление проходимости ВДП</a:t>
            </a:r>
            <a:endParaRPr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04800" y="1600200"/>
            <a:ext cx="86106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Положите пострадавшего на спину, на твердую поверхность</a:t>
            </a:r>
          </a:p>
          <a:p>
            <a:pPr algn="just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используйте один из способов открытия дыхательных путей:</a:t>
            </a:r>
          </a:p>
          <a:p>
            <a:pPr algn="just"/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Тройной прием Сафара</a:t>
            </a:r>
          </a:p>
          <a:p>
            <a:pPr algn="just"/>
            <a:r>
              <a:rPr lang="ru-RU" sz="24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Показания к применению: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относится к пациентам, у которых исключается наличие черепно-мозговой травмы или спинного мозга в шейном отделе (известный анамнез)</a:t>
            </a:r>
          </a:p>
          <a:p>
            <a:pPr algn="just"/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Двойной прием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Esmarch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Heiberg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4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Показания к применению: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пациенты, у которых не исключается наличие травмы в шейном отделе позвоночника (неизвестный анамнез)</a:t>
            </a:r>
          </a:p>
        </p:txBody>
      </p:sp>
    </p:spTree>
    <p:extLst>
      <p:ext uri="{BB962C8B-B14F-4D97-AF65-F5344CB8AC3E}">
        <p14:creationId xmlns:p14="http://schemas.microsoft.com/office/powerpoint/2010/main" val="262990622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Заголовок 97281"/>
          <p:cNvSpPr>
            <a:spLocks noGrp="1"/>
          </p:cNvSpPr>
          <p:nvPr>
            <p:ph type="title"/>
          </p:nvPr>
        </p:nvSpPr>
        <p:spPr>
          <a:xfrm>
            <a:off x="634998" y="828180"/>
            <a:ext cx="8077200" cy="507180"/>
          </a:xfrm>
        </p:spPr>
        <p:txBody>
          <a:bodyPr anchor="ctr" anchorCtr="0"/>
          <a:lstStyle/>
          <a:p>
            <a:pPr algn="ctr"/>
            <a:r>
              <a:rPr lang="ru-RU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Тройной прием Сафара</a:t>
            </a:r>
            <a:endParaRPr sz="3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l="2561" t="3305" r="2701" b="3191"/>
          <a:stretch/>
        </p:blipFill>
        <p:spPr>
          <a:xfrm>
            <a:off x="160422" y="2971800"/>
            <a:ext cx="2819400" cy="3429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/>
          <a:srcRect l="4961" t="3305" r="3262" b="5268"/>
          <a:stretch/>
        </p:blipFill>
        <p:spPr>
          <a:xfrm>
            <a:off x="3263899" y="3004686"/>
            <a:ext cx="2819400" cy="335280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/>
          <a:srcRect l="2756" t="3696" r="3538" b="3294"/>
          <a:stretch/>
        </p:blipFill>
        <p:spPr>
          <a:xfrm>
            <a:off x="6394383" y="2948539"/>
            <a:ext cx="2590800" cy="335280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6368982" y="1966225"/>
            <a:ext cx="261620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Приоткрыть и осмотреть полость рта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258753" y="1961073"/>
            <a:ext cx="271946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Запрокинуть голову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3086099" y="1961073"/>
            <a:ext cx="317499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Выдвинуть вперед нижнюю челюсть 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110720458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Заголовок 97281"/>
          <p:cNvSpPr>
            <a:spLocks noGrp="1"/>
          </p:cNvSpPr>
          <p:nvPr>
            <p:ph type="title"/>
          </p:nvPr>
        </p:nvSpPr>
        <p:spPr>
          <a:xfrm>
            <a:off x="416293" y="856416"/>
            <a:ext cx="8077200" cy="685800"/>
          </a:xfrm>
        </p:spPr>
        <p:txBody>
          <a:bodyPr anchor="ctr" anchorCtr="0"/>
          <a:lstStyle/>
          <a:p>
            <a:pPr algn="ctr"/>
            <a:r>
              <a:rPr lang="ru-RU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Двойной прием </a:t>
            </a:r>
            <a:r>
              <a:rPr lang="en-US" sz="3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Esmarch</a:t>
            </a:r>
            <a:r>
              <a:rPr lang="en-US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Heiberg</a:t>
            </a:r>
            <a:endParaRPr sz="3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/>
          <a:srcRect l="4961" t="3305" r="3262" b="5268"/>
          <a:stretch/>
        </p:blipFill>
        <p:spPr>
          <a:xfrm>
            <a:off x="914400" y="3200400"/>
            <a:ext cx="2819400" cy="335280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/>
          <a:srcRect l="2756" t="3696" r="3538" b="3294"/>
          <a:stretch/>
        </p:blipFill>
        <p:spPr>
          <a:xfrm>
            <a:off x="5334000" y="3200400"/>
            <a:ext cx="2819400" cy="335280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5095775" y="2362200"/>
            <a:ext cx="3048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Приоткрыть и осмотреть полость рта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381000" y="2492514"/>
            <a:ext cx="363219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Выдвинуть вперед нижнюю челюсть 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405778655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Заголовок 97281"/>
          <p:cNvSpPr>
            <a:spLocks noGrp="1"/>
          </p:cNvSpPr>
          <p:nvPr>
            <p:ph type="title"/>
          </p:nvPr>
        </p:nvSpPr>
        <p:spPr>
          <a:xfrm>
            <a:off x="7849411" y="5217191"/>
            <a:ext cx="1675589" cy="3281618"/>
          </a:xfrm>
        </p:spPr>
        <p:txBody>
          <a:bodyPr anchor="ctr" anchorCtr="0"/>
          <a:lstStyle/>
          <a:p>
            <a:pPr algn="ctr"/>
            <a:b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416" y="445213"/>
            <a:ext cx="9137583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Определение наличия или</a:t>
            </a:r>
          </a:p>
          <a:p>
            <a:pPr algn="ctr"/>
            <a:r>
              <a:rPr lang="ru-RU" sz="3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отсутствия дыхания и пульса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l="1756" t="2002" r="1660" b="3910"/>
          <a:stretch/>
        </p:blipFill>
        <p:spPr>
          <a:xfrm>
            <a:off x="533400" y="4200119"/>
            <a:ext cx="2818589" cy="2408613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152400" y="1618774"/>
            <a:ext cx="883920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Поддерживая дыхательные пути открытыми необходимо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увидеть, услышать и почувствовать дыхание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наблюдая за движениями грудной клетки, прислушиваясь к шуму дыхания и ощущая движение воздуха на своей щеке. </a:t>
            </a:r>
          </a:p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Одновременно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 проверкой дыхания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оцениваем пульс на сонной артерии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проверку есть </a:t>
            </a: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 секунд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  <a:b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4191000" y="4320330"/>
            <a:ext cx="44958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Если пульсация отсутствует, значит сердечная деятельность остановилась и необходимо приступать к массажу сердца.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71941639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8" name="Прямоугольник 102407"/>
          <p:cNvSpPr/>
          <p:nvPr/>
        </p:nvSpPr>
        <p:spPr>
          <a:xfrm>
            <a:off x="533400" y="3200400"/>
            <a:ext cx="8229600" cy="12954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5000"/>
              <a:buFont typeface="Wingdings" panose="05000000000000000000" pitchFamily="2" charset="2"/>
              <a:buChar char="n"/>
              <a:defRPr sz="2800" u="none" kern="1200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¨"/>
              <a:defRPr sz="24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65000"/>
              <a:buFont typeface="Wingdings" panose="05000000000000000000" pitchFamily="2" charset="2"/>
              <a:buChar char="n"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¨"/>
              <a:defRPr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Tx/>
              <a:buFont typeface="Wingdings" panose="05000000000000000000" pitchFamily="2" charset="2"/>
              <a:buChar char="§"/>
              <a:defRPr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</a:defRPr>
            </a:lvl5pPr>
          </a:lstStyle>
          <a:p>
            <a:pPr lvl="0"/>
            <a:endParaRPr sz="1600"/>
          </a:p>
        </p:txBody>
      </p:sp>
      <p:sp>
        <p:nvSpPr>
          <p:cNvPr id="102411" name="Прямоугольник 102410"/>
          <p:cNvSpPr/>
          <p:nvPr/>
        </p:nvSpPr>
        <p:spPr>
          <a:xfrm>
            <a:off x="304800" y="533400"/>
            <a:ext cx="8610600" cy="3603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80000"/>
              </a:lnSpc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n"/>
            </a:pPr>
            <a:endParaRPr sz="2200"/>
          </a:p>
        </p:txBody>
      </p:sp>
      <p:pic>
        <p:nvPicPr>
          <p:cNvPr id="102413" name="Изображение 102412" descr="Проверка пульса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800" y="678021"/>
            <a:ext cx="8458200" cy="5886141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28600" y="380999"/>
            <a:ext cx="8686800" cy="1371601"/>
          </a:xfrm>
        </p:spPr>
        <p:txBody>
          <a:bodyPr/>
          <a:lstStyle/>
          <a:p>
            <a:pPr algn="ctr"/>
            <a:r>
              <a:rPr lang="ru-RU" sz="3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Алгоритм вызова скорой медицинской помощи</a:t>
            </a:r>
            <a:endParaRPr lang="ru-RU" sz="3800" dirty="0"/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24F109E5-1BEC-9762-93A5-15A73378BA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0" y="4114800"/>
            <a:ext cx="4572000" cy="27432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0FFD98F-58C9-3592-D92D-4A26468DECC1}"/>
              </a:ext>
            </a:extLst>
          </p:cNvPr>
          <p:cNvSpPr txBox="1"/>
          <p:nvPr/>
        </p:nvSpPr>
        <p:spPr>
          <a:xfrm>
            <a:off x="762000" y="1864440"/>
            <a:ext cx="4343400" cy="45007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 algn="l">
              <a:lnSpc>
                <a:spcPct val="115000"/>
              </a:lnSpc>
              <a:spcAft>
                <a:spcPts val="1000"/>
              </a:spcAft>
              <a:buFont typeface="+mj-lt"/>
              <a:buAutoNum type="arabicPeriod"/>
              <a:tabLst>
                <a:tab pos="228600" algn="l"/>
              </a:tabLst>
            </a:pPr>
            <a:r>
              <a:rPr lang="ru-RU" sz="2000" spc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Набрать номер 112 или 103</a:t>
            </a:r>
            <a:endParaRPr lang="ru-RU" sz="2000" spc="-15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l">
              <a:lnSpc>
                <a:spcPct val="115000"/>
              </a:lnSpc>
              <a:spcAft>
                <a:spcPts val="1000"/>
              </a:spcAft>
              <a:buFont typeface="+mj-lt"/>
              <a:buAutoNum type="arabicPeriod"/>
              <a:tabLst>
                <a:tab pos="228600" algn="l"/>
              </a:tabLst>
            </a:pPr>
            <a:r>
              <a:rPr lang="ru-RU" sz="2000" spc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Сообщить координаты места происшествия</a:t>
            </a:r>
            <a:endParaRPr lang="ru-RU" sz="2000" spc="-15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l">
              <a:lnSpc>
                <a:spcPct val="115000"/>
              </a:lnSpc>
              <a:spcAft>
                <a:spcPts val="1000"/>
              </a:spcAft>
              <a:buFont typeface="+mj-lt"/>
              <a:buAutoNum type="arabicPeriod"/>
              <a:tabLst>
                <a:tab pos="228600" algn="l"/>
              </a:tabLst>
            </a:pPr>
            <a:r>
              <a:rPr lang="ru-RU" sz="2000" spc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Количество пострадавших</a:t>
            </a:r>
            <a:endParaRPr lang="ru-RU" sz="2000" spc="-15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l">
              <a:lnSpc>
                <a:spcPct val="115000"/>
              </a:lnSpc>
              <a:spcAft>
                <a:spcPts val="1000"/>
              </a:spcAft>
              <a:buFont typeface="+mj-lt"/>
              <a:buAutoNum type="arabicPeriod"/>
              <a:tabLst>
                <a:tab pos="228600" algn="l"/>
              </a:tabLst>
            </a:pPr>
            <a:r>
              <a:rPr lang="ru-RU" sz="2000" spc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Пол</a:t>
            </a:r>
            <a:endParaRPr lang="ru-RU" sz="2000" spc="-15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l">
              <a:lnSpc>
                <a:spcPct val="115000"/>
              </a:lnSpc>
              <a:spcAft>
                <a:spcPts val="1000"/>
              </a:spcAft>
              <a:buFont typeface="+mj-lt"/>
              <a:buAutoNum type="arabicPeriod"/>
              <a:tabLst>
                <a:tab pos="228600" algn="l"/>
              </a:tabLst>
            </a:pPr>
            <a:r>
              <a:rPr lang="ru-RU" sz="2000" spc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Примерный возраст</a:t>
            </a:r>
            <a:endParaRPr lang="ru-RU" sz="2000" spc="-15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l">
              <a:lnSpc>
                <a:spcPct val="115000"/>
              </a:lnSpc>
              <a:spcAft>
                <a:spcPts val="1000"/>
              </a:spcAft>
              <a:buFont typeface="+mj-lt"/>
              <a:buAutoNum type="arabicPeriod"/>
              <a:tabLst>
                <a:tab pos="228600" algn="l"/>
              </a:tabLst>
            </a:pPr>
            <a:r>
              <a:rPr lang="ru-RU" sz="2000" spc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Состояние пострадавшего</a:t>
            </a:r>
            <a:endParaRPr lang="ru-RU" sz="2000" spc="-15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l">
              <a:lnSpc>
                <a:spcPct val="115000"/>
              </a:lnSpc>
              <a:spcAft>
                <a:spcPts val="1000"/>
              </a:spcAft>
              <a:buFont typeface="+mj-lt"/>
              <a:buAutoNum type="arabicPeriod"/>
              <a:tabLst>
                <a:tab pos="228600" algn="l"/>
              </a:tabLst>
            </a:pPr>
            <a:r>
              <a:rPr lang="ru-RU" sz="2000" spc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Предположительная причина состояния</a:t>
            </a:r>
            <a:endParaRPr lang="ru-RU" sz="2000" spc="-15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l">
              <a:lnSpc>
                <a:spcPct val="115000"/>
              </a:lnSpc>
              <a:spcAft>
                <a:spcPts val="1000"/>
              </a:spcAft>
              <a:buFont typeface="+mj-lt"/>
              <a:buAutoNum type="arabicPeriod"/>
              <a:tabLst>
                <a:tab pos="228600" algn="l"/>
              </a:tabLst>
            </a:pP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Объем Вашей помощи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360248962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52400" y="380999"/>
            <a:ext cx="8991600" cy="762001"/>
          </a:xfrm>
        </p:spPr>
        <p:txBody>
          <a:bodyPr/>
          <a:lstStyle/>
          <a:p>
            <a:pPr algn="ctr"/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Техника и правила непрямого массажа сердца </a:t>
            </a:r>
            <a:endParaRPr lang="ru-RU" sz="32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95300" y="1132449"/>
            <a:ext cx="83058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Выполнить 30 компрессий грудной клетки, соблюдая правила:</a:t>
            </a:r>
            <a:endParaRPr lang="ru-RU" sz="2000" b="1" dirty="0"/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D44E4294-2116-CCEB-9ED8-3E2FAA9E3EB4}"/>
              </a:ext>
            </a:extLst>
          </p:cNvPr>
          <p:cNvSpPr/>
          <p:nvPr/>
        </p:nvSpPr>
        <p:spPr>
          <a:xfrm>
            <a:off x="76200" y="1501781"/>
            <a:ext cx="8991600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Встать на колени сбоку от пострадавшего, лицом к нему (колени должны быть на ширине плеч)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Освободить грудную клетку пострадавшего от одежды</a:t>
            </a:r>
            <a:r>
              <a:rPr lang="ru-RU" sz="2000" spc="-15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расстегнуть поясной ремень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Определить точку на грудине пострадавшего (граница нижней и средней трети грудины)</a:t>
            </a:r>
            <a:endParaRPr lang="ru-RU" sz="2000" spc="-15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Основание ладони одной руки положить на середину грудной клетки пострадавшего, в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торую ладонь положить на первую, соединив пальцы обеих рук в замок, п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альцы верхней кисти оттягивают вверх пальцы нижней</a:t>
            </a:r>
            <a:endParaRPr lang="ru-RU" sz="2000" spc="-15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Удостовериться, что вы не оказываете давление на ребра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000" spc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Руки спасателя вертикальны</a:t>
            </a:r>
            <a:r>
              <a:rPr lang="ru-RU" sz="2000" spc="-15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ru-RU" sz="2000" spc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не сгибаются в локтях</a:t>
            </a:r>
            <a:endParaRPr lang="ru-RU" sz="2000" spc="-15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Глубина компрессий 5-6 см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Обеспечить полную декомпрессию грудной клетки без потери контакта рук с грудиной после каждой компрессии (искусственная диастола)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Продолжать компрессии грудной клетки с частотой от 100 до 120 в минуту (искусственная систола)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Компрессии и декомпрессии грудной клетки должны занимать равное время</a:t>
            </a:r>
          </a:p>
        </p:txBody>
      </p:sp>
    </p:spTree>
    <p:extLst>
      <p:ext uri="{BB962C8B-B14F-4D97-AF65-F5344CB8AC3E}">
        <p14:creationId xmlns:p14="http://schemas.microsoft.com/office/powerpoint/2010/main" val="56568133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28600" y="380999"/>
            <a:ext cx="8686800" cy="1371601"/>
          </a:xfrm>
        </p:spPr>
        <p:txBody>
          <a:bodyPr/>
          <a:lstStyle/>
          <a:p>
            <a:pPr algn="ctr"/>
            <a:r>
              <a:rPr lang="ru-RU" sz="3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Техника и правила непрямого массажа сердца</a:t>
            </a:r>
            <a:endParaRPr lang="ru-RU" sz="38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t="11481"/>
          <a:stretch/>
        </p:blipFill>
        <p:spPr>
          <a:xfrm>
            <a:off x="1762125" y="1905000"/>
            <a:ext cx="5619750" cy="4552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384570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1077" name="Изображение 131076" descr="Алгоритм базовых реанимационных мероприятий:"/>
          <p:cNvPicPr>
            <a:picLocks noChangeAspect="1"/>
          </p:cNvPicPr>
          <p:nvPr/>
        </p:nvPicPr>
        <p:blipFill rotWithShape="1">
          <a:blip r:embed="rId2"/>
          <a:srcRect l="17733" t="56861" r="26109" b="7998"/>
          <a:stretch/>
        </p:blipFill>
        <p:spPr>
          <a:xfrm>
            <a:off x="4468837" y="4391894"/>
            <a:ext cx="4343400" cy="2085106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Прямоугольник 1"/>
          <p:cNvSpPr/>
          <p:nvPr/>
        </p:nvSpPr>
        <p:spPr>
          <a:xfrm>
            <a:off x="304800" y="304800"/>
            <a:ext cx="8610600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Техника и правила непрямого массажа сердца </a:t>
            </a:r>
            <a:endParaRPr lang="ru-RU" sz="38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1FAE660-1FB6-530E-1FF7-FC9540991831}"/>
              </a:ext>
            </a:extLst>
          </p:cNvPr>
          <p:cNvSpPr txBox="1"/>
          <p:nvPr/>
        </p:nvSpPr>
        <p:spPr>
          <a:xfrm>
            <a:off x="228600" y="1536797"/>
            <a:ext cx="8610600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>
              <a:buFont typeface="Arial" panose="020B0604020202020204" pitchFamily="34" charset="0"/>
              <a:buChar char="•"/>
              <a:defRPr/>
            </a:pPr>
            <a:r>
              <a:rPr lang="ru-RU" sz="21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Компрессии грудной клетки следует проводить только на жесткой поверхности</a:t>
            </a:r>
          </a:p>
          <a:p>
            <a:pPr marL="342900" lvl="0" indent="-342900">
              <a:buFont typeface="Arial" panose="020B0604020202020204" pitchFamily="34" charset="0"/>
              <a:buChar char="•"/>
              <a:defRPr/>
            </a:pPr>
            <a:r>
              <a:rPr kumimoji="0" lang="ru-RU" sz="2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Выполнение компрессий происходит за счет массы тела и мышц спины реанимирующего</a:t>
            </a:r>
            <a:endParaRPr lang="ru-RU" sz="21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buFont typeface="Arial" panose="020B0604020202020204" pitchFamily="34" charset="0"/>
              <a:buChar char="•"/>
              <a:defRPr/>
            </a:pPr>
            <a:r>
              <a:rPr kumimoji="0" lang="ru-RU" sz="2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При выполнении базовой СЛР в ограниченных по площади пространствах, компрессии возможно выполнять через голову пострадавшего или, при наличии двух спасателей, над пострадавшим с расставленными ногами</a:t>
            </a:r>
            <a:endParaRPr kumimoji="0" lang="ru-RU" sz="21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4A4179F8-1CC6-5053-94C3-A8F1BD3996F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1888" r="28707" b="59804"/>
          <a:stretch/>
        </p:blipFill>
        <p:spPr>
          <a:xfrm>
            <a:off x="762000" y="4353794"/>
            <a:ext cx="3057457" cy="2161306"/>
          </a:xfrm>
          <a:prstGeom prst="rect">
            <a:avLst/>
          </a:prstGeo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5366" y="555605"/>
            <a:ext cx="8991600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34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Техника и правила искусственного дыхания </a:t>
            </a:r>
            <a:endParaRPr lang="ru-RU" sz="3400" dirty="0">
              <a:solidFill>
                <a:srgbClr val="00000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45366" y="1171158"/>
            <a:ext cx="885326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Компрессии грудной клетки необходимо сочетать с искусственными  вдохами («изо рот в рот», «изо рот в нос») </a:t>
            </a:r>
          </a:p>
          <a:p>
            <a:pPr algn="ctr"/>
            <a:r>
              <a:rPr lang="ru-RU" sz="2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Использовать средства индивидуальной защиты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перед проведением ИВЛ</a:t>
            </a:r>
            <a:endParaRPr lang="ru-RU" sz="20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2A46193-2D2E-BBBC-95EE-97ABFE87DED3}"/>
              </a:ext>
            </a:extLst>
          </p:cNvPr>
          <p:cNvSpPr txBox="1"/>
          <p:nvPr/>
        </p:nvSpPr>
        <p:spPr>
          <a:xfrm>
            <a:off x="339383" y="2186821"/>
            <a:ext cx="8465234" cy="44012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После 30 компрессий открыть дыхательные пути</a:t>
            </a:r>
          </a:p>
          <a:p>
            <a:pPr marL="342900" indent="-34290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Зажать крылья носа 1-ым и 2-ым пальцами руки, расположенной на лбу пострадавшего</a:t>
            </a:r>
            <a:endParaRPr lang="ru-RU" sz="2000" spc="-15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Подхватить нижнюю челюсть дву­мя пальцами другой руки</a:t>
            </a:r>
            <a:r>
              <a:rPr lang="ru-RU" sz="2000" spc="-15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и з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апрокинуть голову пострадавшего, освобождая дыхательные пути</a:t>
            </a:r>
            <a:endParaRPr lang="ru-RU" sz="2000" spc="-15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Обхватить своими губами открытый рот пострадавшего </a:t>
            </a:r>
            <a:endParaRPr lang="ru-RU" sz="2000" spc="-15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Произвести равномерный выдох в течение 1 сек, наблюдая за подъемом грудной клетки, что составляет 500-600 мл воздуха из легких спасателя)</a:t>
            </a:r>
            <a:endParaRPr lang="ru-RU" sz="2000" spc="-15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Освободить губы пострадавшего на 1 сек, наблюдая за тем, как грудная клетка опускается на выдохе</a:t>
            </a:r>
            <a:endParaRPr lang="ru-RU" sz="2000" spc="-15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Повторить выдох в пострадавшего</a:t>
            </a:r>
          </a:p>
          <a:p>
            <a:pPr marL="342900" indent="-34290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Избегать форсированных вдохов</a:t>
            </a:r>
          </a:p>
          <a:p>
            <a:pPr marL="342900" indent="-34290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Всего необходимо сделать 2 искусственных вдоха, которые должны занять не более 5 сек</a:t>
            </a:r>
            <a:endParaRPr lang="ru-RU" sz="2200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5717" name="Изображение 115716" descr="pri-neotlozhnyh-sostojanijah3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1000" y="457200"/>
            <a:ext cx="8382000" cy="59436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04800" y="304800"/>
            <a:ext cx="8686800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3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Техника и правила искусственного дыхания </a:t>
            </a:r>
            <a:endParaRPr lang="ru-RU" sz="3800" dirty="0">
              <a:solidFill>
                <a:srgbClr val="000000"/>
              </a:solidFill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1854C134-840F-1237-ACE4-66B020A254F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71800" y="4648200"/>
            <a:ext cx="3581400" cy="170676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586055E-1F65-52CA-8C37-3724E7083864}"/>
              </a:ext>
            </a:extLst>
          </p:cNvPr>
          <p:cNvSpPr txBox="1"/>
          <p:nvPr/>
        </p:nvSpPr>
        <p:spPr>
          <a:xfrm>
            <a:off x="304800" y="1557367"/>
            <a:ext cx="8534400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Освободить губы пострадавшего на 1 сек, наблюдая за тем, как грудная клетка опускается на выдохе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Если первый искусственный вдох оказался неэффективным, перед следующим вдохом необходимо удалить инородные тела изо рта пострадавшего, проверить адекватность открывания дыхательных путей и сделать еще один искусственный вдох</a:t>
            </a:r>
            <a:endParaRPr kumimoji="0" lang="ru-RU" sz="2000" b="0" i="0" u="none" strike="noStrike" kern="1200" cap="none" spc="-15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Всего необходимо сделать 2 искусственных вдоха, которые должны занять не более 5 сек</a:t>
            </a:r>
            <a:endParaRPr lang="ru-RU" sz="2200" dirty="0">
              <a:solidFill>
                <a:srgbClr val="000000"/>
              </a:solidFill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Избегать форсированных вдохов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765" name="Изображение 117764" descr="Продолжить СЛР 30 2 European. Resuscitation. Council 2010 "/>
          <p:cNvPicPr>
            <a:picLocks noChangeAspect="1"/>
          </p:cNvPicPr>
          <p:nvPr/>
        </p:nvPicPr>
        <p:blipFill rotWithShape="1">
          <a:blip r:embed="rId2"/>
          <a:srcRect t="15259" b="9225"/>
          <a:stretch/>
        </p:blipFill>
        <p:spPr>
          <a:xfrm>
            <a:off x="517574" y="2133600"/>
            <a:ext cx="8458200" cy="44884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8096AB2-2EE2-2CCF-C975-03F66101DE71}"/>
              </a:ext>
            </a:extLst>
          </p:cNvPr>
          <p:cNvSpPr txBox="1"/>
          <p:nvPr/>
        </p:nvSpPr>
        <p:spPr>
          <a:xfrm>
            <a:off x="505851" y="521302"/>
            <a:ext cx="8321040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Продолжить базовую СЛР в соотношении </a:t>
            </a:r>
          </a:p>
          <a:p>
            <a:pPr marR="0" lvl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компрессии : вентиляции </a:t>
            </a:r>
          </a:p>
          <a:p>
            <a:pPr marR="0" lvl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30 : 2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4149" name="Изображение 134148" descr="Алгоритм базовых реанимационных мероприятий:"/>
          <p:cNvPicPr>
            <a:picLocks noChangeAspect="1"/>
          </p:cNvPicPr>
          <p:nvPr/>
        </p:nvPicPr>
        <p:blipFill rotWithShape="1">
          <a:blip r:embed="rId2"/>
          <a:srcRect l="3479" t="50000" r="8696" b="10406"/>
          <a:stretch/>
        </p:blipFill>
        <p:spPr>
          <a:xfrm>
            <a:off x="723900" y="3846473"/>
            <a:ext cx="7696200" cy="25644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Прямоугольник 2"/>
          <p:cNvSpPr/>
          <p:nvPr/>
        </p:nvSpPr>
        <p:spPr>
          <a:xfrm>
            <a:off x="228600" y="457200"/>
            <a:ext cx="868680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Реанимацию следует продолжать 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 прибытия квалифицированной помощи или появления самостоятельного дыхания у пострадавшего, </a:t>
            </a:r>
            <a:r>
              <a:rPr lang="ru-RU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менее 30 минут!</a:t>
            </a:r>
            <a:endParaRPr lang="ru-RU" sz="2800" b="1" dirty="0">
              <a:solidFill>
                <a:srgbClr val="00000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28600" y="2362200"/>
            <a:ext cx="86868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Проверка эффективности реанимационных мероприятий 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(наличие дыхания и пульса) </a:t>
            </a:r>
          </a:p>
          <a:p>
            <a:pPr lvl="0" algn="ctr"/>
            <a:r>
              <a:rPr lang="ru-RU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каждые 2 минуты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(5 циклов 30:2)</a:t>
            </a:r>
            <a:endParaRPr lang="ru-RU" sz="2800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Заголовок 9728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534400" cy="685800"/>
          </a:xfrm>
        </p:spPr>
        <p:txBody>
          <a:bodyPr anchor="ctr" anchorCtr="0"/>
          <a:lstStyle/>
          <a:p>
            <a:pPr algn="ctr"/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Боковое стабильное положение</a:t>
            </a:r>
            <a:endParaRPr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04800" y="1148080"/>
            <a:ext cx="8534400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После появления дыхания и пульса, уложить пострадавшего на бок, тем самым обеспечить свободный отток рвотных масс и секретов из ротовой полости и отсутствие давления на грудную клетку 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l="21569" t="29728" r="20277" b="12566"/>
          <a:stretch/>
        </p:blipFill>
        <p:spPr>
          <a:xfrm>
            <a:off x="2019300" y="2840851"/>
            <a:ext cx="5105400" cy="3743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777478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7528" name="Изображение 107527" descr="img22"/>
          <p:cNvPicPr>
            <a:picLocks noChangeAspect="1"/>
          </p:cNvPicPr>
          <p:nvPr/>
        </p:nvPicPr>
        <p:blipFill rotWithShape="1">
          <a:blip r:embed="rId2"/>
          <a:srcRect t="15218" r="68349" b="41572"/>
          <a:stretch/>
        </p:blipFill>
        <p:spPr>
          <a:xfrm>
            <a:off x="1108836" y="3962400"/>
            <a:ext cx="2628900" cy="2667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Прямоугольник 2"/>
          <p:cNvSpPr/>
          <p:nvPr/>
        </p:nvSpPr>
        <p:spPr>
          <a:xfrm>
            <a:off x="355600" y="1437640"/>
            <a:ext cx="8686800" cy="33547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lvl="0" indent="-457200">
              <a:buFont typeface="Arial" panose="020B0604020202020204" pitchFamily="34" charset="0"/>
              <a:buChar char="•"/>
            </a:pPr>
            <a:r>
              <a:rPr lang="ru-RU" sz="26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 наличии нескольких спасателей во избежание переутомления они должны меняться каждые 2 минуты.</a:t>
            </a:r>
          </a:p>
          <a:p>
            <a:pPr marL="457200" lvl="0" indent="-457200">
              <a:buFont typeface="Arial" panose="020B0604020202020204" pitchFamily="34" charset="0"/>
              <a:buChar char="•"/>
            </a:pPr>
            <a:r>
              <a:rPr lang="ru-RU" sz="26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Третий спасатель может приподнимать ноги взрослому на 30 градусов для прилива крови к головному мозгу.</a:t>
            </a:r>
          </a:p>
          <a:p>
            <a:pPr lvl="0" algn="ctr"/>
            <a:endParaRPr lang="ru-RU" sz="28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/>
            <a:endParaRPr lang="ru-RU" sz="2800" b="1" dirty="0">
              <a:solidFill>
                <a:srgbClr val="00000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81000" y="762000"/>
            <a:ext cx="86868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СЛР может проводиться одним и двумя спасателями</a:t>
            </a:r>
            <a:endParaRPr lang="ru-RU" sz="2800" b="1" dirty="0">
              <a:solidFill>
                <a:srgbClr val="000000"/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/>
          <a:srcRect l="33954" t="49403"/>
          <a:stretch/>
        </p:blipFill>
        <p:spPr>
          <a:xfrm>
            <a:off x="4343400" y="4038600"/>
            <a:ext cx="4551428" cy="2590800"/>
          </a:xfrm>
          <a:prstGeom prst="rect">
            <a:avLst/>
          </a:prstGeom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609600"/>
            <a:ext cx="7886700" cy="790575"/>
          </a:xfrm>
        </p:spPr>
        <p:txBody>
          <a:bodyPr/>
          <a:lstStyle/>
          <a:p>
            <a:pPr algn="ctr"/>
            <a:r>
              <a:rPr lang="ru-RU" altLang="en-US" sz="4000" b="1">
                <a:latin typeface="Times New Roman" panose="02020603050405020304" pitchFamily="18" charset="0"/>
                <a:cs typeface="Times New Roman" panose="02020603050405020304" pitchFamily="18" charset="0"/>
              </a:rPr>
              <a:t>Угроза для спасателя</a:t>
            </a:r>
          </a:p>
        </p:txBody>
      </p:sp>
      <p:sp>
        <p:nvSpPr>
          <p:cNvPr id="3" name="Замещающий текст 2"/>
          <p:cNvSpPr>
            <a:spLocks noGrp="1"/>
          </p:cNvSpPr>
          <p:nvPr>
            <p:ph type="body" idx="1"/>
          </p:nvPr>
        </p:nvSpPr>
        <p:spPr>
          <a:xfrm>
            <a:off x="456883" y="1447483"/>
            <a:ext cx="7886700" cy="1500187"/>
          </a:xfrm>
        </p:spPr>
        <p:txBody>
          <a:bodyPr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altLang="en-US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 экспираторном методе нет гарантии от заражения инфекциями (ВИЧ, гепатит, туберкулёз и прочие) в условиях несчастного случая. Рекомендации в России в 2004 г. приведены в «Атласе добровольного спасателя» и «Основах медицинских знаний» - «когда выделения изо рта умирающего представляют угрозу для здоровья спасающего, можно ограничиться проведением </a:t>
            </a:r>
            <a:r>
              <a:rPr lang="ru-RU" altLang="en-US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НМС (</a:t>
            </a:r>
            <a:r>
              <a:rPr lang="ru-RU" altLang="en-US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непрямого массажа сердца)».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altLang="en-US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 опасении инфицирования при ИВЛ – делать только НМС и не упускать шанса на спасение.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altLang="en-US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Если такой угрозы нет, то через каждые 30 компрессий делать 2 вдоха.</a:t>
            </a: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57200" y="1981200"/>
            <a:ext cx="8610600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 использовать?</a:t>
            </a:r>
          </a:p>
          <a:p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Дефибрилляторы – это устройства, которые обеспечивают контролируемый удар электрическим током и могут быть использованы для реанимации человека, у которого внезапно остановилось сердце.</a:t>
            </a:r>
          </a:p>
          <a:p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настоящее время многие компании, общественные места и здания оснащены автоматическими внешними дефибрилляторами (дефибрилляторами сердца) для оказания первой помощи. Эти устройства просты в использовании, даже если вы никогда раньше с ними не сталкивались. Дефибрилляторы часто можно распознать как таковые по аббревиатуре “AED” и / или зеленому знаку с символом сердца на нем.</a:t>
            </a:r>
            <a:endParaRPr lang="ru-RU" sz="2300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28600" y="594360"/>
            <a:ext cx="7010400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Автоматическая наружная дефибрилляция (АНД)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b="8889"/>
          <a:stretch/>
        </p:blipFill>
        <p:spPr>
          <a:xfrm>
            <a:off x="7338060" y="609600"/>
            <a:ext cx="1574800" cy="15496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775491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3520" y="1234016"/>
            <a:ext cx="8691880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Tx/>
              <a:buAutoNum type="arabicPeriod"/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Если спасатель один, и в распоряжении уже имеется АНД – начать базовую СЛР с использования АНД. </a:t>
            </a:r>
          </a:p>
          <a:p>
            <a:pPr marL="457200" indent="-457200">
              <a:buFontTx/>
              <a:buAutoNum type="arabicPeriod"/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Если спасатель один, и нет в распоряжении АНД, то начать базовую СЛР по описанному выше алгоритму. Как только на место происшествия доставлен АНД: 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включить АНД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его и далее следовать его голосовым и визуальным командам без задержки; 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наложить электроды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оголенную грудную клетку пострадавшего (один электрод ниже левой подмышки, другой электрод ниже правой ключицы, рядом с грудиной.)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25120" y="3938220"/>
            <a:ext cx="85902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br>
              <a:rPr lang="ru-RU" dirty="0"/>
            </a:b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-15240" y="329252"/>
            <a:ext cx="90678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30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Алгоритм использования автоматического наружного дефибриллятора (АНД)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81200" y="4373337"/>
            <a:ext cx="4724400" cy="23617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208750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25120" y="3938220"/>
            <a:ext cx="85902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br>
              <a:rPr lang="ru-RU" dirty="0"/>
            </a:b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-15240" y="329252"/>
            <a:ext cx="90678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3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Алгоритм использования автоматического наружного дефибриллятора (АНД)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471170" y="1838742"/>
            <a:ext cx="3886200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Работайте сообща: один человек может продолжать компрессию грудной клетки, в то время как другой человек прикрепляет два электрода к обнаженной груди человека.</a:t>
            </a:r>
            <a:endParaRPr lang="ru-RU" sz="2200" dirty="0"/>
          </a:p>
        </p:txBody>
      </p:sp>
      <p:pic>
        <p:nvPicPr>
          <p:cNvPr id="1026" name="Picture 2" descr="https://konspekta.net/stydopedyaru/baza2/7541503156342.files/image016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3420" y="1828800"/>
            <a:ext cx="4429800" cy="426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1469319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l="4200" t="26872" r="55066" b="6544"/>
          <a:stretch/>
        </p:blipFill>
        <p:spPr>
          <a:xfrm>
            <a:off x="4038600" y="1981199"/>
            <a:ext cx="4419600" cy="4758139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457200" y="533400"/>
            <a:ext cx="8305800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3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Анализ ритма: </a:t>
            </a:r>
          </a:p>
          <a:p>
            <a:pPr lvl="0" algn="ctr"/>
            <a:r>
              <a:rPr lang="ru-RU" sz="3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трогать пострадавшего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457200" y="1859418"/>
            <a:ext cx="3429000" cy="38164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АНД самостоятельно распознают нарушения ритма, что предполагает возможность их использования спасателями или просто свидетелями, которые могут с успехом применять их в случае необходимости, не имея специальной подготовки. </a:t>
            </a:r>
          </a:p>
        </p:txBody>
      </p:sp>
    </p:spTree>
    <p:extLst>
      <p:ext uri="{BB962C8B-B14F-4D97-AF65-F5344CB8AC3E}">
        <p14:creationId xmlns:p14="http://schemas.microsoft.com/office/powerpoint/2010/main" val="1753036027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l="53333" t="26637" r="4166" b="5498"/>
          <a:stretch/>
        </p:blipFill>
        <p:spPr>
          <a:xfrm>
            <a:off x="4953000" y="1066800"/>
            <a:ext cx="3886200" cy="4648201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28600" y="609600"/>
            <a:ext cx="4724400" cy="58477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Если дефибрилляция показана </a:t>
            </a:r>
            <a:r>
              <a:rPr lang="ru-RU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(ФЖ или тахикардия с широкими комплексами), убедиться, что ни вы, ни кто-либо другой не прикасается к человеку, находящемуся без сознания, и нажать кнопку шокового воздействия. Сразу после нанесения разряда продолжить базовую СЛР в соотношении 30:2.</a:t>
            </a:r>
          </a:p>
          <a:p>
            <a:endParaRPr lang="ru-RU" sz="22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Если дефибрилляция не показана</a:t>
            </a:r>
            <a:r>
              <a:rPr lang="ru-RU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продолжить базовую СЛР в соотношении 30:2 без промедления, следовать инструкциям, выдаваемым дефибриллятором.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3024023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l="4167" t="27750" r="4167" b="5497"/>
          <a:stretch/>
        </p:blipFill>
        <p:spPr>
          <a:xfrm>
            <a:off x="457200" y="1219200"/>
            <a:ext cx="8382000" cy="4572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042782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0" name="Заголовок 14339"/>
          <p:cNvSpPr>
            <a:spLocks noGrp="1"/>
          </p:cNvSpPr>
          <p:nvPr>
            <p:ph type="title"/>
          </p:nvPr>
        </p:nvSpPr>
        <p:spPr>
          <a:xfrm>
            <a:off x="381000" y="914400"/>
            <a:ext cx="8229600" cy="1752600"/>
          </a:xfrm>
        </p:spPr>
        <p:txBody>
          <a:bodyPr anchor="ctr" anchorCtr="0"/>
          <a:lstStyle/>
          <a:p>
            <a:pPr algn="ctr"/>
            <a:r>
              <a:rPr b="1"/>
              <a:t>СПАСИБО ЗА ВНИМАНИЕ!</a:t>
            </a:r>
          </a:p>
        </p:txBody>
      </p:sp>
      <p:pic>
        <p:nvPicPr>
          <p:cNvPr id="14342" name="Изображение 14341" descr="2428_!800x500_9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38400" y="2895600"/>
            <a:ext cx="4648200" cy="29051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Пиксел">
  <a:themeElements>
    <a:clrScheme name="">
      <a:dk1>
        <a:srgbClr val="000000"/>
      </a:dk1>
      <a:lt1>
        <a:srgbClr val="FFFFFF"/>
      </a:lt1>
      <a:dk2>
        <a:srgbClr val="000000"/>
      </a:dk2>
      <a:lt2>
        <a:srgbClr val="00007D"/>
      </a:lt2>
      <a:accent1>
        <a:srgbClr val="9999FF"/>
      </a:accent1>
      <a:accent2>
        <a:srgbClr val="9999CC"/>
      </a:accent2>
      <a:accent3>
        <a:srgbClr val="FFFFFF"/>
      </a:accent3>
      <a:accent4>
        <a:srgbClr val="000000"/>
      </a:accent4>
      <a:accent5>
        <a:srgbClr val="CACAFF"/>
      </a:accent5>
      <a:accent6>
        <a:srgbClr val="8989B7"/>
      </a:accent6>
      <a:hlink>
        <a:srgbClr val="666699"/>
      </a:hlink>
      <a:folHlink>
        <a:srgbClr val="CCCCE6"/>
      </a:folHlink>
    </a:clrScheme>
    <a:fontScheme name="">
      <a:majorFont>
        <a:latin typeface="Arial"/>
        <a:ea typeface="Arial"/>
        <a:cs typeface=""/>
      </a:majorFont>
      <a:minorFont>
        <a:latin typeface="Arial"/>
        <a:ea typeface="Arial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">
        <a:dk1>
          <a:srgbClr val="FFFFFF"/>
        </a:dk1>
        <a:lt1>
          <a:srgbClr val="000066"/>
        </a:lt1>
        <a:dk2>
          <a:srgbClr val="FFFFFF"/>
        </a:dk2>
        <a:lt2>
          <a:srgbClr val="0066FF"/>
        </a:lt2>
        <a:accent1>
          <a:srgbClr val="6699FF"/>
        </a:accent1>
        <a:accent2>
          <a:srgbClr val="3333FF"/>
        </a:accent2>
        <a:accent3>
          <a:srgbClr val="AAAAB9"/>
        </a:accent3>
        <a:accent4>
          <a:srgbClr val="DCDCDC"/>
        </a:accent4>
        <a:accent5>
          <a:srgbClr val="B9CAFF"/>
        </a:accent5>
        <a:accent6>
          <a:srgbClr val="2D2DE5"/>
        </a:accent6>
        <a:hlink>
          <a:srgbClr val="FFCC00"/>
        </a:hlink>
        <a:folHlink>
          <a:srgbClr val="0000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334B49"/>
        </a:lt1>
        <a:dk2>
          <a:srgbClr val="FFFFFF"/>
        </a:dk2>
        <a:lt2>
          <a:srgbClr val="009999"/>
        </a:lt2>
        <a:accent1>
          <a:srgbClr val="33CCCC"/>
        </a:accent1>
        <a:accent2>
          <a:srgbClr val="008080"/>
        </a:accent2>
        <a:accent3>
          <a:srgbClr val="ADB2B1"/>
        </a:accent3>
        <a:accent4>
          <a:srgbClr val="DCDCDC"/>
        </a:accent4>
        <a:accent5>
          <a:srgbClr val="ADE2E2"/>
        </a:accent5>
        <a:accent6>
          <a:srgbClr val="007272"/>
        </a:accent6>
        <a:hlink>
          <a:srgbClr val="FFCC00"/>
        </a:hlink>
        <a:folHlink>
          <a:srgbClr val="0066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333399"/>
        </a:lt1>
        <a:dk2>
          <a:srgbClr val="FFFFFF"/>
        </a:dk2>
        <a:lt2>
          <a:srgbClr val="006699"/>
        </a:lt2>
        <a:accent1>
          <a:srgbClr val="0099CC"/>
        </a:accent1>
        <a:accent2>
          <a:srgbClr val="0386AF"/>
        </a:accent2>
        <a:accent3>
          <a:srgbClr val="ADADCA"/>
        </a:accent3>
        <a:accent4>
          <a:srgbClr val="DCDCDC"/>
        </a:accent4>
        <a:accent5>
          <a:srgbClr val="AACAE2"/>
        </a:accent5>
        <a:accent6>
          <a:srgbClr val="02789D"/>
        </a:accent6>
        <a:hlink>
          <a:srgbClr val="FFCC00"/>
        </a:hlink>
        <a:folHlink>
          <a:srgbClr val="66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2F978D"/>
        </a:lt1>
        <a:dk2>
          <a:srgbClr val="FFFFFF"/>
        </a:dk2>
        <a:lt2>
          <a:srgbClr val="008080"/>
        </a:lt2>
        <a:accent1>
          <a:srgbClr val="0099FF"/>
        </a:accent1>
        <a:accent2>
          <a:srgbClr val="009999"/>
        </a:accent2>
        <a:accent3>
          <a:srgbClr val="ADC9C5"/>
        </a:accent3>
        <a:accent4>
          <a:srgbClr val="DCDCDC"/>
        </a:accent4>
        <a:accent5>
          <a:srgbClr val="AACAFF"/>
        </a:accent5>
        <a:accent6>
          <a:srgbClr val="008989"/>
        </a:accent6>
        <a:hlink>
          <a:srgbClr val="FFFFCC"/>
        </a:hlink>
        <a:folHlink>
          <a:srgbClr val="70CAC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330000"/>
        </a:lt1>
        <a:dk2>
          <a:srgbClr val="FFFFFF"/>
        </a:dk2>
        <a:lt2>
          <a:srgbClr val="822504"/>
        </a:lt2>
        <a:accent1>
          <a:srgbClr val="FF9900"/>
        </a:accent1>
        <a:accent2>
          <a:srgbClr val="9E2A06"/>
        </a:accent2>
        <a:accent3>
          <a:srgbClr val="ADAAAA"/>
        </a:accent3>
        <a:accent4>
          <a:srgbClr val="DCDCDC"/>
        </a:accent4>
        <a:accent5>
          <a:srgbClr val="FFCAAA"/>
        </a:accent5>
        <a:accent6>
          <a:srgbClr val="8D2504"/>
        </a:accent6>
        <a:hlink>
          <a:srgbClr val="FF3300"/>
        </a:hlink>
        <a:folHlink>
          <a:srgbClr val="7C0704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4A7911"/>
        </a:lt1>
        <a:dk2>
          <a:srgbClr val="FFFFFF"/>
        </a:dk2>
        <a:lt2>
          <a:srgbClr val="336600"/>
        </a:lt2>
        <a:accent1>
          <a:srgbClr val="666633"/>
        </a:accent1>
        <a:accent2>
          <a:srgbClr val="669900"/>
        </a:accent2>
        <a:accent3>
          <a:srgbClr val="B2BEAA"/>
        </a:accent3>
        <a:accent4>
          <a:srgbClr val="DCDCDC"/>
        </a:accent4>
        <a:accent5>
          <a:srgbClr val="B9B9AD"/>
        </a:accent5>
        <a:accent6>
          <a:srgbClr val="5B8900"/>
        </a:accent6>
        <a:hlink>
          <a:srgbClr val="FFCC00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CC3300"/>
        </a:lt2>
        <a:accent1>
          <a:srgbClr val="FFCC00"/>
        </a:accent1>
        <a:accent2>
          <a:srgbClr val="CC6600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B75B00"/>
        </a:accent6>
        <a:hlink>
          <a:srgbClr val="663300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3300"/>
        </a:dk1>
        <a:lt1>
          <a:srgbClr val="FFFFFF"/>
        </a:lt1>
        <a:dk2>
          <a:srgbClr val="000000"/>
        </a:dk2>
        <a:lt2>
          <a:srgbClr val="336600"/>
        </a:lt2>
        <a:accent1>
          <a:srgbClr val="CCCC00"/>
        </a:accent1>
        <a:accent2>
          <a:srgbClr val="669900"/>
        </a:accent2>
        <a:accent3>
          <a:srgbClr val="FFFFFF"/>
        </a:accent3>
        <a:accent4>
          <a:srgbClr val="002A00"/>
        </a:accent4>
        <a:accent5>
          <a:srgbClr val="E2E2AA"/>
        </a:accent5>
        <a:accent6>
          <a:srgbClr val="5B8900"/>
        </a:accent6>
        <a:hlink>
          <a:srgbClr val="333300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440044"/>
        </a:lt2>
        <a:accent1>
          <a:srgbClr val="FFCCCC"/>
        </a:accent1>
        <a:accent2>
          <a:srgbClr val="790571"/>
        </a:accent2>
        <a:accent3>
          <a:srgbClr val="FFFFFF"/>
        </a:accent3>
        <a:accent4>
          <a:srgbClr val="000000"/>
        </a:accent4>
        <a:accent5>
          <a:srgbClr val="FFE2E2"/>
        </a:accent5>
        <a:accent6>
          <a:srgbClr val="6C0465"/>
        </a:accent6>
        <a:hlink>
          <a:srgbClr val="993366"/>
        </a:hlink>
        <a:folHlink>
          <a:srgbClr val="9F839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FF9900"/>
        </a:lt2>
        <a:accent1>
          <a:srgbClr val="FFCC99"/>
        </a:accent1>
        <a:accent2>
          <a:srgbClr val="FBA313"/>
        </a:accent2>
        <a:accent3>
          <a:srgbClr val="FFFFFF"/>
        </a:accent3>
        <a:accent4>
          <a:srgbClr val="000000"/>
        </a:accent4>
        <a:accent5>
          <a:srgbClr val="FFE2CA"/>
        </a:accent5>
        <a:accent6>
          <a:srgbClr val="E19210"/>
        </a:accent6>
        <a:hlink>
          <a:srgbClr val="CC3300"/>
        </a:hlink>
        <a:folHlink>
          <a:srgbClr val="FCC66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779F92"/>
        </a:lt2>
        <a:accent1>
          <a:srgbClr val="33CCCC"/>
        </a:accent1>
        <a:accent2>
          <a:srgbClr val="9DC2D7"/>
        </a:accent2>
        <a:accent3>
          <a:srgbClr val="FFFFFF"/>
        </a:accent3>
        <a:accent4>
          <a:srgbClr val="000000"/>
        </a:accent4>
        <a:accent5>
          <a:srgbClr val="ADE2E2"/>
        </a:accent5>
        <a:accent6>
          <a:srgbClr val="8CAEC1"/>
        </a:accent6>
        <a:hlink>
          <a:srgbClr val="006666"/>
        </a:hlink>
        <a:folHlink>
          <a:srgbClr val="CC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00007D"/>
        </a:lt2>
        <a:accent1>
          <a:srgbClr val="9999FF"/>
        </a:accent1>
        <a:accent2>
          <a:srgbClr val="9999CC"/>
        </a:accent2>
        <a:accent3>
          <a:srgbClr val="FFFFFF"/>
        </a:accent3>
        <a:accent4>
          <a:srgbClr val="000000"/>
        </a:accent4>
        <a:accent5>
          <a:srgbClr val="CACAFF"/>
        </a:accent5>
        <a:accent6>
          <a:srgbClr val="8989B7"/>
        </a:accent6>
        <a:hlink>
          <a:srgbClr val="666699"/>
        </a:hlink>
        <a:folHlink>
          <a:srgbClr val="CCCCE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Pixel</Template>
  <TotalTime>511</TotalTime>
  <Words>1970</Words>
  <Application>Microsoft Office PowerPoint</Application>
  <PresentationFormat>Экран (4:3)</PresentationFormat>
  <Paragraphs>189</Paragraphs>
  <Slides>41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41</vt:i4>
      </vt:variant>
    </vt:vector>
  </HeadingPairs>
  <TitlesOfParts>
    <vt:vector size="46" baseType="lpstr">
      <vt:lpstr>Arial</vt:lpstr>
      <vt:lpstr>Arial Black</vt:lpstr>
      <vt:lpstr>Times New Roman</vt:lpstr>
      <vt:lpstr>Wingdings</vt:lpstr>
      <vt:lpstr>Пиксел</vt:lpstr>
      <vt:lpstr>Терминальные состояния. Базовая сердечно-лёгочная реанимация</vt:lpstr>
      <vt:lpstr>Терминальные состояния это периоды жизни человека,  граничащие со смертью</vt:lpstr>
      <vt:lpstr>Причины терминальных состояний</vt:lpstr>
      <vt:lpstr>Предагональное состояние</vt:lpstr>
      <vt:lpstr>Агония </vt:lpstr>
      <vt:lpstr>Клиническая смерть</vt:lpstr>
      <vt:lpstr>Диагностика  клинической смерти</vt:lpstr>
      <vt:lpstr>Биологическая смерть  (истинная смерть) </vt:lpstr>
      <vt:lpstr>Поздние признаки биологической смерти</vt:lpstr>
      <vt:lpstr>ОПРЕДЕЛЕНИЕ И ЦЕЛЬ СЛР</vt:lpstr>
      <vt:lpstr>ЦЕПЬ ВЫЖИВАНИЯ</vt:lpstr>
      <vt:lpstr>Реанимационные мероприятия</vt:lpstr>
      <vt:lpstr>Определение уровня сознания</vt:lpstr>
      <vt:lpstr>Презентация PowerPoint</vt:lpstr>
      <vt:lpstr>Безопасноe латеральное положение</vt:lpstr>
      <vt:lpstr>Определение уровня сознания</vt:lpstr>
      <vt:lpstr>Восстановление проходимости ВДП</vt:lpstr>
      <vt:lpstr>Восстановление проходимости ВДП</vt:lpstr>
      <vt:lpstr>Тройной прием Сафара</vt:lpstr>
      <vt:lpstr>Двойной прием Esmarch Heiberg</vt:lpstr>
      <vt:lpstr> </vt:lpstr>
      <vt:lpstr>Презентация PowerPoint</vt:lpstr>
      <vt:lpstr>Алгоритм вызова скорой медицинской помощи</vt:lpstr>
      <vt:lpstr>Техника и правила непрямого массажа сердца </vt:lpstr>
      <vt:lpstr>Техника и правила непрямого массажа сердца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Боковое стабильное положение</vt:lpstr>
      <vt:lpstr>Презентация PowerPoint</vt:lpstr>
      <vt:lpstr>Угроза для спасателя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СПАСИБО ЗА ВНИМАНИЕ!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Анна Дегенау</dc:creator>
  <cp:lastModifiedBy>Myrlen Myrrlo</cp:lastModifiedBy>
  <cp:revision>45</cp:revision>
  <dcterms:created xsi:type="dcterms:W3CDTF">2017-05-27T20:08:00Z</dcterms:created>
  <dcterms:modified xsi:type="dcterms:W3CDTF">2023-05-21T14:42:20Z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  <property fmtid="{D5CDD505-2E9C-101B-9397-08002B2CF9AE}" pid="3" name="ICV">
    <vt:lpwstr>9E872BF509D04F4B9FCD62A0F511FED4</vt:lpwstr>
  </property>
  <property fmtid="{D5CDD505-2E9C-101B-9397-08002B2CF9AE}" pid="4" name="KSOProductBuildVer">
    <vt:lpwstr>1049-11.2.0.10265</vt:lpwstr>
  </property>
</Properties>
</file>