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9"/>
  </p:notesMasterIdLst>
  <p:sldIdLst>
    <p:sldId id="267" r:id="rId2"/>
    <p:sldId id="264" r:id="rId3"/>
    <p:sldId id="266" r:id="rId4"/>
    <p:sldId id="265" r:id="rId5"/>
    <p:sldId id="257" r:id="rId6"/>
    <p:sldId id="258" r:id="rId7"/>
    <p:sldId id="259" r:id="rId8"/>
    <p:sldId id="260" r:id="rId9"/>
    <p:sldId id="263" r:id="rId10"/>
    <p:sldId id="262" r:id="rId11"/>
    <p:sldId id="269" r:id="rId12"/>
    <p:sldId id="271" r:id="rId13"/>
    <p:sldId id="277" r:id="rId14"/>
    <p:sldId id="274" r:id="rId15"/>
    <p:sldId id="280" r:id="rId16"/>
    <p:sldId id="281" r:id="rId17"/>
    <p:sldId id="270" r:id="rId18"/>
    <p:sldId id="272" r:id="rId19"/>
    <p:sldId id="284" r:id="rId20"/>
    <p:sldId id="285" r:id="rId21"/>
    <p:sldId id="287" r:id="rId22"/>
    <p:sldId id="286" r:id="rId23"/>
    <p:sldId id="288" r:id="rId24"/>
    <p:sldId id="291" r:id="rId25"/>
    <p:sldId id="278" r:id="rId26"/>
    <p:sldId id="289" r:id="rId27"/>
    <p:sldId id="290" r:id="rId28"/>
    <p:sldId id="293" r:id="rId29"/>
    <p:sldId id="292" r:id="rId30"/>
    <p:sldId id="294" r:id="rId31"/>
    <p:sldId id="295" r:id="rId32"/>
    <p:sldId id="276" r:id="rId33"/>
    <p:sldId id="275" r:id="rId34"/>
    <p:sldId id="279" r:id="rId35"/>
    <p:sldId id="282" r:id="rId36"/>
    <p:sldId id="283" r:id="rId37"/>
    <p:sldId id="296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46B9C-C52C-4392-8DC8-E28B51A31163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DB49D5-D0D2-41D0-8427-B8908ED97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DB49D5-D0D2-41D0-8427-B8908ED97C8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1B918-4B4E-4CA1-8B2E-3D9DF6AE4F48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CE14F-687B-4582-A128-106C79B624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lubovbezusl.ru/publ/istorija/kovrov/a/64-1-0-1833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tif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az-libr.ru/index.shtml?Persons&amp;F5G/6d2c1f3e/index" TargetMode="External"/><Relationship Id="rId3" Type="http://schemas.openxmlformats.org/officeDocument/2006/relationships/hyperlink" Target="http://www.kovrov.ru/gallery/details.php?image_id=479" TargetMode="External"/><Relationship Id="rId7" Type="http://schemas.openxmlformats.org/officeDocument/2006/relationships/hyperlink" Target="http://foto-planeta.com/np/4106/kovrov.html" TargetMode="External"/><Relationship Id="rId2" Type="http://schemas.openxmlformats.org/officeDocument/2006/relationships/hyperlink" Target="http://foto-planeta.com/photo/333366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eoples.ru/military/aviation/vladimir_burmatov/" TargetMode="External"/><Relationship Id="rId5" Type="http://schemas.openxmlformats.org/officeDocument/2006/relationships/hyperlink" Target="http://ru.wikipedia.org/wiki/%C3%E5%ED%E5%F0%E0%EB%EE%E2" TargetMode="External"/><Relationship Id="rId4" Type="http://schemas.openxmlformats.org/officeDocument/2006/relationships/hyperlink" Target="http://www.warheroes.ru/hero/hero.asp?id=1002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373216"/>
            <a:ext cx="8856984" cy="864096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Ковров – город воинской славы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</a:t>
            </a:r>
            <a:r>
              <a:rPr lang="ru-RU" sz="1800" b="1" dirty="0" smtClean="0">
                <a:solidFill>
                  <a:srgbClr val="C00000"/>
                </a:solidFill>
              </a:rPr>
              <a:t>Разработала Яшнова М.И.</a:t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1800" b="1" dirty="0" smtClean="0">
                <a:solidFill>
                  <a:srgbClr val="C00000"/>
                </a:solidFill>
              </a:rPr>
              <a:t>                                                                                учитель начальных классов</a:t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1800" b="1" dirty="0" smtClean="0">
                <a:solidFill>
                  <a:srgbClr val="C00000"/>
                </a:solidFill>
              </a:rPr>
              <a:t>                                                                                МБОУ СОШ №10 г. </a:t>
            </a:r>
            <a:r>
              <a:rPr lang="ru-RU" sz="1800" b="1" dirty="0" err="1" smtClean="0">
                <a:solidFill>
                  <a:srgbClr val="C00000"/>
                </a:solidFill>
              </a:rPr>
              <a:t>Коврова</a:t>
            </a:r>
            <a:r>
              <a:rPr lang="ru-RU" sz="1800" b="1" dirty="0" smtClean="0">
                <a:solidFill>
                  <a:srgbClr val="C00000"/>
                </a:solidFill>
              </a:rPr>
              <a:t/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1800" b="1" dirty="0" smtClean="0">
                <a:solidFill>
                  <a:srgbClr val="C00000"/>
                </a:solidFill>
              </a:rPr>
              <a:t>2024</a:t>
            </a:r>
            <a:r>
              <a:rPr lang="ru-RU" sz="1800" dirty="0" smtClean="0">
                <a:solidFill>
                  <a:srgbClr val="0070C0"/>
                </a:solidFill>
              </a:rPr>
              <a:t/>
            </a:r>
            <a:br>
              <a:rPr lang="ru-RU" sz="1800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ARGARITA\Desktop\i-2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8640"/>
            <a:ext cx="6868670" cy="452596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4860032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Вечного огня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6016" y="0"/>
            <a:ext cx="5112568" cy="6858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Стою у Вечного огня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поникшей головою,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слышу голос: «За меня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Живи ты, парень, вдвое.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 пал в бою, чтоб мог ты жить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щедро и богато.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Родину свою любить,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я любил когда-то.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А, если статься и тебе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врагом придётся драться,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 ты его вот так же бей,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я в свои семнадцать.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Будь среди дыма и огня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Его сильнее втрое,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И, если надо, как и я.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Пожертвуй сам собою».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10351"/>
          <a:stretch>
            <a:fillRect/>
          </a:stretch>
        </p:blipFill>
        <p:spPr bwMode="auto">
          <a:xfrm>
            <a:off x="179512" y="1556792"/>
            <a:ext cx="439248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50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2500"/>
                            </p:stCondLst>
                            <p:childTnLst>
                              <p:par>
                                <p:cTn id="7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00"/>
                            </p:stCondLst>
                            <p:childTnLst>
                              <p:par>
                                <p:cTn id="8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45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500"/>
                            </p:stCondLst>
                            <p:childTnLst>
                              <p:par>
                                <p:cTn id="9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756592" y="2492896"/>
            <a:ext cx="10369152" cy="3168352"/>
          </a:xfrm>
        </p:spPr>
        <p:txBody>
          <a:bodyPr numCol="2">
            <a:noAutofit/>
          </a:bodyPr>
          <a:lstStyle/>
          <a:p>
            <a:pPr indent="381000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Генералов Алексей Петрович</a:t>
            </a:r>
          </a:p>
          <a:p>
            <a:pPr indent="381000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Заевский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Виктор Антонович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81000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Кабанов Василий Григорьевич </a:t>
            </a:r>
          </a:p>
          <a:p>
            <a:pPr indent="38100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Коньков Федор Герасимович</a:t>
            </a:r>
          </a:p>
          <a:p>
            <a:pPr indent="381000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Лопатин Алексей Васильевич</a:t>
            </a:r>
          </a:p>
          <a:p>
            <a:pPr indent="38100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Мартынов Алексей Петрович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81000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Маштаков Павел Семенович</a:t>
            </a:r>
          </a:p>
          <a:p>
            <a:pPr marL="88900" indent="-88900">
              <a:buNone/>
            </a:pP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indent="8890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Носов Иван Степанович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indent="88900">
              <a:buNone/>
            </a:pP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Першутов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Иван Васильевич</a:t>
            </a:r>
          </a:p>
          <a:p>
            <a:pPr marL="88900" indent="88900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Прованов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Григорий Васильевич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indent="88900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Пряхин Иван Савельевич</a:t>
            </a:r>
          </a:p>
          <a:p>
            <a:pPr marL="88900" indent="88900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Ранжев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Павел Константинович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indent="88900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Седов Леонид Сергеевич</a:t>
            </a:r>
          </a:p>
          <a:p>
            <a:pPr marL="88900" indent="88900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Ястребцев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Виктор Иванович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95536" y="188640"/>
            <a:ext cx="8219256" cy="244827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Из ушедших на фронт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ковровчан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годы Великой Отечественной войны награждено различными орденами и медалями 3909 человек.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15 наших земляков стали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Героями Советского Союза.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Вот их имена: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691680" y="5589240"/>
            <a:ext cx="6048672" cy="892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Бурматов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Владимир Александрович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Аллея Героев</a:t>
            </a:r>
            <a:endParaRPr lang="ru-RU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t="4077" b="3196"/>
          <a:stretch>
            <a:fillRect/>
          </a:stretch>
        </p:blipFill>
        <p:spPr bwMode="auto">
          <a:xfrm>
            <a:off x="539552" y="1196752"/>
            <a:ext cx="7848872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3024336" cy="158417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990033"/>
                </a:solidFill>
              </a:rPr>
              <a:t>Лопатин</a:t>
            </a:r>
            <a:br>
              <a:rPr lang="ru-RU" b="1" dirty="0" smtClean="0">
                <a:solidFill>
                  <a:srgbClr val="990033"/>
                </a:solidFill>
              </a:rPr>
            </a:br>
            <a:r>
              <a:rPr lang="ru-RU" b="1" dirty="0" smtClean="0">
                <a:solidFill>
                  <a:srgbClr val="990033"/>
                </a:solidFill>
              </a:rPr>
              <a:t> Алексей</a:t>
            </a:r>
            <a:br>
              <a:rPr lang="ru-RU" b="1" dirty="0" smtClean="0">
                <a:solidFill>
                  <a:srgbClr val="990033"/>
                </a:solidFill>
              </a:rPr>
            </a:br>
            <a:r>
              <a:rPr lang="ru-RU" b="1" dirty="0" smtClean="0">
                <a:solidFill>
                  <a:srgbClr val="990033"/>
                </a:solidFill>
              </a:rPr>
              <a:t> </a:t>
            </a:r>
            <a:r>
              <a:rPr lang="ru-RU" b="1" dirty="0">
                <a:solidFill>
                  <a:srgbClr val="990033"/>
                </a:solidFill>
              </a:rPr>
              <a:t>Васильевич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47864" y="593304"/>
            <a:ext cx="5616624" cy="564400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Великая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Отечественная война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застала лейтенанта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Лопатина в должности начальника пограничной заставы. Его пограничники вступили в неравный бой с немецкими фашистами рано утром 22 июня 1941 года.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Используя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прочные оборонительные сооружения, выгодные условия местности, бойцы оказали упорное сопротивление врагу. Когда все кругом было разрушено артиллерией и минометами противника, пограничники перешли в подвальное помещение одного из зданий заставы и продолжали сдерживать наседавшего врага.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32856"/>
            <a:ext cx="308292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3600400" cy="6178698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3848" y="260648"/>
            <a:ext cx="5493296" cy="6192688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Лейтенант Лопатин лично руководил боем, умело организовывал круговую оборону, тактически грамотно использовал имеющиеся в его распоряжении силы и огневые средства.</a:t>
            </a:r>
          </a:p>
          <a:p>
            <a:pPr algn="just">
              <a:buNone/>
            </a:pPr>
            <a:r>
              <a:rPr lang="ru-RU" sz="2600" dirty="0" smtClean="0"/>
              <a:t>          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Когда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боеприпасы были уже на исходе, Лопатин приказал тяжелораненых пограничников, а также женщин и детей, находившихся на заставе, вывести из окружения, а сам с несколькими бойцами остался на заставе. 30 июня на заставе остались в живых только десять пограничников. 1 июля противник устроил подкоп и подорвал здание. При взрыве погибли все защитники заставы. Оборона заставы продолжалась 11 дней.</a:t>
            </a:r>
          </a:p>
          <a:p>
            <a:pPr>
              <a:buNone/>
            </a:pP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3122612" cy="423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260648"/>
            <a:ext cx="5050904" cy="5865515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Звание Героя Советского Союза Лопатину Алексею Васильевичу присвоено посмертно 18 декабря 1957 года.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Имя героя было присвоено пограничной заставе, вставшей на охрану границы в районе, где сражались и погибли воины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13-ой заставы.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Имя отважного пограничника носит одна из улиц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Коврова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на ней  установлен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обелиск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Имя А.В. Лопатина присвоено профессионально-техническому  училищу, в котором он учился.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rozamira.ucoz.ru/_ph/15/582607465.jpg"/>
          <p:cNvPicPr/>
          <p:nvPr/>
        </p:nvPicPr>
        <p:blipFill>
          <a:blip r:embed="rId2" cstate="print"/>
          <a:srcRect l="22772" t="5296" r="16162" b="3894"/>
          <a:stretch>
            <a:fillRect/>
          </a:stretch>
        </p:blipFill>
        <p:spPr bwMode="auto">
          <a:xfrm>
            <a:off x="251520" y="404664"/>
            <a:ext cx="3623182" cy="4479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3744416" cy="214625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990033"/>
                </a:solidFill>
              </a:rPr>
              <a:t>Бурматов</a:t>
            </a:r>
            <a:r>
              <a:rPr lang="ru-RU" b="1" dirty="0">
                <a:solidFill>
                  <a:srgbClr val="990033"/>
                </a:solidFill>
              </a:rPr>
              <a:t> Владимир Александрович</a:t>
            </a:r>
            <a:br>
              <a:rPr lang="ru-RU" b="1" dirty="0">
                <a:solidFill>
                  <a:srgbClr val="990033"/>
                </a:solidFill>
              </a:rPr>
            </a:br>
            <a:endParaRPr lang="ru-RU" b="1" dirty="0">
              <a:solidFill>
                <a:srgbClr val="990033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7904" y="116632"/>
            <a:ext cx="5256584" cy="46085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Родился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15 июля 1921 года в городе Ковров, ныне Владимирской области, в семье рабочего. Окончил 10 классов. Работал сменным диспетчером на заводе. С 1940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года служил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Военно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- Морском Флоте.  </a:t>
            </a:r>
          </a:p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 началом Великой Отечественной войны краснофлотец В. А.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Бурматов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 действующей армии. В 1942 году окончил лётную школу в Саранске.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Воевал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 Балтийском и Северном флотах. Дважды ранен.</a:t>
            </a:r>
          </a:p>
          <a:p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060848"/>
            <a:ext cx="3096344" cy="4444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3573016"/>
            <a:ext cx="8712968" cy="30243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До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весны 1944 года штурман 255-го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истребительного авиационного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полка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старший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лейтенант В. А.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Бурматов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произвёл 191 боевой вылет, в 43 воздушных боях лично сбил 12 самолётов противника и 1 в группе.</a:t>
            </a: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31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мая 1944 года за мужество и воинскую доблесть, проявленные в боях с врагами, удостоен звания Героя Советского Союза.</a:t>
            </a:r>
          </a:p>
          <a:p>
            <a:pPr>
              <a:buNone/>
            </a:pPr>
            <a:r>
              <a:rPr lang="ru-RU" sz="2400" dirty="0"/>
              <a:t> </a:t>
            </a:r>
          </a:p>
          <a:p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0"/>
            <a:ext cx="5652119" cy="3617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3312368" cy="502657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260648"/>
            <a:ext cx="5508104" cy="61206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В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1945 году окончил Высшие офицерские курсы ВВС ВМФ, в 1952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году Военно-воздушную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академию. С 1957 года полковник В. А.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Бурматов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- в запасе. Работал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инженером-технологом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 заводе им. Дегтярёва в городе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Ковров Владимирской области. Умер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27 октября 1986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года.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Награждён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орденами: Ленина, Красного Знамени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(трижды),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Отечественной войны 1-й степени, Красной Звезды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(дважды),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медалями "За боевые заслуги", "За оборону Ленинграда",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 оборону Советского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Заполярья". 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Имя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Бурматова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В.А. носят одна  из улиц в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Коврове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и  школа №10.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312368" cy="500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37112"/>
            <a:ext cx="3466728" cy="187220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Василий Алексеевич Дегтярёв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21.12.1879 – 16.01.1949   конструктор стрелкового оружия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75856" y="260648"/>
            <a:ext cx="5868144" cy="64533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В рекордно короткие сроки было разработано и 29 августа 1941 года принято на вооружение 14,5-мм однозарядное противотанковое ружье Дегтярёва. В 1944 году приняты на вооружение и поставлены на производство модернизированные ручной и танковый пулеметы. В конце войны и первые послевоенные годы были разработаны и приняты на вооружение ручной пулемет Дегтярева РПД-44 и ротный пулемет РП-46, в которых удалось отказаться от достаточно сложных и утяжелявших оружие дисковых магазинов и перейти на ленточное питание.</a:t>
            </a:r>
          </a:p>
          <a:p>
            <a:pPr marL="0" indent="0" algn="just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Оружие, созданное Дегтярёвым, сыграло исключительную роль в укреплении оборонной мощи Советских Вооруженных Сил.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E:\Для конференции\Дегтярев Василий Алексеевич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3024336" cy="4032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5818658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Пулеметы ДП и ДТ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4104456" cy="2742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0648"/>
            <a:ext cx="3816424" cy="544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076056" y="3244335"/>
            <a:ext cx="381642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Крупнокалиберный пулемёт ДШКМ (СССР)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Василий Алексеевич Дегтярёв</a:t>
            </a:r>
            <a:endParaRPr lang="ru-RU" dirty="0"/>
          </a:p>
        </p:txBody>
      </p:sp>
      <p:pic>
        <p:nvPicPr>
          <p:cNvPr id="3075" name="Picture 3" descr="G:\Гр. 6-1\Города Воинской славы\дегтярев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2736"/>
            <a:ext cx="7416824" cy="560382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Памятник конструктору оружия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В.А. Дегтярёву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556791"/>
            <a:ext cx="6048672" cy="506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hlinkClick r:id="rId2"/>
              </a:rPr>
              <a:t>Мемориальный Дом-музей В.А. Дегтярева.</a:t>
            </a:r>
            <a:r>
              <a:rPr lang="ru-RU" b="1" dirty="0" smtClean="0"/>
              <a:t>. ул. Дегтярева, д. 6а</a:t>
            </a:r>
            <a:br>
              <a:rPr lang="ru-RU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lubovbezusl.ucoz.ru/_ph/29/8364706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84784"/>
            <a:ext cx="7632847" cy="509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990033"/>
                </a:solidFill>
              </a:rPr>
              <a:t>Завод имени В.А. Дегтярева</a:t>
            </a:r>
            <a:r>
              <a:rPr lang="ru-RU" dirty="0" smtClean="0">
                <a:solidFill>
                  <a:srgbClr val="990033"/>
                </a:solidFill>
              </a:rPr>
              <a:t/>
            </a:r>
            <a:br>
              <a:rPr lang="ru-RU" dirty="0" smtClean="0">
                <a:solidFill>
                  <a:srgbClr val="990033"/>
                </a:solidFill>
              </a:rPr>
            </a:br>
            <a:endParaRPr lang="ru-RU" dirty="0">
              <a:solidFill>
                <a:srgbClr val="990033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lubovbezusl.ru/_ph/6/235050419.jpg"/>
          <p:cNvPicPr/>
          <p:nvPr/>
        </p:nvPicPr>
        <p:blipFill>
          <a:blip r:embed="rId2" cstate="print"/>
          <a:srcRect b="5085"/>
          <a:stretch>
            <a:fillRect/>
          </a:stretch>
        </p:blipFill>
        <p:spPr bwMode="auto">
          <a:xfrm>
            <a:off x="251520" y="1844824"/>
            <a:ext cx="857377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4186808" cy="62646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Шпагин Георгий Семёнович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29.04.1897 - 06.02.1952 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конструктор стрелкового вооружения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260648"/>
            <a:ext cx="5112568" cy="61926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1939-1940 годах Шпагин создал новый пистолет-пулемёт ППШ-41, прославивший имя своего создателя и ставший основным ручным автоматическим оружием Красной Армии в годы Великой Отечественной войны. 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Продолжал Г.С. Шпагин и конструкторскую работу. Им были созданы: 26-миллиметровый сигнальный (осветительный) пистолет Шпагина ОПШ-1, принятый на вооружение в 1943 году, его существенно модернизированный вариант СПШ-2 (1943 год); авиационная 40-миллиметровая ракетница (1944 год).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3096344" cy="430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Памятник конструктору оружия Шпагину Г. С.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1791494"/>
            <a:ext cx="714375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869160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Подвигу </a:t>
            </a:r>
            <a:r>
              <a:rPr lang="ru-RU" sz="3100" b="1" dirty="0" err="1" smtClean="0">
                <a:latin typeface="Times New Roman" pitchFamily="18" charset="0"/>
                <a:cs typeface="Times New Roman" pitchFamily="18" charset="0"/>
              </a:rPr>
              <a:t>ковровчан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 на фронте равен подвиг их земляков в тылу. Настоящей кузницей оружия для советской армии стал Ковров в годы Великой Отечественной войны. За время войны завод № 2 им. </a:t>
            </a:r>
            <a:r>
              <a:rPr lang="ru-RU" sz="3100" b="1" dirty="0" err="1" smtClean="0">
                <a:latin typeface="Times New Roman" pitchFamily="18" charset="0"/>
                <a:cs typeface="Times New Roman" pitchFamily="18" charset="0"/>
              </a:rPr>
              <a:t>Киркижа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 выпустил и отправил в действующую армию 1 202408 единиц различного вооружения, в том числе: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пулеметов Дегтярева ДП калибра 7,62 мм – 809 823 ед.;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E:\Для конференции\пулемет дегтярева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933056"/>
            <a:ext cx="4824536" cy="2736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pPr lvl="0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пулеметов Горюнова СГ калибра 7,62 мм – 28 882 ед.;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E:\Для конференции\пулемет горюнова 7,6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177527" y="1600200"/>
            <a:ext cx="6788945" cy="4525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pPr lvl="0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авиационных пулеметов Березина калибра 12,7 мм – 6 381 ед.;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E:\Для конференции\пулемет березина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 flipV="1">
            <a:off x="323528" y="1700808"/>
            <a:ext cx="8229600" cy="1253359"/>
          </a:xfrm>
          <a:prstGeom prst="rect">
            <a:avLst/>
          </a:prstGeom>
          <a:noFill/>
          <a:ln>
            <a:noFill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2915144"/>
            <a:ext cx="799288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авиационных пушек ВЯ калибра 23 мм – 21 920 ед.;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E:\Для конференции\вя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21088"/>
            <a:ext cx="7704856" cy="1656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782960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авиационных пушек ШВАК калибра 20 мм – 86 344 ед.;</a:t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4" name="Содержимое 3" descr="E:\Для конференции\швак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7200800" cy="4464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63272" cy="1012974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противотанковых ружей Дегтярева – 239 378 ед.</a:t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4" name="Содержимое 3" descr="E:\Для конференции\противотанкоевое дегтярева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 lnSpcReduction="20000"/>
          </a:bodyPr>
          <a:lstStyle/>
          <a:p>
            <a:pPr algn="just" fontAlgn="base">
              <a:buNone/>
            </a:pPr>
            <a:r>
              <a:rPr lang="ru-RU" dirty="0" smtClean="0"/>
              <a:t>       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За годы войны завод увеличил выпуск оборонной продукции в 13,5 раз, освоил 9 новых образцов оружия, коллективу завода 15 раз вручалось переходящее Красное Знамя ЦК ВКП/б/ и ГКО, а в 1946 году оно было передано ему на вечное хранение.</a:t>
            </a:r>
          </a:p>
          <a:p>
            <a:pPr algn="just" fontAlgn="base"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        «За успешное выполнение заданий правительства по производству и освоению новых видов вооружения» 18 января 1942 г.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Ковровский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завод № 2 Народного комиссариата вооружения СССР был награжден орденом Трудового Красного Знамени, а 16 сентября 1945 года Указом Президиума Верховного Совета СССР завод награжден Орденом Ленина.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Труженики тыла ковали Победу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на заводах и фабриках </a:t>
            </a:r>
            <a:r>
              <a:rPr lang="ru-RU" b="1" dirty="0" err="1" smtClean="0">
                <a:solidFill>
                  <a:srgbClr val="C00000"/>
                </a:solidFill>
              </a:rPr>
              <a:t>Коврова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G:\Гр. 6-1\Города Воинской славы\тыл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4898" y="1600200"/>
            <a:ext cx="6834204" cy="452596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 lnSpcReduction="10000"/>
          </a:bodyPr>
          <a:lstStyle/>
          <a:p>
            <a:pPr algn="just" fontAlgn="base"/>
            <a:r>
              <a:rPr lang="ru-RU" dirty="0" smtClean="0"/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Перестройка промышленности на военный лад требовала преодоления серьезных трудностей. Нужно было в короткий срок переоборудовать фабрики и заводы на выпуск военной продукции, разработать новые технологические процессы и внедрить их в производство, обучить сотни рабочих, только что пришедших на производство.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Огромную роль в решении проблемы кадров в годы войны сыграло патриотическое движение женщин и молодежи. 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Женщины справлялись с работой сталеваров, обрубщиков литья, кочегаров сушильных печей, сварщиков и другими профессиями, считавшимися всегда мужскими.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44938"/>
            <a:ext cx="5976663" cy="41363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546206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С первых же дней войны начался трудовой подъем, широко развернулось социалистическое соревнование. Передовые рабочие брали на себя обязательства работать за двоих – за себя и за товарища, ушедшего на фронт. Так возникло движение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двухсотников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выполнявших план на 200 и более процентов. Токарь Тулуков с завода им.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Киркижа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 22 дня июля 1941 г. выполнил задание пяти месяцев.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/>
              <a:t>       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На предприятиях  города была проведена большая работа по перестройке промышленности на военный лад. Так,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Ковровский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экскаваторный завод за годы войны изготовил: 10 тысяч комплектов колес для танка "Т-34", 25 тысяч корпусов снарядов для боевых машин реактивной артиллерии, знаменитых "Катюш", 40 тысяч корпусов для стокилограммовых авиабомб "ФАВ-100", 2,5 миллиона корпусов 82-миллиметровых мин.  Прядильно-ткацкая фабрика им.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Абельмана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дала стране 66 миллионов метров ткани, из которой пошито более 20 миллионов комплектов различного обмундирования.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507288" cy="5865515"/>
          </a:xfrm>
        </p:spPr>
        <p:txBody>
          <a:bodyPr>
            <a:normAutofit fontScale="92500" lnSpcReduction="20000"/>
          </a:bodyPr>
          <a:lstStyle/>
          <a:p>
            <a:pPr fontAlgn="base">
              <a:buNone/>
            </a:pPr>
            <a:r>
              <a:rPr lang="ru-RU" dirty="0" smtClean="0"/>
              <a:t>       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Трудящиеся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Коврова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всем, чем могли, помогали фронту, отдавали свои личные сбережения, организовывали воскресники, собирали для бойцов теплые вещи, отчисляли заработки в фонд обороны. Всего за годы войны жители г.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Коврова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передали в фонд обороны более 126 миллионов рублей.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Большой вклад внес город Ковров в оказание медицинской помощи раненым бойцам и офицерам нашей армии.</a:t>
            </a:r>
            <a:r>
              <a:rPr lang="ru-RU" dirty="0" smtClean="0"/>
              <a:t>      </a:t>
            </a:r>
          </a:p>
          <a:p>
            <a:pPr>
              <a:buNone/>
            </a:pPr>
            <a:r>
              <a:rPr lang="ru-RU" dirty="0" smtClean="0"/>
              <a:t>        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Всего в годы Великой Отечественной войны в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Коврове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районе работало шесть эвакогоспиталей (в школах №1,6,7, 14; в 1-ой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горбольнице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доме отдыха им.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Абельмана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6120680"/>
          </a:xfrm>
        </p:spPr>
        <p:txBody>
          <a:bodyPr/>
          <a:lstStyle/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В историю Великой Отечественной войны золотыми буквами вписаны имена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ковровских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конструкторов стрелкового автоматического оружия: Героев Социалистического Труда -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В.А. Дегтярева, Г.С. Шпагина, С.Г. Симонова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 конструкторов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С.В. Владимирова, П.М. и М.М. Горюновых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 директора завода им.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Киркижа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 1941 по 1947 гг.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В.И. Фомина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удостоенного звания Героя Социалистического Труда в 1945 году.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Памятники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дегтярёвцам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G:\Гр. 6-1\Города Воинской славы\0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2751055" cy="5832648"/>
          </a:xfrm>
          <a:prstGeom prst="rect">
            <a:avLst/>
          </a:prstGeom>
          <a:noFill/>
        </p:spPr>
      </p:pic>
      <p:pic>
        <p:nvPicPr>
          <p:cNvPr id="1028" name="Picture 4" descr="G:\Гр. 6-1\Города Воинской славы\kovrov9.jpg"/>
          <p:cNvPicPr>
            <a:picLocks noChangeAspect="1" noChangeArrowheads="1"/>
          </p:cNvPicPr>
          <p:nvPr/>
        </p:nvPicPr>
        <p:blipFill>
          <a:blip r:embed="rId3" cstate="print"/>
          <a:srcRect l="14090" r="12201"/>
          <a:stretch>
            <a:fillRect/>
          </a:stretch>
        </p:blipFill>
        <p:spPr bwMode="auto">
          <a:xfrm>
            <a:off x="3203848" y="908720"/>
            <a:ext cx="5616624" cy="5715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1" name="Picture 3" descr="G:\Гр. 6-1\Города Воинской славы\город воинской славы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124" name="Picture 4" descr="G:\Гр. 6-1\Города Воинской славы\0001.t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054" t="4666" r="8716" b="26089"/>
          <a:stretch>
            <a:fillRect/>
          </a:stretch>
        </p:blipFill>
        <p:spPr bwMode="auto">
          <a:xfrm>
            <a:off x="4062703" y="-1"/>
            <a:ext cx="5081297" cy="6525345"/>
          </a:xfrm>
          <a:prstGeom prst="rect">
            <a:avLst/>
          </a:prstGeom>
          <a:noFill/>
        </p:spPr>
      </p:pic>
      <p:pic>
        <p:nvPicPr>
          <p:cNvPr id="5125" name="Picture 5" descr="G:\Гр. 6-1\Города Воинской славы\город воинской славы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16832"/>
            <a:ext cx="4109725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://rozamira.ucoz.ru/_ph/15/695652606.jpg"/>
          <p:cNvPicPr>
            <a:picLocks noGrp="1"/>
          </p:cNvPicPr>
          <p:nvPr>
            <p:ph idx="1"/>
          </p:nvPr>
        </p:nvPicPr>
        <p:blipFill>
          <a:blip r:embed="rId2" cstate="print"/>
          <a:srcRect t="5556"/>
          <a:stretch>
            <a:fillRect/>
          </a:stretch>
        </p:blipFill>
        <p:spPr bwMode="auto">
          <a:xfrm>
            <a:off x="1043608" y="188640"/>
            <a:ext cx="720080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5085184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 Стела «Город Ковров — город воинской славы» установлена 8 мая 2014 года на площади Воинской славы перед заводом имени Дегтярева.</a:t>
            </a:r>
            <a:endParaRPr lang="ru-RU" sz="3000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Мы гордимся подвигами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ковровчан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годы Великой Отечественной войны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ARGARITA\Desktop\i-2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1"/>
            <a:ext cx="5464022" cy="3600400"/>
          </a:xfrm>
          <a:prstGeom prst="rect">
            <a:avLst/>
          </a:prstGeom>
          <a:noFill/>
        </p:spPr>
      </p:pic>
      <p:pic>
        <p:nvPicPr>
          <p:cNvPr id="4" name="Picture 4" descr="https://pandia.ru/text/78/387/images/image005_2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3F6FF"/>
              </a:clrFrom>
              <a:clrTo>
                <a:srgbClr val="F3F6FF">
                  <a:alpha val="0"/>
                </a:srgbClr>
              </a:clrTo>
            </a:clrChange>
          </a:blip>
          <a:srcRect l="8793" r="12066" b="12963"/>
          <a:stretch>
            <a:fillRect/>
          </a:stretch>
        </p:blipFill>
        <p:spPr bwMode="auto">
          <a:xfrm>
            <a:off x="5868143" y="1628800"/>
            <a:ext cx="2812907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Используемые ресурсы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http://lubovbezusl.ru/publ/istorija/kovrov/a/64-1-0-3114</a:t>
            </a:r>
            <a:endParaRPr lang="ru-RU" dirty="0" smtClean="0"/>
          </a:p>
          <a:p>
            <a:r>
              <a:rPr lang="ru-RU" dirty="0" smtClean="0">
                <a:hlinkClick r:id="rId2"/>
              </a:rPr>
              <a:t>http://foto-planeta.com/photo/333366.html</a:t>
            </a:r>
            <a:endParaRPr lang="ru-RU" dirty="0" smtClean="0"/>
          </a:p>
          <a:p>
            <a:r>
              <a:rPr lang="ru-RU" dirty="0" smtClean="0">
                <a:hlinkClick r:id="rId3"/>
              </a:rPr>
              <a:t>http://www.kovrov.ru/gallery/details.php?image_id=479</a:t>
            </a:r>
            <a:endParaRPr lang="ru-RU" dirty="0" smtClean="0"/>
          </a:p>
          <a:p>
            <a:r>
              <a:rPr lang="ru-RU" dirty="0" smtClean="0">
                <a:hlinkClick r:id="rId4"/>
              </a:rPr>
              <a:t>http://www.warheroes.ru/hero/hero.asp?id=10027</a:t>
            </a:r>
            <a:endParaRPr lang="ru-RU" dirty="0" smtClean="0"/>
          </a:p>
          <a:p>
            <a:r>
              <a:rPr lang="ru-RU" dirty="0" smtClean="0">
                <a:hlinkClick r:id="rId5"/>
              </a:rPr>
              <a:t>http://ru.wikipedia.org/wiki/%C3%E5%ED%E5%F0%E0%EB%EE%E2</a:t>
            </a:r>
            <a:r>
              <a:rPr lang="ru-RU" dirty="0" smtClean="0"/>
              <a:t>,</a:t>
            </a:r>
          </a:p>
          <a:p>
            <a:r>
              <a:rPr lang="ru-RU" dirty="0" smtClean="0">
                <a:hlinkClick r:id="rId6"/>
              </a:rPr>
              <a:t>http://www.peoples.ru/military/aviation/vladimir_burmatov/</a:t>
            </a:r>
            <a:endParaRPr lang="en-US" dirty="0" smtClean="0"/>
          </a:p>
          <a:p>
            <a:r>
              <a:rPr lang="ru-RU" dirty="0" smtClean="0">
                <a:hlinkClick r:id="rId7"/>
              </a:rPr>
              <a:t>http://foto-planeta.com/np/4106/kovrov.html</a:t>
            </a:r>
            <a:endParaRPr lang="en-US" dirty="0" smtClean="0"/>
          </a:p>
          <a:p>
            <a:r>
              <a:rPr lang="ru-RU" dirty="0" smtClean="0">
                <a:hlinkClick r:id="rId8"/>
              </a:rPr>
              <a:t>http://az-libr.ru/index.shtml?Persons&amp;F5G/6d2c1f3e/index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616</TotalTime>
  <Words>1289</Words>
  <Application>Microsoft Office PowerPoint</Application>
  <PresentationFormat>Экран (4:3)</PresentationFormat>
  <Paragraphs>116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  Ковров – город воинской славы                                                                         Разработала Яшнова М.И.                                                                                 учитель начальных классов                                                                                 МБОУ СОШ №10 г. Коврова 2024  </vt:lpstr>
      <vt:lpstr>У Вечного огня</vt:lpstr>
      <vt:lpstr>Слайд 3</vt:lpstr>
      <vt:lpstr>Аллея Героев</vt:lpstr>
      <vt:lpstr>  Лопатин  Алексей  Васильевич   </vt:lpstr>
      <vt:lpstr> </vt:lpstr>
      <vt:lpstr>Слайд 7</vt:lpstr>
      <vt:lpstr>Бурматов Владимир Александрович </vt:lpstr>
      <vt:lpstr> </vt:lpstr>
      <vt:lpstr>Слайд 10</vt:lpstr>
      <vt:lpstr>Василий Алексеевич Дегтярёв 21.12.1879 – 16.01.1949   конструктор стрелкового оружия</vt:lpstr>
      <vt:lpstr>     Пулеметы ДП и ДТ</vt:lpstr>
      <vt:lpstr>Василий Алексеевич Дегтярёв</vt:lpstr>
      <vt:lpstr>Памятник конструктору оружия В.А. Дегтярёву</vt:lpstr>
      <vt:lpstr>Мемориальный Дом-музей В.А. Дегтярева.. ул. Дегтярева, д. 6а  </vt:lpstr>
      <vt:lpstr>Завод имени В.А. Дегтярева </vt:lpstr>
      <vt:lpstr>        Шпагин Георгий Семёнович   29.04.1897 - 06.02.1952 конструктор стрелкового вооружения  </vt:lpstr>
      <vt:lpstr>Памятник конструктору оружия Шпагину Г. С.</vt:lpstr>
      <vt:lpstr>Подвигу ковровчан на фронте равен подвиг их земляков в тылу. Настоящей кузницей оружия для советской армии стал Ковров в годы Великой Отечественной войны. За время войны завод № 2 им. Киркижа выпустил и отправил в действующую армию 1 202408 единиц различного вооружения, в том числе: пулеметов Дегтярева ДП калибра 7,62 мм – 809 823 ед.; </vt:lpstr>
      <vt:lpstr>пулеметов Горюнова СГ калибра 7,62 мм – 28 882 ед.; </vt:lpstr>
      <vt:lpstr>авиационных пулеметов Березина калибра 12,7 мм – 6 381 ед.; </vt:lpstr>
      <vt:lpstr>авиационных пушек ШВАК калибра 20 мм – 86 344 ед.; </vt:lpstr>
      <vt:lpstr>противотанковых ружей Дегтярева – 239 378 ед. </vt:lpstr>
      <vt:lpstr>Слайд 24</vt:lpstr>
      <vt:lpstr>Труженики тыла ковали Победу на заводах и фабриках Коврова</vt:lpstr>
      <vt:lpstr>Слайд 26</vt:lpstr>
      <vt:lpstr>Женщины справлялись с работой сталеваров, обрубщиков литья, кочегаров сушильных печей, сварщиков и другими профессиями, считавшимися всегда мужскими.</vt:lpstr>
      <vt:lpstr>Слайд 28</vt:lpstr>
      <vt:lpstr>Слайд 29</vt:lpstr>
      <vt:lpstr>Слайд 30</vt:lpstr>
      <vt:lpstr>Слайд 31</vt:lpstr>
      <vt:lpstr> Памятники дегтярёвцам</vt:lpstr>
      <vt:lpstr>Слайд 33</vt:lpstr>
      <vt:lpstr>Слайд 34</vt:lpstr>
      <vt:lpstr> </vt:lpstr>
      <vt:lpstr>Мы гордимся подвигами ковровчан в годы Великой Отечественной войны</vt:lpstr>
      <vt:lpstr>Используемые ресурсы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MARGARITA</dc:creator>
  <cp:lastModifiedBy>MARGARITA</cp:lastModifiedBy>
  <cp:revision>78</cp:revision>
  <dcterms:created xsi:type="dcterms:W3CDTF">2015-02-17T12:31:48Z</dcterms:created>
  <dcterms:modified xsi:type="dcterms:W3CDTF">2024-12-18T16:37:24Z</dcterms:modified>
</cp:coreProperties>
</file>