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3" r:id="rId2"/>
    <p:sldId id="257" r:id="rId3"/>
    <p:sldId id="262" r:id="rId4"/>
    <p:sldId id="321" r:id="rId5"/>
    <p:sldId id="264" r:id="rId6"/>
    <p:sldId id="265" r:id="rId7"/>
    <p:sldId id="261" r:id="rId8"/>
    <p:sldId id="299" r:id="rId9"/>
    <p:sldId id="318" r:id="rId10"/>
    <p:sldId id="295" r:id="rId11"/>
    <p:sldId id="322" r:id="rId12"/>
    <p:sldId id="302" r:id="rId13"/>
    <p:sldId id="313" r:id="rId14"/>
    <p:sldId id="324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472CEFF-5679-483E-9995-4D8CF804C2DF}">
          <p14:sldIdLst>
            <p14:sldId id="323"/>
            <p14:sldId id="257"/>
            <p14:sldId id="262"/>
            <p14:sldId id="321"/>
            <p14:sldId id="264"/>
            <p14:sldId id="265"/>
            <p14:sldId id="261"/>
            <p14:sldId id="299"/>
            <p14:sldId id="318"/>
          </p14:sldIdLst>
        </p14:section>
        <p14:section name="Раздел без заголовка" id="{FF3ABB73-F211-43A0-94A2-5839AA0119F5}">
          <p14:sldIdLst>
            <p14:sldId id="295"/>
            <p14:sldId id="322"/>
            <p14:sldId id="302"/>
            <p14:sldId id="313"/>
            <p14:sldId id="32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B7A2"/>
    <a:srgbClr val="B6D3F5"/>
    <a:srgbClr val="0F1D26"/>
    <a:srgbClr val="A5D7F0"/>
    <a:srgbClr val="A5D7F1"/>
    <a:srgbClr val="A4D6F1"/>
    <a:srgbClr val="A5D7F6"/>
    <a:srgbClr val="9CD3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9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5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4DB-8D1E-46C7-8B7D-4EF5E53FE524}" type="datetimeFigureOut">
              <a:rPr lang="ru-RU" smtClean="0"/>
              <a:t>08.10.2022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FBFD-91AC-4BE0-84EB-634A96C8A4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790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4DB-8D1E-46C7-8B7D-4EF5E53FE524}" type="datetimeFigureOut">
              <a:rPr lang="ru-RU" smtClean="0"/>
              <a:t>08.10.2022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FBFD-91AC-4BE0-84EB-634A96C8A4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177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4DB-8D1E-46C7-8B7D-4EF5E53FE524}" type="datetimeFigureOut">
              <a:rPr lang="ru-RU" smtClean="0"/>
              <a:t>08.10.2022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FBFD-91AC-4BE0-84EB-634A96C8A4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8127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4DB-8D1E-46C7-8B7D-4EF5E53FE524}" type="datetimeFigureOut">
              <a:rPr lang="ru-RU" smtClean="0"/>
              <a:t>08.10.2022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FBFD-91AC-4BE0-84EB-634A96C8A4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791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4DB-8D1E-46C7-8B7D-4EF5E53FE524}" type="datetimeFigureOut">
              <a:rPr lang="ru-RU" smtClean="0"/>
              <a:t>08.10.2022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FBFD-91AC-4BE0-84EB-634A96C8A4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0978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4DB-8D1E-46C7-8B7D-4EF5E53FE524}" type="datetimeFigureOut">
              <a:rPr lang="ru-RU" smtClean="0"/>
              <a:t>08.10.2022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FBFD-91AC-4BE0-84EB-634A96C8A4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2449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4DB-8D1E-46C7-8B7D-4EF5E53FE524}" type="datetimeFigureOut">
              <a:rPr lang="ru-RU" smtClean="0"/>
              <a:t>08.10.2022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FBFD-91AC-4BE0-84EB-634A96C8A4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2189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4DB-8D1E-46C7-8B7D-4EF5E53FE524}" type="datetimeFigureOut">
              <a:rPr lang="ru-RU" smtClean="0"/>
              <a:t>08.10.2022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FBFD-91AC-4BE0-84EB-634A96C8A4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4671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4DB-8D1E-46C7-8B7D-4EF5E53FE524}" type="datetimeFigureOut">
              <a:rPr lang="ru-RU" smtClean="0"/>
              <a:t>08.10.2022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FBFD-91AC-4BE0-84EB-634A96C8A4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5541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4DB-8D1E-46C7-8B7D-4EF5E53FE524}" type="datetimeFigureOut">
              <a:rPr lang="ru-RU" smtClean="0"/>
              <a:t>08.10.2022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FBFD-91AC-4BE0-84EB-634A96C8A4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9842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B84DB-8D1E-46C7-8B7D-4EF5E53FE524}" type="datetimeFigureOut">
              <a:rPr lang="ru-RU" smtClean="0"/>
              <a:t>08.10.2022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7FBFD-91AC-4BE0-84EB-634A96C8A4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414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B84DB-8D1E-46C7-8B7D-4EF5E53FE524}" type="datetimeFigureOut">
              <a:rPr lang="ru-RU" smtClean="0"/>
              <a:t>08.10.2022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7FBFD-91AC-4BE0-84EB-634A96C8A4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575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756827" y="707917"/>
            <a:ext cx="7169284" cy="33729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83B7A2">
                <a:alpha val="40000"/>
              </a:srgbClr>
            </a:glo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«Хор – это высочайшее искусство и искренний разговор со слушателями»</a:t>
            </a:r>
            <a:r>
              <a:rPr lang="ru-RU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 Николаевич Минин</a:t>
            </a:r>
            <a:endParaRPr lang="ru-RU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53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094" y="474453"/>
            <a:ext cx="12052570" cy="33729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83B7A2">
                <a:alpha val="40000"/>
              </a:srgbClr>
            </a:glo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7625" marR="47625" indent="476250" algn="ctr">
              <a:spcBef>
                <a:spcPts val="375"/>
              </a:spcBef>
              <a:spcAft>
                <a:spcPts val="375"/>
              </a:spcAft>
            </a:pPr>
            <a:r>
              <a:rPr lang="ru-RU" sz="3200" b="1" dirty="0">
                <a:solidFill>
                  <a:schemeClr val="tx1"/>
                </a:solidFill>
                <a:latin typeface="Times New Roman"/>
                <a:ea typeface="Times New Roman"/>
              </a:rPr>
              <a:t>Учебное занятие</a:t>
            </a:r>
            <a:endParaRPr lang="ru-RU" sz="32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ru-RU" sz="24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ПМ.01.11 </a:t>
            </a:r>
            <a:r>
              <a:rPr lang="ru-RU" sz="2400" b="1" dirty="0">
                <a:solidFill>
                  <a:schemeClr val="tx1"/>
                </a:solidFill>
                <a:latin typeface="Times New Roman"/>
                <a:ea typeface="Times New Roman"/>
              </a:rPr>
              <a:t>Преподавание в области музыкальной деятельности </a:t>
            </a:r>
            <a:endParaRPr lang="ru-RU" sz="24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ru-RU" sz="2400" b="1" dirty="0">
                <a:solidFill>
                  <a:schemeClr val="tx1"/>
                </a:solidFill>
                <a:latin typeface="Times New Roman"/>
                <a:ea typeface="Times New Roman"/>
              </a:rPr>
              <a:t>специальности 44.02.03 «Педагогика дополнительного образования </a:t>
            </a:r>
            <a:endParaRPr lang="ru-RU" sz="2400" b="1" dirty="0" smtClean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ru-RU" sz="24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(</a:t>
            </a:r>
            <a:r>
              <a:rPr lang="ru-RU" sz="2400" b="1" dirty="0">
                <a:solidFill>
                  <a:schemeClr val="tx1"/>
                </a:solidFill>
                <a:latin typeface="Times New Roman"/>
                <a:ea typeface="Times New Roman"/>
              </a:rPr>
              <a:t>в области музыкальной деятельности)» </a:t>
            </a:r>
            <a:endParaRPr lang="ru-RU" sz="2400" b="1" dirty="0" smtClean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ru-RU" sz="24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по </a:t>
            </a:r>
            <a:r>
              <a:rPr lang="ru-RU" sz="2400" b="1" dirty="0">
                <a:solidFill>
                  <a:schemeClr val="tx1"/>
                </a:solidFill>
                <a:latin typeface="Times New Roman"/>
                <a:ea typeface="Times New Roman"/>
              </a:rPr>
              <a:t>МДК.01.11«Подготовка педагога доп. образования в области музыкальной деятельности: хоровой класс и практика работы с хором </a:t>
            </a:r>
            <a:endParaRPr lang="ru-RU" sz="2400" dirty="0">
              <a:solidFill>
                <a:schemeClr val="tx1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947497" y="4001294"/>
            <a:ext cx="3861880" cy="1932578"/>
          </a:xfrm>
          <a:prstGeom prst="rect">
            <a:avLst/>
          </a:prstGeom>
          <a:solidFill>
            <a:schemeClr val="bg1"/>
          </a:solidFill>
          <a:effectLst>
            <a:glow rad="228600">
              <a:srgbClr val="83B7A2">
                <a:alpha val="40000"/>
              </a:srgb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42900" algn="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Иванов А.И.</a:t>
            </a:r>
            <a:endParaRPr lang="ru-RU" b="1" dirty="0" smtClean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342900" algn="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Преподаватель 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ОГАПОУ СПК</a:t>
            </a:r>
            <a:endParaRPr lang="ru-RU" sz="1600" b="1" dirty="0" smtClean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342900" algn="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b="1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Шишмарева</a:t>
            </a:r>
            <a:r>
              <a:rPr lang="ru-RU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 Н.И.</a:t>
            </a:r>
            <a:endParaRPr lang="ru-RU" sz="1600" b="1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342900" algn="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концертмейстер </a:t>
            </a:r>
            <a:r>
              <a:rPr lang="ru-RU" b="1" dirty="0">
                <a:solidFill>
                  <a:schemeClr val="tx1"/>
                </a:solidFill>
                <a:latin typeface="Times New Roman"/>
                <a:ea typeface="Times New Roman"/>
              </a:rPr>
              <a:t>ОГАПОУ СПК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9991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2618913" y="5060271"/>
            <a:ext cx="923278" cy="1116691"/>
          </a:xfrm>
        </p:spPr>
        <p:txBody>
          <a:bodyPr/>
          <a:lstStyle/>
          <a:p>
            <a:pPr marL="1828800" lvl="4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28467"/>
            <a:ext cx="10515600" cy="2234241"/>
          </a:xfrm>
          <a:solidFill>
            <a:schemeClr val="bg1"/>
          </a:solidFill>
          <a:effectLst>
            <a:glow rad="228600">
              <a:srgbClr val="83B7A2">
                <a:alpha val="40000"/>
              </a:srgbClr>
            </a:glow>
            <a:softEdge rad="127000"/>
          </a:effectLst>
        </p:spPr>
        <p:txBody>
          <a:bodyPr>
            <a:normAutofit/>
          </a:bodyPr>
          <a:lstStyle/>
          <a:p>
            <a:pPr algn="ctr"/>
            <a:r>
              <a:rPr lang="ru-RU" b="1" u="sng" dirty="0">
                <a:latin typeface="Times New Roman"/>
                <a:ea typeface="Times New Roman"/>
              </a:rPr>
              <a:t>Тема занятия</a:t>
            </a:r>
            <a:r>
              <a:rPr lang="ru-RU" b="1" dirty="0">
                <a:latin typeface="Times New Roman"/>
                <a:ea typeface="Times New Roman"/>
              </a:rPr>
              <a:t>: </a:t>
            </a:r>
            <a:r>
              <a:rPr lang="ru-RU" b="1" dirty="0" smtClean="0">
                <a:latin typeface="Times New Roman"/>
                <a:ea typeface="Times New Roman"/>
              </a:rPr>
              <a:t/>
            </a:r>
            <a:br>
              <a:rPr lang="ru-RU" b="1" dirty="0" smtClean="0">
                <a:latin typeface="Times New Roman"/>
                <a:ea typeface="Times New Roman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«Начальный этап работы над хоровым произведением»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6071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2618913" y="5060271"/>
            <a:ext cx="923278" cy="1116691"/>
          </a:xfrm>
        </p:spPr>
        <p:txBody>
          <a:bodyPr/>
          <a:lstStyle/>
          <a:p>
            <a:pPr lvl="4"/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89106" y="1069675"/>
            <a:ext cx="11556460" cy="2743200"/>
          </a:xfrm>
          <a:solidFill>
            <a:schemeClr val="bg1"/>
          </a:solidFill>
          <a:effectLst>
            <a:glow rad="228600">
              <a:srgbClr val="83B7A2">
                <a:alpha val="40000"/>
              </a:srgbClr>
            </a:glow>
            <a:softEdge rad="127000"/>
          </a:effectLst>
        </p:spPr>
        <p:txBody>
          <a:bodyPr>
            <a:normAutofit fontScale="90000"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ru-RU" sz="4000" b="1" u="sng" dirty="0">
                <a:solidFill>
                  <a:srgbClr val="0F1D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занятия</a:t>
            </a:r>
            <a:r>
              <a:rPr lang="ru-RU" sz="4000" b="1" dirty="0">
                <a:solidFill>
                  <a:srgbClr val="0F1D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4000" b="1" dirty="0">
                <a:solidFill>
                  <a:srgbClr val="0F1D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F1D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закрепление вокально-хоровых навыков на основе разбора и разучивания нового песенно-музыкального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94535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359923" y="836211"/>
            <a:ext cx="11556460" cy="1226053"/>
          </a:xfrm>
          <a:solidFill>
            <a:schemeClr val="bg1"/>
          </a:solidFill>
          <a:effectLst>
            <a:glow rad="228600">
              <a:srgbClr val="83B7A2">
                <a:alpha val="40000"/>
              </a:srgbClr>
            </a:glow>
            <a:softEdge rad="127000"/>
          </a:effectLst>
        </p:spPr>
        <p:txBody>
          <a:bodyPr>
            <a:norm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занятия:</a:t>
            </a:r>
            <a:endParaRPr lang="ru-RU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2"/>
          <p:cNvSpPr txBox="1">
            <a:spLocks/>
          </p:cNvSpPr>
          <p:nvPr/>
        </p:nvSpPr>
        <p:spPr>
          <a:xfrm>
            <a:off x="359923" y="2062264"/>
            <a:ext cx="11556460" cy="4591455"/>
          </a:xfrm>
          <a:prstGeom prst="rect">
            <a:avLst/>
          </a:prstGeom>
          <a:solidFill>
            <a:schemeClr val="bg1"/>
          </a:solidFill>
          <a:effectLst>
            <a:glow rad="228600">
              <a:srgbClr val="83B7A2">
                <a:alpha val="40000"/>
              </a:srgbClr>
            </a:glow>
            <a:softEdge rad="127000"/>
          </a:effectLst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Обучающие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Формирование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вокально-певческих навыков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Выработка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хорового унисона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Закрепление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сольфеджирования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хоровым партиям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Выработка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учащихся умения четко провести свою партию при одновременном звучании другой.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Развивающие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Совершенствование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вокально-хоровых навыков и умений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Продолжение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гармонического слуха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Развитие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музыкальной восприимчивости, т.е. умение слышать и слушать, анализировать и сопоставлять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Расширение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музыкального кругозора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Воспитательные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Воспитывать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к хоровому искусству и потребность в общении с искусством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Воспитывать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активность и эмоциональную отзывчивость у учащихся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Воспитывать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патриотизм, глубокое осознанное отношение к истории и историческим фактам</a:t>
            </a:r>
            <a:endParaRPr lang="ru-RU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9693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691" y="1039023"/>
            <a:ext cx="11723298" cy="3630253"/>
          </a:xfrm>
          <a:solidFill>
            <a:schemeClr val="bg1"/>
          </a:solidFill>
          <a:effectLst>
            <a:glow rad="228600">
              <a:srgbClr val="83B7A2">
                <a:alpha val="40000"/>
              </a:srgbClr>
            </a:glow>
            <a:softEdge rad="127000"/>
          </a:effectLst>
        </p:spPr>
        <p:txBody>
          <a:bodyPr>
            <a:normAutofit fontScale="90000"/>
          </a:bodyPr>
          <a:lstStyle/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latin typeface="Times New Roman"/>
                <a:ea typeface="Times New Roman"/>
              </a:rPr>
              <a:t/>
            </a:r>
            <a:br>
              <a:rPr lang="ru-RU" b="1" dirty="0" smtClean="0">
                <a:latin typeface="Times New Roman"/>
                <a:ea typeface="Times New Roman"/>
              </a:rPr>
            </a:br>
            <a:r>
              <a:rPr lang="ru-RU" b="1" dirty="0">
                <a:latin typeface="Times New Roman"/>
                <a:ea typeface="Times New Roman"/>
              </a:rPr>
              <a:t/>
            </a:r>
            <a:br>
              <a:rPr lang="ru-RU" b="1" dirty="0">
                <a:latin typeface="Times New Roman"/>
                <a:ea typeface="Times New Roman"/>
              </a:rPr>
            </a:br>
            <a:r>
              <a:rPr lang="ru-RU" b="1" dirty="0" smtClean="0">
                <a:latin typeface="Times New Roman"/>
                <a:ea typeface="Times New Roman"/>
              </a:rPr>
              <a:t>Планируемый результат</a:t>
            </a:r>
            <a:r>
              <a:rPr lang="ru-RU" dirty="0" smtClean="0">
                <a:latin typeface="Times New Roman"/>
                <a:ea typeface="Times New Roman"/>
              </a:rPr>
              <a:t>: </a:t>
            </a:r>
            <a:br>
              <a:rPr lang="ru-RU" dirty="0" smtClean="0">
                <a:latin typeface="Times New Roman"/>
                <a:ea typeface="Times New Roman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продемонстрировать вокально-хоровые навыки на основе разбора и разучивания нового песенно-музыкального материала в соответствии с программными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требованиями</a:t>
            </a:r>
            <a:r>
              <a:rPr lang="ru-RU" sz="3200" b="1" dirty="0">
                <a:latin typeface="Calibri"/>
                <a:ea typeface="Times New Roman"/>
                <a:cs typeface="Times New Roman"/>
              </a:rPr>
              <a:t/>
            </a:r>
            <a:br>
              <a:rPr lang="ru-RU" sz="3200" b="1" dirty="0">
                <a:latin typeface="Calibri"/>
                <a:ea typeface="Times New Roman"/>
                <a:cs typeface="Times New Roman"/>
              </a:rPr>
            </a:br>
            <a:r>
              <a:rPr lang="ru-RU" sz="4000" dirty="0">
                <a:latin typeface="Times New Roman"/>
                <a:ea typeface="Times New Roman"/>
              </a:rPr>
              <a:t/>
            </a:r>
            <a:br>
              <a:rPr lang="ru-RU" sz="4000" dirty="0">
                <a:latin typeface="Times New Roman"/>
                <a:ea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90136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8408" y="1932317"/>
            <a:ext cx="11993591" cy="2967487"/>
          </a:xfrm>
          <a:solidFill>
            <a:schemeClr val="bg1"/>
          </a:solidFill>
          <a:effectLst>
            <a:glow rad="228600">
              <a:srgbClr val="83B7A2">
                <a:alpha val="40000"/>
              </a:srgbClr>
            </a:glow>
            <a:softEdge rad="317500"/>
          </a:effectLst>
        </p:spPr>
        <p:txBody>
          <a:bodyPr>
            <a:noAutofit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 изученного теоритического материала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974785" y="5865962"/>
            <a:ext cx="5045014" cy="311000"/>
          </a:xfrm>
        </p:spPr>
        <p:txBody>
          <a:bodyPr>
            <a:normAutofit fontScale="70000" lnSpcReduction="20000"/>
          </a:bodyPr>
          <a:lstStyle/>
          <a:p>
            <a:endParaRPr lang="ru-RU" dirty="0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10196422" y="5658928"/>
            <a:ext cx="1157377" cy="518034"/>
          </a:xfrm>
        </p:spPr>
        <p:txBody>
          <a:bodyPr>
            <a:normAutofit fontScale="70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20594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8056" y="182441"/>
            <a:ext cx="11751013" cy="1364258"/>
          </a:xfr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rgbClr val="83B7A2">
                <a:alpha val="40000"/>
              </a:srgbClr>
            </a:glow>
            <a:softEdge rad="127000"/>
          </a:effectLst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Пение вокально-интонационных</a:t>
            </a:r>
            <a:r>
              <a:rPr lang="ru-RU" b="1" i="1" dirty="0" smtClean="0">
                <a:solidFill>
                  <a:srgbClr val="A5D7F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упражнений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i.pinimg.com/originals/ee/9d/8f/ee9d8f7ea362fdff754a10ffb5b97e7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5" t="-131" r="205" b="10503"/>
          <a:stretch/>
        </p:blipFill>
        <p:spPr bwMode="auto">
          <a:xfrm>
            <a:off x="2947447" y="1732528"/>
            <a:ext cx="6524493" cy="45612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49569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4570" y="1458231"/>
            <a:ext cx="11792311" cy="3084585"/>
          </a:xfrm>
          <a:solidFill>
            <a:schemeClr val="bg1"/>
          </a:solidFill>
          <a:effectLst>
            <a:glow rad="228600">
              <a:srgbClr val="83B7A2">
                <a:alpha val="40000"/>
              </a:srgbClr>
            </a:glow>
            <a:softEdge rad="317500"/>
          </a:effectLst>
        </p:spPr>
        <p:txBody>
          <a:bodyPr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над новым музыкальным произведением «Молодёжная», муз.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И.Дунаевского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сл.В.Лебедева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-Кумача</a:t>
            </a:r>
            <a:r>
              <a:rPr lang="ru-RU" sz="3600" i="1" dirty="0">
                <a:latin typeface="Times New Roman"/>
                <a:ea typeface="Times New Roman"/>
              </a:rPr>
              <a:t/>
            </a:r>
            <a:br>
              <a:rPr lang="ru-RU" sz="3600" i="1" dirty="0">
                <a:latin typeface="Times New Roman"/>
                <a:ea typeface="Times New Roman"/>
              </a:rPr>
            </a:br>
            <a:endParaRPr lang="ru-RU" sz="4000" i="1" dirty="0">
              <a:effectLst/>
              <a:latin typeface="Times New Roman"/>
              <a:ea typeface="Times New Roman"/>
            </a:endParaRPr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966158" y="5995358"/>
            <a:ext cx="5053641" cy="181604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09163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3"/>
          <p:cNvSpPr>
            <a:spLocks noGrp="1"/>
          </p:cNvSpPr>
          <p:nvPr>
            <p:ph type="title"/>
          </p:nvPr>
        </p:nvSpPr>
        <p:spPr>
          <a:xfrm>
            <a:off x="248482" y="97279"/>
            <a:ext cx="11792311" cy="2976662"/>
          </a:xfrm>
          <a:solidFill>
            <a:schemeClr val="bg1"/>
          </a:solidFill>
          <a:effectLst>
            <a:glow rad="228600">
              <a:srgbClr val="83B7A2">
                <a:alpha val="40000"/>
              </a:srgbClr>
            </a:glow>
            <a:softEdge rad="317500"/>
          </a:effectLst>
        </p:spPr>
        <p:txBody>
          <a:bodyPr>
            <a:no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 произведения хормейстером и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концетрмейстером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Важно!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Разделить произведение на части или смысловые фразы: предложения,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мотивы.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fenixclub.com/uploads/52319/img-170231-d248cea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096" y="2950245"/>
            <a:ext cx="5056798" cy="38206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72855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91762" y="188682"/>
            <a:ext cx="11614826" cy="2593430"/>
          </a:xfr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rgbClr val="83B7A2">
                <a:alpha val="40000"/>
              </a:srgbClr>
            </a:glow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A5D7F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Полное исполнение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песни «Молодёжная», муз.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И.Дунаевского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сл.В.Лебедева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-Кумача с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аккомпанементом</a:t>
            </a:r>
            <a:endParaRPr lang="ru-RU" b="1" i="1" dirty="0" smtClean="0">
              <a:solidFill>
                <a:srgbClr val="A5D7F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9800" y="5498877"/>
            <a:ext cx="79375" cy="52833"/>
          </a:xfrm>
        </p:spPr>
      </p:pic>
      <p:pic>
        <p:nvPicPr>
          <p:cNvPr id="3074" name="Picture 2" descr="https://cont.ws/uploads/posts2/10956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892" y="2760439"/>
            <a:ext cx="4153778" cy="33230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gutserievmedia.ru/wp-content/uploads/2020/04/VIA-Volga-Volga-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2782112"/>
            <a:ext cx="5368047" cy="33013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78377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3"/>
          <p:cNvSpPr>
            <a:spLocks noGrp="1"/>
          </p:cNvSpPr>
          <p:nvPr>
            <p:ph type="title"/>
          </p:nvPr>
        </p:nvSpPr>
        <p:spPr>
          <a:xfrm>
            <a:off x="2266543" y="645881"/>
            <a:ext cx="7247039" cy="1601208"/>
          </a:xfr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rgbClr val="83B7A2">
                <a:alpha val="40000"/>
              </a:srgbClr>
            </a:glow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A5D7F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</a:t>
            </a:r>
            <a:endParaRPr lang="ru-RU" b="1" i="1" dirty="0" smtClean="0">
              <a:solidFill>
                <a:srgbClr val="A5D7F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Выноска-облако 10"/>
          <p:cNvSpPr/>
          <p:nvPr/>
        </p:nvSpPr>
        <p:spPr>
          <a:xfrm>
            <a:off x="837781" y="2217852"/>
            <a:ext cx="3269808" cy="1405533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какими задачами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мы справились, а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 какими нет?</a:t>
            </a:r>
            <a:endParaRPr lang="ru-RU" dirty="0"/>
          </a:p>
        </p:txBody>
      </p:sp>
      <p:sp>
        <p:nvSpPr>
          <p:cNvPr id="16" name="Выноска-облако 15"/>
          <p:cNvSpPr/>
          <p:nvPr/>
        </p:nvSpPr>
        <p:spPr>
          <a:xfrm>
            <a:off x="4768490" y="2402520"/>
            <a:ext cx="3654357" cy="1827193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Понравилось ли произведение и какое впечатление оно на вас произвело?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Выноска-облако 16"/>
          <p:cNvSpPr/>
          <p:nvPr/>
        </p:nvSpPr>
        <p:spPr>
          <a:xfrm>
            <a:off x="8773499" y="2285945"/>
            <a:ext cx="3033802" cy="1405533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нового вы узнали сегодня на нашем занятии?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s://avatars.dzeninfra.ru/get-zen_doc/2436983/pub_60194eccb19d82187e6b7765_6019531bd941687b7029f8b5/scale_120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65" y="3819060"/>
            <a:ext cx="2561172" cy="2311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www.chipragsdale.com/wp-content/uploads/2019/10/chip-ragsdale-a-smiely-face-question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381" y="4044887"/>
            <a:ext cx="2628287" cy="2628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.ebayimg.com/images/g/7aQAAOSwcUBYRUY~/s-l300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2112" y="3916071"/>
            <a:ext cx="2091512" cy="2112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6129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4332" y="708836"/>
            <a:ext cx="10515600" cy="2170551"/>
          </a:xfrm>
          <a:solidFill>
            <a:schemeClr val="bg1"/>
          </a:solidFill>
          <a:effectLst>
            <a:glow rad="228600">
              <a:srgbClr val="83B7A2">
                <a:alpha val="40000"/>
              </a:srgbClr>
            </a:glow>
            <a:softEdge rad="317500"/>
          </a:effectLst>
        </p:spPr>
        <p:txBody>
          <a:bodyPr>
            <a:normAutofit/>
          </a:bodyPr>
          <a:lstStyle/>
          <a:p>
            <a:pPr algn="ctr"/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8" name="Picture 8" descr="https://cdn141.picsart.com/31215424802821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994" y="2167647"/>
            <a:ext cx="4690353" cy="4690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58883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094" y="474453"/>
            <a:ext cx="12052570" cy="33729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83B7A2">
                <a:alpha val="40000"/>
              </a:srgbClr>
            </a:glo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7625" marR="47625" indent="476250" algn="ctr">
              <a:spcBef>
                <a:spcPts val="375"/>
              </a:spcBef>
              <a:spcAft>
                <a:spcPts val="375"/>
              </a:spcAft>
            </a:pPr>
            <a:r>
              <a:rPr lang="ru-RU" sz="3200" b="1" dirty="0">
                <a:solidFill>
                  <a:schemeClr val="tx1"/>
                </a:solidFill>
                <a:latin typeface="Times New Roman"/>
                <a:ea typeface="Times New Roman"/>
              </a:rPr>
              <a:t>Учебное занятие</a:t>
            </a:r>
            <a:endParaRPr lang="ru-RU" sz="32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ru-RU" sz="24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ПМ.01.11 </a:t>
            </a:r>
            <a:r>
              <a:rPr lang="ru-RU" sz="2400" b="1" dirty="0">
                <a:solidFill>
                  <a:schemeClr val="tx1"/>
                </a:solidFill>
                <a:latin typeface="Times New Roman"/>
                <a:ea typeface="Times New Roman"/>
              </a:rPr>
              <a:t>Преподавание в области музыкальной деятельности </a:t>
            </a:r>
            <a:endParaRPr lang="ru-RU" sz="24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ru-RU" sz="2400" b="1" dirty="0">
                <a:solidFill>
                  <a:schemeClr val="tx1"/>
                </a:solidFill>
                <a:latin typeface="Times New Roman"/>
                <a:ea typeface="Times New Roman"/>
              </a:rPr>
              <a:t>специальности 44.02.03 «Педагогика дополнительного образования </a:t>
            </a:r>
            <a:endParaRPr lang="ru-RU" sz="2400" b="1" dirty="0" smtClean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ru-RU" sz="24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(</a:t>
            </a:r>
            <a:r>
              <a:rPr lang="ru-RU" sz="2400" b="1" dirty="0">
                <a:solidFill>
                  <a:schemeClr val="tx1"/>
                </a:solidFill>
                <a:latin typeface="Times New Roman"/>
                <a:ea typeface="Times New Roman"/>
              </a:rPr>
              <a:t>в области музыкальной деятельности)» </a:t>
            </a:r>
            <a:endParaRPr lang="ru-RU" sz="2400" b="1" dirty="0" smtClean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ru-RU" sz="24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по </a:t>
            </a:r>
            <a:r>
              <a:rPr lang="ru-RU" sz="2400" b="1" dirty="0">
                <a:solidFill>
                  <a:schemeClr val="tx1"/>
                </a:solidFill>
                <a:latin typeface="Times New Roman"/>
                <a:ea typeface="Times New Roman"/>
              </a:rPr>
              <a:t>МДК.01.11«Подготовка педагога доп. образования в области музыкальной деятельности: хоровой класс и практика работы с хором </a:t>
            </a:r>
            <a:endParaRPr lang="ru-RU" sz="2400" dirty="0">
              <a:solidFill>
                <a:schemeClr val="tx1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947497" y="4001294"/>
            <a:ext cx="3861880" cy="1932578"/>
          </a:xfrm>
          <a:prstGeom prst="rect">
            <a:avLst/>
          </a:prstGeom>
          <a:solidFill>
            <a:schemeClr val="bg1"/>
          </a:solidFill>
          <a:effectLst>
            <a:glow rad="228600">
              <a:srgbClr val="83B7A2">
                <a:alpha val="40000"/>
              </a:srgb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42900" algn="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Иванов А.И.</a:t>
            </a:r>
            <a:endParaRPr lang="ru-RU" b="1" dirty="0" smtClean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342900" algn="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Преподаватель 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ОГАПОУ СПК</a:t>
            </a:r>
            <a:endParaRPr lang="ru-RU" sz="1600" b="1" dirty="0" smtClean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342900" algn="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b="1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Шишмарева</a:t>
            </a:r>
            <a:r>
              <a:rPr lang="ru-RU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 Н.И.</a:t>
            </a:r>
            <a:endParaRPr lang="ru-RU" sz="1600" b="1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342900" algn="r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концертмейстер </a:t>
            </a:r>
            <a:r>
              <a:rPr lang="ru-RU" b="1" dirty="0">
                <a:solidFill>
                  <a:schemeClr val="tx1"/>
                </a:solidFill>
                <a:latin typeface="Times New Roman"/>
                <a:ea typeface="Times New Roman"/>
              </a:rPr>
              <a:t>ОГАПОУ СПК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1080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1011</TotalTime>
  <Words>195</Words>
  <Application>Microsoft Office PowerPoint</Application>
  <PresentationFormat>Широкоэкранный</PresentationFormat>
  <Paragraphs>48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Тема занятия:  «Начальный этап работы над хоровым произведением»</vt:lpstr>
      <vt:lpstr>Цель занятия:  формирование и закрепление вокально-хоровых навыков на основе разбора и разучивания нового песенно-музыкального материала</vt:lpstr>
      <vt:lpstr>Задачи занятия:</vt:lpstr>
      <vt:lpstr>  Планируемый результат:  продемонстрировать вокально-хоровые навыки на основе разбора и разучивания нового песенно-музыкального материала в соответствии с программными требованиями  </vt:lpstr>
      <vt:lpstr>Повторение изученного теоритического материала</vt:lpstr>
      <vt:lpstr>Пение вокально-интонационных упражнений</vt:lpstr>
      <vt:lpstr>Работа над новым музыкальным произведением «Молодёжная», муз. И.Дунаевского, сл.В.Лебедева-Кумача </vt:lpstr>
      <vt:lpstr>Показ произведения хормейстером и концетрмейстером Важно! Разделить произведение на части или смысловые фразы: предложения, мотивы.</vt:lpstr>
      <vt:lpstr> Полное исполнение песни «Молодёжная», муз. И.Дунаевского, сл.В.Лебедева-Кумача с аккомпанементом</vt:lpstr>
      <vt:lpstr> Рефлексия</vt:lpstr>
      <vt:lpstr>Домашнее задание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Сергей К</cp:lastModifiedBy>
  <cp:revision>82</cp:revision>
  <dcterms:created xsi:type="dcterms:W3CDTF">2019-10-29T15:41:25Z</dcterms:created>
  <dcterms:modified xsi:type="dcterms:W3CDTF">2022-10-08T15:59:13Z</dcterms:modified>
</cp:coreProperties>
</file>