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58C77B0-440F-4104-A58F-9BA6FD0B8AC0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23CFA2F-EA2F-420B-A465-E3DB4DF2ECF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412776"/>
            <a:ext cx="6371540" cy="2232248"/>
          </a:xfrm>
        </p:spPr>
        <p:txBody>
          <a:bodyPr>
            <a:normAutofit/>
          </a:bodyPr>
          <a:lstStyle/>
          <a:p>
            <a:r>
              <a:rPr lang="ru-RU" sz="2800" b="1" i="1" dirty="0" err="1" smtClean="0">
                <a:solidFill>
                  <a:schemeClr val="bg2">
                    <a:lumMod val="50000"/>
                  </a:schemeClr>
                </a:solidFill>
              </a:rPr>
              <a:t>Аудирование</a:t>
            </a:r>
            <a: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  <a:t>. Эффективные упражнения и  </a:t>
            </a:r>
            <a: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  <a:t>приемы работы  </a:t>
            </a:r>
            <a: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  <a:t>при  подготовки к ЕГЭ</a:t>
            </a:r>
            <a:r>
              <a:rPr lang="ru-RU" sz="2800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  <a:t>по английскому  языку</a:t>
            </a:r>
            <a:endParaRPr lang="ru-RU" sz="28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600" b="1" i="1" dirty="0" smtClean="0"/>
              <a:t>Подготовила учитель МБОУ Лицей № 4 им профессора Е.А. Котенко г. Ейска</a:t>
            </a:r>
          </a:p>
          <a:p>
            <a:r>
              <a:rPr lang="ru-RU" sz="1600" b="1" i="1" dirty="0" err="1" smtClean="0"/>
              <a:t>Шинковая</a:t>
            </a:r>
            <a:r>
              <a:rPr lang="ru-RU" sz="1600" b="1" i="1" dirty="0" smtClean="0"/>
              <a:t>  Татьяна  Александровна</a:t>
            </a:r>
            <a:endParaRPr lang="ru-RU" sz="1600" b="1" i="1" dirty="0"/>
          </a:p>
        </p:txBody>
      </p:sp>
    </p:spTree>
    <p:extLst>
      <p:ext uri="{BB962C8B-B14F-4D97-AF65-F5344CB8AC3E}">
        <p14:creationId xmlns:p14="http://schemas.microsoft.com/office/powerpoint/2010/main" val="241450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/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bg2">
                    <a:lumMod val="50000"/>
                  </a:schemeClr>
                </a:solidFill>
              </a:rPr>
              <a:t>Стратегия выполнения  задания!</a:t>
            </a:r>
            <a:endParaRPr lang="ru-RU" sz="32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Стратегия  зависит от  того, какая  именно задача  перед  учеником  поставлена:</a:t>
            </a:r>
          </a:p>
          <a:p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1. Понимание общего  содержания  текста, поиск запрашиваемой  информации.</a:t>
            </a:r>
          </a:p>
          <a:p>
            <a:endParaRPr lang="ru-RU" sz="1800" b="1" i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</a:rPr>
              <a:t>2. Полное и детальное понимание  текста</a:t>
            </a:r>
            <a:endParaRPr lang="ru-RU" sz="18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93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645329" cy="667201"/>
          </a:xfrm>
        </p:spPr>
        <p:txBody>
          <a:bodyPr>
            <a:normAutofit fontScale="90000"/>
          </a:bodyPr>
          <a:lstStyle/>
          <a:p>
            <a:r>
              <a:rPr lang="ru-RU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 </a:t>
            </a:r>
            <a:r>
              <a:rPr lang="ru-RU" sz="3200" b="1" i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Аудирование</a:t>
            </a:r>
            <a:r>
              <a:rPr lang="ru-RU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Задание 1 (базовый уровень)</a:t>
            </a:r>
            <a:endParaRPr lang="ru-RU" sz="3200" b="1" i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556792"/>
            <a:ext cx="6768752" cy="4392488"/>
          </a:xfrm>
        </p:spPr>
        <p:txBody>
          <a:bodyPr>
            <a:normAutofit fontScale="92500" lnSpcReduction="20000"/>
          </a:bodyPr>
          <a:lstStyle/>
          <a:p>
            <a:r>
              <a:rPr lang="ru-RU" sz="1800" b="1" i="1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школьника-экзаменуемого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–понять  основную  мысль  высказывания, сформулировать  ее и  выбрать  из  предложенного  списка  утверждение, которое ей  соответствует.</a:t>
            </a:r>
          </a:p>
          <a:p>
            <a:r>
              <a:rPr lang="ru-RU" sz="1800" b="1" i="1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Приемы: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Упражнение  «от обратного».</a:t>
            </a:r>
          </a:p>
          <a:p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2. Повторение за диктором (в паузу или синхронно)</a:t>
            </a:r>
          </a:p>
          <a:p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3. </a:t>
            </a:r>
            <a:r>
              <a:rPr lang="ru-RU" sz="1800" b="1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пражнение  на  тренировку памяти ( найти ошибки, расхождения между устным  и  печатным  текстом и т.д.)</a:t>
            </a:r>
          </a:p>
          <a:p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 раздаем  тексты  после  прослушивания!(если  есть  трудности)</a:t>
            </a:r>
          </a:p>
          <a:p>
            <a:r>
              <a:rPr lang="ru-RU" sz="1800" b="1" i="1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 выполнения:</a:t>
            </a:r>
          </a:p>
          <a:p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используем паузу  перед  началом – подчеркиваем  ключевые  слова, сосредоточиться  на  них,   полного понимание  текста  не  требуется</a:t>
            </a:r>
          </a:p>
          <a:p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помним, что одно  утверждение лишнее,  во  втором  прослушивании  его  определяем</a:t>
            </a:r>
          </a:p>
          <a:p>
            <a:endParaRPr lang="ru-RU" sz="1800" b="1" i="1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b="1" i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34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817583"/>
            <a:ext cx="6800636" cy="1027242"/>
          </a:xfrm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 </a:t>
            </a:r>
            <a:r>
              <a:rPr lang="ru-RU" sz="2400" b="1" i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Аудирование</a:t>
            </a:r>
            <a:r>
              <a:rPr lang="ru-RU" sz="2400" b="1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Задание </a:t>
            </a:r>
            <a:r>
              <a:rPr lang="ru-RU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br>
              <a:rPr lang="ru-RU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(повышенный уровень</a:t>
            </a:r>
            <a:r>
              <a:rPr lang="ru-RU" sz="2400" b="1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700808"/>
            <a:ext cx="6471821" cy="402226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Проверяется  умение  понять  запрашиваемую  информацию (предлагается  7  утверждений, после  прослушивания  выбираем  ответ </a:t>
            </a:r>
            <a:r>
              <a:rPr lang="en-US" b="1" i="1" dirty="0" smtClean="0">
                <a:solidFill>
                  <a:schemeClr val="bg2">
                    <a:lumMod val="50000"/>
                  </a:schemeClr>
                </a:solidFill>
              </a:rPr>
              <a:t>True</a:t>
            </a:r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/</a:t>
            </a:r>
            <a:r>
              <a:rPr lang="en-US" b="1" i="1" dirty="0" smtClean="0">
                <a:solidFill>
                  <a:schemeClr val="bg2">
                    <a:lumMod val="50000"/>
                  </a:schemeClr>
                </a:solidFill>
              </a:rPr>
              <a:t>False</a:t>
            </a:r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/</a:t>
            </a:r>
            <a:r>
              <a:rPr lang="en-US" b="1" i="1" dirty="0" smtClean="0">
                <a:solidFill>
                  <a:schemeClr val="bg2">
                    <a:lumMod val="50000"/>
                  </a:schemeClr>
                </a:solidFill>
              </a:rPr>
              <a:t>Not stated)</a:t>
            </a:r>
            <a:endParaRPr lang="ru-RU" b="1" i="1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ru-RU" b="1" i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b="1" i="1" u="sng" dirty="0" smtClean="0">
                <a:solidFill>
                  <a:schemeClr val="bg2">
                    <a:lumMod val="50000"/>
                  </a:schemeClr>
                </a:solidFill>
              </a:rPr>
              <a:t>Приемы</a:t>
            </a: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: 1</a:t>
            </a:r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. Аналогичны  заданию 1</a:t>
            </a:r>
          </a:p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                 2.Материалы  с  сайта </a:t>
            </a:r>
            <a:r>
              <a:rPr lang="en-US" b="1" i="1" dirty="0" smtClean="0">
                <a:solidFill>
                  <a:schemeClr val="bg2">
                    <a:lumMod val="50000"/>
                  </a:schemeClr>
                </a:solidFill>
              </a:rPr>
              <a:t>BBC Learning English</a:t>
            </a:r>
            <a:endParaRPr lang="ru-RU" b="1" i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Обязательно раздаем  тексты  после  прослушивания!(если  есть  трудности)</a:t>
            </a:r>
          </a:p>
          <a:p>
            <a:endParaRPr lang="ru-RU" b="1" i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b="1" i="1" u="sng" dirty="0" smtClean="0">
                <a:solidFill>
                  <a:schemeClr val="bg2">
                    <a:lumMod val="50000"/>
                  </a:schemeClr>
                </a:solidFill>
              </a:rPr>
              <a:t>План  </a:t>
            </a:r>
            <a:r>
              <a:rPr lang="ru-RU" b="1" i="1" u="sng" dirty="0">
                <a:solidFill>
                  <a:schemeClr val="bg2">
                    <a:lumMod val="50000"/>
                  </a:schemeClr>
                </a:solidFill>
              </a:rPr>
              <a:t>выполнения</a:t>
            </a:r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:</a:t>
            </a:r>
          </a:p>
          <a:p>
            <a:r>
              <a:rPr lang="ru-RU" b="1" i="1" dirty="0">
                <a:solidFill>
                  <a:schemeClr val="bg2">
                    <a:lumMod val="50000"/>
                  </a:schemeClr>
                </a:solidFill>
              </a:rPr>
              <a:t>1. </a:t>
            </a:r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Объясняем разницу между </a:t>
            </a:r>
            <a:r>
              <a:rPr lang="en-US" b="1" i="1" dirty="0">
                <a:solidFill>
                  <a:schemeClr val="bg2">
                    <a:lumMod val="50000"/>
                  </a:schemeClr>
                </a:solidFill>
              </a:rPr>
              <a:t>True/False/Not </a:t>
            </a:r>
            <a:r>
              <a:rPr lang="en-US" b="1" i="1" dirty="0" smtClean="0">
                <a:solidFill>
                  <a:schemeClr val="bg2">
                    <a:lumMod val="50000"/>
                  </a:schemeClr>
                </a:solidFill>
              </a:rPr>
              <a:t>stated</a:t>
            </a:r>
            <a:endParaRPr lang="ru-RU" b="1" i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2.Определяем  ключевые  слова в утверждениях  и  их синонимы, объясняем  понятие  </a:t>
            </a:r>
            <a:r>
              <a:rPr lang="ru-RU" b="1" i="1" dirty="0" err="1" smtClean="0">
                <a:solidFill>
                  <a:schemeClr val="bg2">
                    <a:lumMod val="50000"/>
                  </a:schemeClr>
                </a:solidFill>
              </a:rPr>
              <a:t>дистракторов</a:t>
            </a:r>
            <a:endParaRPr lang="ru-RU" b="1" i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3.Утверждения  находятся  в  том  порядке  как  и  информация  в  тексте</a:t>
            </a:r>
          </a:p>
          <a:p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4. Необходимо  понять  мнение  говорящего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28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965245" cy="1202485"/>
          </a:xfrm>
        </p:spPr>
        <p:txBody>
          <a:bodyPr>
            <a:normAutofit/>
          </a:bodyPr>
          <a:lstStyle/>
          <a:p>
            <a:r>
              <a:rPr lang="ru-RU" sz="2700" b="1" i="1" dirty="0">
                <a:solidFill>
                  <a:schemeClr val="bg2">
                    <a:lumMod val="50000"/>
                  </a:schemeClr>
                </a:solidFill>
              </a:rPr>
              <a:t>Раздел 1. </a:t>
            </a:r>
            <a:r>
              <a:rPr lang="ru-RU" sz="2700" b="1" i="1" dirty="0" err="1">
                <a:solidFill>
                  <a:schemeClr val="bg2">
                    <a:lumMod val="50000"/>
                  </a:schemeClr>
                </a:solidFill>
              </a:rPr>
              <a:t>Аудирование</a:t>
            </a:r>
            <a:r>
              <a:rPr lang="ru-RU" sz="2700" b="1" i="1" dirty="0">
                <a:solidFill>
                  <a:schemeClr val="bg2">
                    <a:lumMod val="50000"/>
                  </a:schemeClr>
                </a:solidFill>
              </a:rPr>
              <a:t>. Задание </a:t>
            </a:r>
            <a:r>
              <a:rPr lang="ru-RU" sz="2700" b="1" i="1" dirty="0" smtClean="0">
                <a:solidFill>
                  <a:schemeClr val="bg2">
                    <a:lumMod val="50000"/>
                  </a:schemeClr>
                </a:solidFill>
              </a:rPr>
              <a:t>3-9</a:t>
            </a:r>
            <a:br>
              <a:rPr lang="ru-RU" sz="2700" b="1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700" b="1" i="1" dirty="0" smtClean="0">
                <a:solidFill>
                  <a:schemeClr val="bg2">
                    <a:lumMod val="50000"/>
                  </a:schemeClr>
                </a:solidFill>
              </a:rPr>
              <a:t>(высокий  уровень)</a:t>
            </a:r>
            <a:endParaRPr lang="ru-RU" sz="24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Полное  понимание  текста!</a:t>
            </a:r>
            <a:endParaRPr lang="ru-RU" sz="1600" b="1" i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sz="1600" b="1" i="1" u="sng" dirty="0">
                <a:solidFill>
                  <a:schemeClr val="bg2">
                    <a:lumMod val="50000"/>
                  </a:schemeClr>
                </a:solidFill>
              </a:rPr>
              <a:t>Приемы: 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1.Слушаем аудиозаписи с  вариантами  картинок к  ним, выполняем выбор</a:t>
            </a:r>
          </a:p>
          <a:p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                  2.Аналогичны  заданию 1</a:t>
            </a:r>
          </a:p>
          <a:p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                 3.Материалы  с  сайта BBC </a:t>
            </a:r>
            <a:r>
              <a:rPr lang="ru-RU" sz="1600" b="1" i="1" dirty="0" err="1" smtClean="0">
                <a:solidFill>
                  <a:schemeClr val="bg2">
                    <a:lumMod val="50000"/>
                  </a:schemeClr>
                </a:solidFill>
              </a:rPr>
              <a:t>Learning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1600" b="1" i="1" dirty="0" err="1" smtClean="0">
                <a:solidFill>
                  <a:schemeClr val="bg2">
                    <a:lumMod val="50000"/>
                  </a:schemeClr>
                </a:solidFill>
              </a:rPr>
              <a:t>English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 (задания  на  множественный  выбор)</a:t>
            </a:r>
          </a:p>
          <a:p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Обязательно </a:t>
            </a:r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раздаем  тексты  после  прослушивания!(если  есть  трудности)</a:t>
            </a:r>
          </a:p>
          <a:p>
            <a:endParaRPr lang="ru-RU" sz="1600" b="1" i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sz="1600" b="1" i="1" u="sng" dirty="0">
                <a:solidFill>
                  <a:schemeClr val="bg2">
                    <a:lumMod val="50000"/>
                  </a:schemeClr>
                </a:solidFill>
              </a:rPr>
              <a:t>План  выполнения:</a:t>
            </a:r>
          </a:p>
          <a:p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1. </a:t>
            </a:r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Перед  прослушиванием прочитываем только  вопросы или  вопросы с  ответами, находим ключевые  слова  и  их синонимы.</a:t>
            </a:r>
          </a:p>
          <a:p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2.Порядок  вопросов соответствует порядку появления информации в  тексте</a:t>
            </a:r>
          </a:p>
          <a:p>
            <a:r>
              <a:rPr lang="ru-RU" sz="1600" b="1" i="1" dirty="0" smtClean="0">
                <a:solidFill>
                  <a:schemeClr val="bg2">
                    <a:lumMod val="50000"/>
                  </a:schemeClr>
                </a:solidFill>
              </a:rPr>
              <a:t>3. Опираемся  не  на услышанные  слова, а  на  смысл  высказывания.</a:t>
            </a:r>
            <a:endParaRPr lang="ru-RU" sz="1600" b="1" i="1" dirty="0">
              <a:solidFill>
                <a:schemeClr val="bg2">
                  <a:lumMod val="50000"/>
                </a:schemeClr>
              </a:solidFill>
            </a:endParaRPr>
          </a:p>
          <a:p>
            <a:endParaRPr lang="ru-RU" sz="1600" b="1" i="1" dirty="0">
              <a:solidFill>
                <a:schemeClr val="bg2">
                  <a:lumMod val="50000"/>
                </a:schemeClr>
              </a:solidFill>
            </a:endParaRP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21954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149</TotalTime>
  <Words>368</Words>
  <Application>Microsoft Office PowerPoint</Application>
  <PresentationFormat>Экран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Кнопка</vt:lpstr>
      <vt:lpstr>Аудирование. Эффективные упражнения и  приемы работы  при  подготовки к ЕГЭ по английскому  языку</vt:lpstr>
      <vt:lpstr>Стратегия выполнения  задания!</vt:lpstr>
      <vt:lpstr>Раздел 1. Аудирование. Задание 1 (базовый уровень)</vt:lpstr>
      <vt:lpstr>Раздел 1. Аудирование. Задание 2  (повышенный уровень)</vt:lpstr>
      <vt:lpstr>Раздел 1. Аудирование. Задание 3-9 (высокий  уровень)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Аудирование. Эффективные упражнения и  приемы  при  подготовки к ЕГЭ по английскому  языку</dc:title>
  <dc:creator>User</dc:creator>
  <cp:lastModifiedBy>User</cp:lastModifiedBy>
  <cp:revision>19</cp:revision>
  <dcterms:created xsi:type="dcterms:W3CDTF">2021-12-21T18:11:27Z</dcterms:created>
  <dcterms:modified xsi:type="dcterms:W3CDTF">2021-12-21T20:42:40Z</dcterms:modified>
</cp:coreProperties>
</file>