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0.xml" ContentType="application/vnd.openxmlformats-officedocument.presentationml.tags+xml"/>
  <Override PartName="/ppt/notesSlides/notesSlide16.xml" ContentType="application/vnd.openxmlformats-officedocument.presentationml.notesSlide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30.xml" ContentType="application/vnd.openxmlformats-officedocument.presentationml.tags+xml"/>
  <Override PartName="/ppt/notesSlides/notesSlide26.xml" ContentType="application/vnd.openxmlformats-officedocument.presentationml.notesSlide+xml"/>
  <Override PartName="/ppt/tags/tag31.xml" ContentType="application/vnd.openxmlformats-officedocument.presentationml.tags+xml"/>
  <Override PartName="/ppt/notesSlides/notesSlide27.xml" ContentType="application/vnd.openxmlformats-officedocument.presentationml.notesSlide+xml"/>
  <Override PartName="/ppt/tags/tag32.xml" ContentType="application/vnd.openxmlformats-officedocument.presentationml.tags+xml"/>
  <Override PartName="/ppt/notesSlides/notesSlide28.xml" ContentType="application/vnd.openxmlformats-officedocument.presentationml.notesSlide+xml"/>
  <Override PartName="/ppt/tags/tag33.xml" ContentType="application/vnd.openxmlformats-officedocument.presentationml.tags+xml"/>
  <Override PartName="/ppt/notesSlides/notesSlide29.xml" ContentType="application/vnd.openxmlformats-officedocument.presentationml.notesSlide+xml"/>
  <Override PartName="/ppt/tags/tag34.xml" ContentType="application/vnd.openxmlformats-officedocument.presentationml.tags+xml"/>
  <Override PartName="/ppt/notesSlides/notesSlide30.xml" ContentType="application/vnd.openxmlformats-officedocument.presentationml.notesSlide+xml"/>
  <Override PartName="/ppt/tags/tag35.xml" ContentType="application/vnd.openxmlformats-officedocument.presentationml.tags+xml"/>
  <Override PartName="/ppt/notesSlides/notesSlide31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tags/tag37.xml" ContentType="application/vnd.openxmlformats-officedocument.presentationml.tags+xml"/>
  <Override PartName="/ppt/notesSlides/notesSlide33.xml" ContentType="application/vnd.openxmlformats-officedocument.presentationml.notesSlide+xml"/>
  <Override PartName="/ppt/tags/tag38.xml" ContentType="application/vnd.openxmlformats-officedocument.presentationml.tags+xml"/>
  <Override PartName="/ppt/notesSlides/notesSlide34.xml" ContentType="application/vnd.openxmlformats-officedocument.presentationml.notesSlide+xml"/>
  <Override PartName="/ppt/tags/tag39.xml" ContentType="application/vnd.openxmlformats-officedocument.presentationml.tags+xml"/>
  <Override PartName="/ppt/notesSlides/notesSlide35.xml" ContentType="application/vnd.openxmlformats-officedocument.presentationml.notesSlide+xml"/>
  <Override PartName="/ppt/tags/tag40.xml" ContentType="application/vnd.openxmlformats-officedocument.presentationml.tags+xml"/>
  <Override PartName="/ppt/notesSlides/notesSlide36.xml" ContentType="application/vnd.openxmlformats-officedocument.presentationml.notesSlide+xml"/>
  <Override PartName="/ppt/tags/tag41.xml" ContentType="application/vnd.openxmlformats-officedocument.presentationml.tags+xml"/>
  <Override PartName="/ppt/notesSlides/notesSlide37.xml" ContentType="application/vnd.openxmlformats-officedocument.presentationml.notesSlide+xml"/>
  <Override PartName="/ppt/tags/tag42.xml" ContentType="application/vnd.openxmlformats-officedocument.presentationml.tags+xml"/>
  <Override PartName="/ppt/notesSlides/notesSlide38.xml" ContentType="application/vnd.openxmlformats-officedocument.presentationml.notesSlide+xml"/>
  <Override PartName="/ppt/tags/tag43.xml" ContentType="application/vnd.openxmlformats-officedocument.presentationml.tags+xml"/>
  <Override PartName="/ppt/notesSlides/notesSlide39.xml" ContentType="application/vnd.openxmlformats-officedocument.presentationml.notesSlide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tags/tag45.xml" ContentType="application/vnd.openxmlformats-officedocument.presentationml.tags+xml"/>
  <Override PartName="/ppt/notesSlides/notesSlide41.xml" ContentType="application/vnd.openxmlformats-officedocument.presentationml.notesSlide+xml"/>
  <Override PartName="/ppt/tags/tag46.xml" ContentType="application/vnd.openxmlformats-officedocument.presentationml.tags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3"/>
  </p:notesMasterIdLst>
  <p:sldIdLst>
    <p:sldId id="256" r:id="rId2"/>
    <p:sldId id="299" r:id="rId3"/>
    <p:sldId id="257" r:id="rId4"/>
    <p:sldId id="258" r:id="rId5"/>
    <p:sldId id="259" r:id="rId6"/>
    <p:sldId id="260" r:id="rId7"/>
    <p:sldId id="263" r:id="rId8"/>
    <p:sldId id="261" r:id="rId9"/>
    <p:sldId id="264" r:id="rId10"/>
    <p:sldId id="262" r:id="rId11"/>
    <p:sldId id="265" r:id="rId12"/>
    <p:sldId id="269" r:id="rId13"/>
    <p:sldId id="270" r:id="rId14"/>
    <p:sldId id="266" r:id="rId15"/>
    <p:sldId id="271" r:id="rId16"/>
    <p:sldId id="267" r:id="rId17"/>
    <p:sldId id="272" r:id="rId18"/>
    <p:sldId id="268" r:id="rId19"/>
    <p:sldId id="273" r:id="rId20"/>
    <p:sldId id="277" r:id="rId21"/>
    <p:sldId id="278" r:id="rId22"/>
    <p:sldId id="276" r:id="rId23"/>
    <p:sldId id="279" r:id="rId24"/>
    <p:sldId id="275" r:id="rId25"/>
    <p:sldId id="280" r:id="rId26"/>
    <p:sldId id="274" r:id="rId27"/>
    <p:sldId id="281" r:id="rId28"/>
    <p:sldId id="282" r:id="rId29"/>
    <p:sldId id="286" r:id="rId30"/>
    <p:sldId id="284" r:id="rId31"/>
    <p:sldId id="287" r:id="rId32"/>
    <p:sldId id="285" r:id="rId33"/>
    <p:sldId id="288" r:id="rId34"/>
    <p:sldId id="283" r:id="rId35"/>
    <p:sldId id="289" r:id="rId36"/>
    <p:sldId id="291" r:id="rId37"/>
    <p:sldId id="294" r:id="rId38"/>
    <p:sldId id="292" r:id="rId39"/>
    <p:sldId id="295" r:id="rId40"/>
    <p:sldId id="293" r:id="rId41"/>
    <p:sldId id="296" r:id="rId42"/>
    <p:sldId id="290" r:id="rId43"/>
    <p:sldId id="297" r:id="rId44"/>
    <p:sldId id="298" r:id="rId45"/>
    <p:sldId id="307" r:id="rId46"/>
    <p:sldId id="303" r:id="rId47"/>
    <p:sldId id="306" r:id="rId48"/>
    <p:sldId id="304" r:id="rId49"/>
    <p:sldId id="310" r:id="rId50"/>
    <p:sldId id="308" r:id="rId51"/>
    <p:sldId id="311" r:id="rId52"/>
  </p:sldIdLst>
  <p:sldSz cx="12192000" cy="6858000"/>
  <p:notesSz cx="6858000" cy="9144000"/>
  <p:custDataLst>
    <p:tags r:id="rId5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6"/>
    <a:srgbClr val="120301"/>
    <a:srgbClr val="1A0702"/>
    <a:srgbClr val="2D5190"/>
    <a:srgbClr val="3864B2"/>
    <a:srgbClr val="0F3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95" autoAdjust="0"/>
    <p:restoredTop sz="96323" autoAdjust="0"/>
  </p:normalViewPr>
  <p:slideViewPr>
    <p:cSldViewPr snapToGrid="0">
      <p:cViewPr varScale="1">
        <p:scale>
          <a:sx n="83" d="100"/>
          <a:sy n="83" d="100"/>
        </p:scale>
        <p:origin x="62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405C8-7EFE-4B15-807D-7765AE454758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0661A-DBC5-460F-8DD8-4E346A31B1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55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670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361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295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400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193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5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304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2118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594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129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148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720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87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4714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985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5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506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448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602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106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7315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9066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5990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5086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156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2489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299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7242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1034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14321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3867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0597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5611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808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4944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21411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4639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59909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54053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4444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91628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92524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МАКСИМ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5987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ЭСКАДРА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37103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СТАВКА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78098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РЕДУТ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7B9E-AE52-4DA1-A46E-01C73BAF659D}" type="slidenum">
              <a:rPr lang="ru-RU" smtClean="0"/>
              <a:pPr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5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436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0249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818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291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672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77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623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20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201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89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159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217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939" y="2952925"/>
            <a:ext cx="2910980" cy="101506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ОТВЕТ</a:t>
            </a:r>
            <a:endParaRPr lang="ru-RU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492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 userDrawn="1"/>
        </p:nvSpPr>
        <p:spPr>
          <a:xfrm>
            <a:off x="335360" y="188640"/>
            <a:ext cx="11521280" cy="6552728"/>
          </a:xfrm>
          <a:prstGeom prst="roundRect">
            <a:avLst>
              <a:gd name="adj" fmla="val 11817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115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5DBFB-DE8D-4744-928A-4B216267F296}" type="datetimeFigureOut">
              <a:rPr lang="ru-RU" smtClean="0"/>
              <a:t>вс 14.02.21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4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slide" Target="slide3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13" Type="http://schemas.openxmlformats.org/officeDocument/2006/relationships/slide" Target="slide38.xml"/><Relationship Id="rId18" Type="http://schemas.openxmlformats.org/officeDocument/2006/relationships/slide" Target="slide40.xml"/><Relationship Id="rId3" Type="http://schemas.openxmlformats.org/officeDocument/2006/relationships/notesSlide" Target="../notesSlides/notesSlide2.xml"/><Relationship Id="rId21" Type="http://schemas.openxmlformats.org/officeDocument/2006/relationships/slide" Target="slide26.xml"/><Relationship Id="rId7" Type="http://schemas.openxmlformats.org/officeDocument/2006/relationships/slide" Target="slide28.xml"/><Relationship Id="rId12" Type="http://schemas.openxmlformats.org/officeDocument/2006/relationships/slide" Target="slide30.xml"/><Relationship Id="rId17" Type="http://schemas.openxmlformats.org/officeDocument/2006/relationships/slide" Target="slide32.xml"/><Relationship Id="rId25" Type="http://schemas.openxmlformats.org/officeDocument/2006/relationships/slide" Target="slide49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24.xml"/><Relationship Id="rId20" Type="http://schemas.openxmlformats.org/officeDocument/2006/relationships/slide" Target="slide18.xml"/><Relationship Id="rId1" Type="http://schemas.openxmlformats.org/officeDocument/2006/relationships/tags" Target="../tags/tag6.xml"/><Relationship Id="rId6" Type="http://schemas.openxmlformats.org/officeDocument/2006/relationships/slide" Target="slide20.xml"/><Relationship Id="rId11" Type="http://schemas.openxmlformats.org/officeDocument/2006/relationships/slide" Target="slide22.xml"/><Relationship Id="rId24" Type="http://schemas.openxmlformats.org/officeDocument/2006/relationships/slide" Target="slide42.xml"/><Relationship Id="rId5" Type="http://schemas.openxmlformats.org/officeDocument/2006/relationships/slide" Target="slide12.xml"/><Relationship Id="rId15" Type="http://schemas.openxmlformats.org/officeDocument/2006/relationships/slide" Target="slide16.xml"/><Relationship Id="rId23" Type="http://schemas.openxmlformats.org/officeDocument/2006/relationships/slide" Target="slide43.xml"/><Relationship Id="rId10" Type="http://schemas.openxmlformats.org/officeDocument/2006/relationships/slide" Target="slide14.xml"/><Relationship Id="rId19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6.xml"/><Relationship Id="rId14" Type="http://schemas.openxmlformats.org/officeDocument/2006/relationships/slide" Target="slide8.xml"/><Relationship Id="rId22" Type="http://schemas.openxmlformats.org/officeDocument/2006/relationships/slide" Target="slide3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wav"/><Relationship Id="rId7" Type="http://schemas.openxmlformats.org/officeDocument/2006/relationships/slide" Target="slide5.xml"/><Relationship Id="rId2" Type="http://schemas.microsoft.com/office/2007/relationships/media" Target="../media/media1.wav"/><Relationship Id="rId1" Type="http://schemas.openxmlformats.org/officeDocument/2006/relationships/tags" Target="../tags/tag7.xml"/><Relationship Id="rId6" Type="http://schemas.openxmlformats.org/officeDocument/2006/relationships/image" Target="../media/image3.jpeg"/><Relationship Id="rId11" Type="http://schemas.openxmlformats.org/officeDocument/2006/relationships/image" Target="../media/image7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6" Type="http://schemas.openxmlformats.org/officeDocument/2006/relationships/slide" Target="slide2.xml"/><Relationship Id="rId5" Type="http://schemas.openxmlformats.org/officeDocument/2006/relationships/slide" Target="slide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audio" Target="../media/media1.wav"/><Relationship Id="rId7" Type="http://schemas.openxmlformats.org/officeDocument/2006/relationships/image" Target="../media/image4.png"/><Relationship Id="rId2" Type="http://schemas.microsoft.com/office/2007/relationships/media" Target="../media/media1.wav"/><Relationship Id="rId1" Type="http://schemas.openxmlformats.org/officeDocument/2006/relationships/tags" Target="../tags/tag9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5" Type="http://schemas.openxmlformats.org/officeDocument/2006/relationships/slide" Target="slide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.wav"/><Relationship Id="rId7" Type="http://schemas.openxmlformats.org/officeDocument/2006/relationships/slide" Target="slide9.xml"/><Relationship Id="rId2" Type="http://schemas.microsoft.com/office/2007/relationships/media" Target="../media/media1.wav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7.xml"/><Relationship Id="rId10" Type="http://schemas.openxmlformats.org/officeDocument/2006/relationships/image" Target="../media/image11.jpe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5" Type="http://schemas.openxmlformats.org/officeDocument/2006/relationships/image" Target="../media/image12.pn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.wav"/><Relationship Id="rId7" Type="http://schemas.openxmlformats.org/officeDocument/2006/relationships/slide" Target="slide11.xml"/><Relationship Id="rId2" Type="http://schemas.microsoft.com/office/2007/relationships/media" Target="../media/media1.wav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notesSlide" Target="../notesSlides/notesSlide9.xml"/><Relationship Id="rId10" Type="http://schemas.openxmlformats.org/officeDocument/2006/relationships/image" Target="../media/image14.jpe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1.wav"/><Relationship Id="rId7" Type="http://schemas.openxmlformats.org/officeDocument/2006/relationships/slide" Target="slide13.xml"/><Relationship Id="rId12" Type="http://schemas.openxmlformats.org/officeDocument/2006/relationships/image" Target="../media/image7.png"/><Relationship Id="rId2" Type="http://schemas.microsoft.com/office/2007/relationships/media" Target="../media/media1.wav"/><Relationship Id="rId1" Type="http://schemas.openxmlformats.org/officeDocument/2006/relationships/tags" Target="../tags/tag15.xml"/><Relationship Id="rId6" Type="http://schemas.openxmlformats.org/officeDocument/2006/relationships/image" Target="../media/image4.png"/><Relationship Id="rId11" Type="http://schemas.openxmlformats.org/officeDocument/2006/relationships/image" Target="../media/image18.jpeg"/><Relationship Id="rId5" Type="http://schemas.openxmlformats.org/officeDocument/2006/relationships/notesSlide" Target="../notesSlides/notesSlide11.xml"/><Relationship Id="rId10" Type="http://schemas.openxmlformats.org/officeDocument/2006/relationships/image" Target="../media/image17.jpe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5" Type="http://schemas.openxmlformats.org/officeDocument/2006/relationships/image" Target="../media/image19.jpe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.wav"/><Relationship Id="rId7" Type="http://schemas.openxmlformats.org/officeDocument/2006/relationships/slide" Target="slide15.xml"/><Relationship Id="rId2" Type="http://schemas.microsoft.com/office/2007/relationships/media" Target="../media/media1.wav"/><Relationship Id="rId1" Type="http://schemas.openxmlformats.org/officeDocument/2006/relationships/tags" Target="../tags/tag17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44.xml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6" Type="http://schemas.openxmlformats.org/officeDocument/2006/relationships/hyperlink" Target="https://ru.wikipedia.org/wiki/%D0%92%D0%BE%D0%BB%D0%BE%D0%BA%D0%BE%D0%BD%D0%BD%D0%BE-%D0%BE%D0%BF%D1%82%D0%B8%D1%87%D0%B5%D1%81%D0%BA%D0%B8%D0%B9_%D0%BA%D0%B0%D0%B1%D0%B5%D0%BB%D1%8C" TargetMode="External"/><Relationship Id="rId5" Type="http://schemas.openxmlformats.org/officeDocument/2006/relationships/slide" Target="slide1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5" Type="http://schemas.openxmlformats.org/officeDocument/2006/relationships/image" Target="../media/image22.jpe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19.xml"/><Relationship Id="rId2" Type="http://schemas.microsoft.com/office/2007/relationships/media" Target="../media/media1.wav"/><Relationship Id="rId1" Type="http://schemas.openxmlformats.org/officeDocument/2006/relationships/tags" Target="../tags/tag2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audio" Target="../media/media1.wav"/><Relationship Id="rId7" Type="http://schemas.openxmlformats.org/officeDocument/2006/relationships/image" Target="../media/image4.png"/><Relationship Id="rId2" Type="http://schemas.microsoft.com/office/2007/relationships/media" Target="../media/media1.wav"/><Relationship Id="rId1" Type="http://schemas.openxmlformats.org/officeDocument/2006/relationships/tags" Target="../tags/tag23.xml"/><Relationship Id="rId6" Type="http://schemas.openxmlformats.org/officeDocument/2006/relationships/image" Target="../media/image26.png"/><Relationship Id="rId5" Type="http://schemas.openxmlformats.org/officeDocument/2006/relationships/notesSlide" Target="../notesSlides/notesSlide19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Relationship Id="rId6" Type="http://schemas.openxmlformats.org/officeDocument/2006/relationships/image" Target="../media/image28.png"/><Relationship Id="rId5" Type="http://schemas.openxmlformats.org/officeDocument/2006/relationships/slide" Target="slide3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audio" Target="../media/media1.wav"/><Relationship Id="rId7" Type="http://schemas.openxmlformats.org/officeDocument/2006/relationships/image" Target="../media/image4.png"/><Relationship Id="rId2" Type="http://schemas.microsoft.com/office/2007/relationships/media" Target="../media/media1.wav"/><Relationship Id="rId1" Type="http://schemas.openxmlformats.org/officeDocument/2006/relationships/tags" Target="../tags/tag25.xml"/><Relationship Id="rId6" Type="http://schemas.openxmlformats.org/officeDocument/2006/relationships/image" Target="../media/image29.png"/><Relationship Id="rId5" Type="http://schemas.openxmlformats.org/officeDocument/2006/relationships/notesSlide" Target="../notesSlides/notesSlide21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6" Type="http://schemas.openxmlformats.org/officeDocument/2006/relationships/image" Target="../media/image32.jpeg"/><Relationship Id="rId5" Type="http://schemas.openxmlformats.org/officeDocument/2006/relationships/slide" Target="slide3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audio" Target="../media/media1.wav"/><Relationship Id="rId7" Type="http://schemas.openxmlformats.org/officeDocument/2006/relationships/image" Target="../media/image4.png"/><Relationship Id="rId2" Type="http://schemas.microsoft.com/office/2007/relationships/media" Target="../media/media1.wav"/><Relationship Id="rId1" Type="http://schemas.openxmlformats.org/officeDocument/2006/relationships/tags" Target="../tags/tag27.xml"/><Relationship Id="rId6" Type="http://schemas.openxmlformats.org/officeDocument/2006/relationships/image" Target="../media/image33.png"/><Relationship Id="rId5" Type="http://schemas.openxmlformats.org/officeDocument/2006/relationships/notesSlide" Target="../notesSlides/notesSlide23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8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27.xml"/><Relationship Id="rId2" Type="http://schemas.microsoft.com/office/2007/relationships/media" Target="../media/media1.wav"/><Relationship Id="rId1" Type="http://schemas.openxmlformats.org/officeDocument/2006/relationships/tags" Target="../tags/tag29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0.xml"/><Relationship Id="rId5" Type="http://schemas.openxmlformats.org/officeDocument/2006/relationships/image" Target="../media/image36.jpeg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29.xml"/><Relationship Id="rId2" Type="http://schemas.microsoft.com/office/2007/relationships/media" Target="../media/media1.wav"/><Relationship Id="rId1" Type="http://schemas.openxmlformats.org/officeDocument/2006/relationships/tags" Target="../tags/tag3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7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slide" Target="slide4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2.xml"/><Relationship Id="rId4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31.xml"/><Relationship Id="rId2" Type="http://schemas.microsoft.com/office/2007/relationships/media" Target="../media/media1.wav"/><Relationship Id="rId1" Type="http://schemas.openxmlformats.org/officeDocument/2006/relationships/tags" Target="../tags/tag33.xml"/><Relationship Id="rId6" Type="http://schemas.openxmlformats.org/officeDocument/2006/relationships/image" Target="../media/image37.png"/><Relationship Id="rId5" Type="http://schemas.openxmlformats.org/officeDocument/2006/relationships/notesSlide" Target="../notesSlides/notesSlide29.xml"/><Relationship Id="rId10" Type="http://schemas.openxmlformats.org/officeDocument/2006/relationships/slide" Target="slide46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4.xml"/><Relationship Id="rId4" Type="http://schemas.openxmlformats.org/officeDocument/2006/relationships/slide" Target="slide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33.xml"/><Relationship Id="rId2" Type="http://schemas.microsoft.com/office/2007/relationships/media" Target="../media/media1.wav"/><Relationship Id="rId1" Type="http://schemas.openxmlformats.org/officeDocument/2006/relationships/tags" Target="../tags/tag35.xml"/><Relationship Id="rId6" Type="http://schemas.openxmlformats.org/officeDocument/2006/relationships/image" Target="../media/image38.png"/><Relationship Id="rId5" Type="http://schemas.openxmlformats.org/officeDocument/2006/relationships/notesSlide" Target="../notesSlides/notesSlide31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slide" Target="slide4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6.xml"/><Relationship Id="rId4" Type="http://schemas.openxmlformats.org/officeDocument/2006/relationships/slide" Target="slide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35.xml"/><Relationship Id="rId2" Type="http://schemas.microsoft.com/office/2007/relationships/media" Target="../media/media1.wav"/><Relationship Id="rId1" Type="http://schemas.openxmlformats.org/officeDocument/2006/relationships/tags" Target="../tags/tag37.xml"/><Relationship Id="rId6" Type="http://schemas.openxmlformats.org/officeDocument/2006/relationships/image" Target="../media/image39.png"/><Relationship Id="rId5" Type="http://schemas.openxmlformats.org/officeDocument/2006/relationships/notesSlide" Target="../notesSlides/notesSlide33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slide" Target="slide4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8.xml"/><Relationship Id="rId4" Type="http://schemas.openxmlformats.org/officeDocument/2006/relationships/slide" Target="slide3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37.xml"/><Relationship Id="rId2" Type="http://schemas.microsoft.com/office/2007/relationships/media" Target="../media/media1.wav"/><Relationship Id="rId1" Type="http://schemas.openxmlformats.org/officeDocument/2006/relationships/tags" Target="../tags/tag39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42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0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slide" Target="slide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39.xml"/><Relationship Id="rId2" Type="http://schemas.microsoft.com/office/2007/relationships/media" Target="../media/media1.wav"/><Relationship Id="rId1" Type="http://schemas.openxmlformats.org/officeDocument/2006/relationships/tags" Target="../tags/tag4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7.xml"/><Relationship Id="rId10" Type="http://schemas.openxmlformats.org/officeDocument/2006/relationships/image" Target="../media/image43.jpe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2.xml"/><Relationship Id="rId5" Type="http://schemas.openxmlformats.org/officeDocument/2006/relationships/image" Target="../media/image44.jpeg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41.xml"/><Relationship Id="rId2" Type="http://schemas.microsoft.com/office/2007/relationships/media" Target="../media/media1.wav"/><Relationship Id="rId1" Type="http://schemas.openxmlformats.org/officeDocument/2006/relationships/tags" Target="../tags/tag43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9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4.xml"/><Relationship Id="rId5" Type="http://schemas.openxmlformats.org/officeDocument/2006/relationships/image" Target="../media/image45.png"/><Relationship Id="rId4" Type="http://schemas.openxmlformats.org/officeDocument/2006/relationships/slide" Target="slide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.wav"/><Relationship Id="rId7" Type="http://schemas.openxmlformats.org/officeDocument/2006/relationships/slide" Target="slide43.xml"/><Relationship Id="rId2" Type="http://schemas.microsoft.com/office/2007/relationships/media" Target="../media/media1.wav"/><Relationship Id="rId1" Type="http://schemas.openxmlformats.org/officeDocument/2006/relationships/tags" Target="../tags/tag45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1.xml"/><Relationship Id="rId10" Type="http://schemas.openxmlformats.org/officeDocument/2006/relationships/image" Target="../media/image46.jpe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6.xml"/><Relationship Id="rId4" Type="http://schemas.openxmlformats.org/officeDocument/2006/relationships/slide" Target="slide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slide" Target="slide17.xml"/><Relationship Id="rId4" Type="http://schemas.openxmlformats.org/officeDocument/2006/relationships/image" Target="../media/image47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slide" Target="slide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5" Type="http://schemas.openxmlformats.org/officeDocument/2006/relationships/slide" Target="slide3.xml"/><Relationship Id="rId4" Type="http://schemas.openxmlformats.org/officeDocument/2006/relationships/image" Target="../media/image5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5" Type="http://schemas.openxmlformats.org/officeDocument/2006/relationships/slide" Target="slide3.xml"/><Relationship Id="rId4" Type="http://schemas.openxmlformats.org/officeDocument/2006/relationships/image" Target="../media/image5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Relationship Id="rId5" Type="http://schemas.openxmlformats.org/officeDocument/2006/relationships/slide" Target="slide3.xml"/><Relationship Id="rId4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3.png"/><Relationship Id="rId4" Type="http://schemas.openxmlformats.org/officeDocument/2006/relationships/image" Target="../media/image6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6567" y="4854766"/>
            <a:ext cx="9144000" cy="1655762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Викторина</a:t>
            </a:r>
            <a:endParaRPr lang="ru-RU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480" y="1778159"/>
            <a:ext cx="5972175" cy="2971800"/>
          </a:xfrm>
          <a:prstGeom prst="rect">
            <a:avLst/>
          </a:prstGeom>
        </p:spPr>
      </p:pic>
      <p:sp>
        <p:nvSpPr>
          <p:cNvPr id="5" name="5-конечная звезда 4">
            <a:hlinkClick r:id="rId5" action="ppaction://hlinksldjump"/>
          </p:cNvPr>
          <p:cNvSpPr/>
          <p:nvPr/>
        </p:nvSpPr>
        <p:spPr>
          <a:xfrm>
            <a:off x="8750300" y="5549900"/>
            <a:ext cx="3441700" cy="11303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В игру</a:t>
            </a:r>
            <a:endParaRPr lang="ru-RU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75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>
            <a:hlinkClick r:id="rId3" action="ppaction://hlinksldjump"/>
          </p:cNvPr>
          <p:cNvSpPr/>
          <p:nvPr/>
        </p:nvSpPr>
        <p:spPr>
          <a:xfrm>
            <a:off x="8750300" y="5549900"/>
            <a:ext cx="3441700" cy="113030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В игру</a:t>
            </a:r>
            <a:endParaRPr lang="ru-RU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07625" y="1023185"/>
            <a:ext cx="439452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1A0702"/>
                </a:solidFill>
              </a:rPr>
              <a:t>Защитник Отечества – мир на Земле,</a:t>
            </a:r>
            <a:br>
              <a:rPr lang="ru-RU" sz="2800" b="1" dirty="0">
                <a:solidFill>
                  <a:srgbClr val="1A0702"/>
                </a:solidFill>
              </a:rPr>
            </a:br>
            <a:r>
              <a:rPr lang="ru-RU" sz="2800" b="1" dirty="0">
                <a:solidFill>
                  <a:srgbClr val="1A0702"/>
                </a:solidFill>
              </a:rPr>
              <a:t>Вода в роднике, свежий хлеб на столе,</a:t>
            </a:r>
            <a:br>
              <a:rPr lang="ru-RU" sz="2800" b="1" dirty="0">
                <a:solidFill>
                  <a:srgbClr val="1A0702"/>
                </a:solidFill>
              </a:rPr>
            </a:br>
            <a:r>
              <a:rPr lang="ru-RU" sz="2800" b="1" dirty="0">
                <a:solidFill>
                  <a:srgbClr val="1A0702"/>
                </a:solidFill>
              </a:rPr>
              <a:t>Надежда, уверенность в завтрашнем дне,</a:t>
            </a:r>
            <a:br>
              <a:rPr lang="ru-RU" sz="2800" b="1" dirty="0">
                <a:solidFill>
                  <a:srgbClr val="1A0702"/>
                </a:solidFill>
              </a:rPr>
            </a:br>
            <a:r>
              <a:rPr lang="ru-RU" sz="2800" b="1" dirty="0">
                <a:solidFill>
                  <a:srgbClr val="1A0702"/>
                </a:solidFill>
              </a:rPr>
              <a:t>Стабильность и счастье в огромной стране.</a:t>
            </a:r>
          </a:p>
        </p:txBody>
      </p:sp>
      <p:sp>
        <p:nvSpPr>
          <p:cNvPr id="5" name="Прямоугольник 4"/>
          <p:cNvSpPr/>
          <p:nvPr/>
        </p:nvSpPr>
        <p:spPr>
          <a:xfrm rot="656551">
            <a:off x="6886550" y="1413418"/>
            <a:ext cx="4403372" cy="304698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ru-RU" sz="4800" b="1" dirty="0" smtClean="0">
                <a:solidFill>
                  <a:srgbClr val="120301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Algeria One" panose="02000000000000000000" pitchFamily="2" charset="0"/>
              </a:rPr>
              <a:t>Есть такая профессия – Родину защищать!</a:t>
            </a:r>
            <a:endParaRPr lang="ru-RU" sz="4800" b="1" dirty="0">
              <a:solidFill>
                <a:srgbClr val="120301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60000" endA="900" endPos="60000" dist="60007" dir="5400000" sy="-100000" algn="bl" rotWithShape="0"/>
              </a:effectLst>
              <a:latin typeface="Algeri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42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5190"/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457814"/>
              </p:ext>
            </p:extLst>
          </p:nvPr>
        </p:nvGraphicFramePr>
        <p:xfrm>
          <a:off x="298939" y="184637"/>
          <a:ext cx="11676185" cy="6631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5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54913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История</a:t>
                      </a:r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Философия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Экономика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Психология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Иностранный язык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1381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4" action="ppaction://hlinksldjump"/>
                        </a:rPr>
                        <a:t>200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5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6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7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8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9" action="ppaction://hlinksldjump"/>
                        </a:rPr>
                        <a:t>400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0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1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2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3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4" action="ppaction://hlinksldjump"/>
                        </a:rPr>
                        <a:t>600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5" action="ppaction://hlinksldjump"/>
                        </a:rPr>
                        <a:t>600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6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7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8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9" action="ppaction://hlinksldjump"/>
                        </a:rPr>
                        <a:t>800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0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1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2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3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90226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391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2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4000" b="0" cap="none" spc="0" dirty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lgeria One" panose="02000000000000000000" pitchFamily="2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Даты</a:t>
                      </a:r>
                      <a:endParaRPr lang="ru-RU" sz="4000" b="0" cap="none" spc="0" dirty="0">
                        <a:ln w="0"/>
                        <a:solidFill>
                          <a:srgbClr val="FFFF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lgeria One" panose="02000000000000000000" pitchFamily="2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u="none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4" action="ppaction://hlinksldjump"/>
                        </a:rPr>
                        <a:t>200</a:t>
                      </a:r>
                      <a:endParaRPr lang="ru-RU" sz="3500" u="none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9" action="ppaction://hlinksldjump"/>
                        </a:rPr>
                        <a:t>400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4" action="ppaction://hlinksldjump"/>
                        </a:rPr>
                        <a:t>600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9" action="ppaction://hlinksldjump"/>
                        </a:rPr>
                        <a:t>800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3200" b="1" cap="none" spc="0" dirty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lgeria One" panose="02000000000000000000" pitchFamily="2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Героев нужно</a:t>
                      </a:r>
                      <a:r>
                        <a:rPr lang="ru-RU" sz="3200" b="1" cap="none" spc="0" baseline="0" dirty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lgeria One" panose="02000000000000000000" pitchFamily="2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знать в лицо!</a:t>
                      </a:r>
                      <a:endParaRPr lang="ru-RU" sz="3200" b="1" cap="none" spc="0" dirty="0">
                        <a:ln w="0"/>
                        <a:solidFill>
                          <a:srgbClr val="FFFF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lgeria One" panose="02000000000000000000" pitchFamily="2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5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0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5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0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4000" b="0" cap="none" spc="0" dirty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lgeria One" panose="02000000000000000000" pitchFamily="2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Ребусы</a:t>
                      </a:r>
                      <a:endParaRPr lang="ru-RU" sz="4000" b="0" cap="none" spc="0" dirty="0">
                        <a:ln w="0"/>
                        <a:solidFill>
                          <a:srgbClr val="FFFF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lgeria One" panose="02000000000000000000" pitchFamily="2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6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1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6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1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3200" b="1" cap="none" spc="0" dirty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lgeria One" panose="02000000000000000000" pitchFamily="2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Азбука военных слов</a:t>
                      </a:r>
                      <a:endParaRPr lang="ru-RU" sz="3200" b="1" cap="none" spc="0" dirty="0">
                        <a:ln w="0"/>
                        <a:solidFill>
                          <a:srgbClr val="FFFF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lgeria One" panose="02000000000000000000" pitchFamily="2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7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2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7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2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3600" b="1" cap="none" spc="0" dirty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Algeria One" panose="02000000000000000000" pitchFamily="2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Обо всем</a:t>
                      </a:r>
                      <a:endParaRPr lang="ru-RU" sz="3600" b="1" cap="none" spc="0" dirty="0">
                        <a:ln w="0"/>
                        <a:solidFill>
                          <a:srgbClr val="FFFF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lgeria One" panose="02000000000000000000" pitchFamily="2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8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3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8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4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5-конечная звезда 4">
            <a:hlinkClick r:id="rId25" action="ppaction://hlinksldjump"/>
          </p:cNvPr>
          <p:cNvSpPr/>
          <p:nvPr/>
        </p:nvSpPr>
        <p:spPr>
          <a:xfrm>
            <a:off x="-838676" y="4998445"/>
            <a:ext cx="2275229" cy="1678329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 </a:t>
            </a:r>
            <a:r>
              <a:rPr lang="ru-RU" sz="1050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итог. </a:t>
            </a:r>
            <a:r>
              <a:rPr lang="ru-RU" sz="1050" b="1" dirty="0" err="1" smtClean="0">
                <a:solidFill>
                  <a:schemeClr val="tx1"/>
                </a:solidFill>
                <a:latin typeface="Algeria One" panose="02000000000000000000" pitchFamily="2" charset="0"/>
              </a:rPr>
              <a:t>Рефлек</a:t>
            </a:r>
            <a:endParaRPr lang="ru-RU" sz="1050" b="1" dirty="0" smtClean="0">
              <a:solidFill>
                <a:schemeClr val="tx1"/>
              </a:solidFill>
              <a:latin typeface="Algeria One" panose="02000000000000000000" pitchFamily="2" charset="0"/>
            </a:endParaRPr>
          </a:p>
          <a:p>
            <a:pPr algn="ctr"/>
            <a:r>
              <a:rPr lang="ru-RU" sz="1050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сия</a:t>
            </a:r>
            <a:endParaRPr lang="ru-RU" sz="1050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49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&quot;системы счисления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1525">
            <a:off x="1692164" y="58467"/>
            <a:ext cx="2447412" cy="24474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90846" y="333078"/>
            <a:ext cx="97458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accent4">
                    <a:lumMod val="40000"/>
                    <a:lumOff val="60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Переведите числа </a:t>
            </a:r>
          </a:p>
          <a:p>
            <a:pPr algn="ctr"/>
            <a:r>
              <a:rPr lang="ru-RU" sz="4400" b="1" dirty="0">
                <a:solidFill>
                  <a:schemeClr val="accent4">
                    <a:lumMod val="40000"/>
                    <a:lumOff val="60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10</a:t>
            </a:r>
          </a:p>
          <a:p>
            <a:pPr algn="ctr"/>
            <a:r>
              <a:rPr lang="ru-RU" sz="4400" b="1" dirty="0">
                <a:solidFill>
                  <a:schemeClr val="accent4">
                    <a:lumMod val="40000"/>
                    <a:lumOff val="60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11110000011 </a:t>
            </a:r>
          </a:p>
          <a:p>
            <a:pPr algn="ctr"/>
            <a:r>
              <a:rPr lang="ru-RU" sz="4400" b="1" dirty="0">
                <a:solidFill>
                  <a:schemeClr val="accent4">
                    <a:lumMod val="40000"/>
                    <a:lumOff val="60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10111</a:t>
            </a:r>
          </a:p>
          <a:p>
            <a:pPr algn="ctr"/>
            <a:r>
              <a:rPr lang="ru-RU" sz="4400" b="1" dirty="0">
                <a:solidFill>
                  <a:schemeClr val="accent4">
                    <a:lumMod val="40000"/>
                    <a:lumOff val="60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в десятичную систему счисления</a:t>
            </a:r>
          </a:p>
          <a:p>
            <a:pPr algn="ctr"/>
            <a:r>
              <a:rPr lang="ru-RU" sz="4400" b="1" i="1" dirty="0">
                <a:solidFill>
                  <a:schemeClr val="accent4">
                    <a:lumMod val="40000"/>
                    <a:lumOff val="60000"/>
                  </a:schemeClr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ЧТО ОЗНАЧАЮТ ЭТИ ЧИСЛА?</a:t>
            </a:r>
          </a:p>
        </p:txBody>
      </p:sp>
      <p:pic>
        <p:nvPicPr>
          <p:cNvPr id="8" name="Picture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4" name="Rectangle 3">
            <a:hlinkClick r:id="rId7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28" name="Picture 4" descr="Картинки по запросу &quot;системы счисления&quot;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644" y="518273"/>
            <a:ext cx="3297620" cy="263809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RightU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89794" y="3408057"/>
            <a:ext cx="3067292" cy="335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81" y="42729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37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02" y="11568"/>
            <a:ext cx="12026668" cy="6645525"/>
          </a:xfrm>
          <a:prstGeom prst="rect">
            <a:avLst/>
          </a:prstGeom>
        </p:spPr>
      </p:pic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-497758" y="6363385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5-конечная звезда 3">
            <a:hlinkClick r:id="rId6" action="ppaction://hlinksldjump"/>
          </p:cNvPr>
          <p:cNvSpPr/>
          <p:nvPr/>
        </p:nvSpPr>
        <p:spPr>
          <a:xfrm>
            <a:off x="6286499" y="5470927"/>
            <a:ext cx="2356091" cy="1277839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  <a:hlinkClick r:id="rId6" action="ppaction://hlinksldjump"/>
              </a:rPr>
              <a:t>тема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97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6600"/>
            <a:ext cx="12192000" cy="66994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4760" y="642688"/>
            <a:ext cx="10759642" cy="457892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9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5199230" y="5690466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2533168" y="4514071"/>
            <a:ext cx="2121773" cy="232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0278" y="33788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17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1261" t="2479" r="2379"/>
          <a:stretch/>
        </p:blipFill>
        <p:spPr>
          <a:xfrm>
            <a:off x="-1" y="13232"/>
            <a:ext cx="12230693" cy="68447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5" action="ppaction://hlinksldjump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152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243068" y="4446614"/>
            <a:ext cx="2273238" cy="2487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696" y="157222"/>
            <a:ext cx="486138" cy="48613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1170" y="879676"/>
            <a:ext cx="104866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3600" b="1" dirty="0">
                <a:solidFill>
                  <a:schemeClr val="bg1"/>
                </a:solidFill>
              </a:rPr>
              <a:t>В    году в США, в университете города Пенсильвания, была создана первая универсальная машина -   . Она содержала 18 тыс. ламп, весила 30 тонн, занимала площадь 200 м и потребляла огромную мощность.</a:t>
            </a:r>
            <a:endParaRPr lang="ru-RU" sz="3600" b="1" dirty="0">
              <a:solidFill>
                <a:schemeClr val="bg1"/>
              </a:solidFill>
            </a:endParaRPr>
          </a:p>
        </p:txBody>
      </p:sp>
      <p:pic>
        <p:nvPicPr>
          <p:cNvPr id="9" name="Picture 4" descr="Картинки по запросу &quot;вопрос&quot;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424" y="554476"/>
            <a:ext cx="601691" cy="87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&quot;вопрос&quot;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70" y="1781392"/>
            <a:ext cx="601691" cy="87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985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63" y="774143"/>
            <a:ext cx="10269724" cy="49454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303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89794" y="4386805"/>
            <a:ext cx="2172919" cy="237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189794" y="317814"/>
            <a:ext cx="6804223" cy="4180809"/>
            <a:chOff x="2196387" y="190494"/>
            <a:chExt cx="7278007" cy="4180809"/>
          </a:xfrm>
        </p:grpSpPr>
        <p:sp>
          <p:nvSpPr>
            <p:cNvPr id="6" name="Прямоугольник 2"/>
            <p:cNvSpPr/>
            <p:nvPr/>
          </p:nvSpPr>
          <p:spPr>
            <a:xfrm>
              <a:off x="2196387" y="339430"/>
              <a:ext cx="7278007" cy="40318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chemeClr val="bg1"/>
                  </a:solidFill>
                </a:rPr>
                <a:t>марта    г</a:t>
              </a:r>
              <a:r>
                <a:rPr lang="ru-RU" sz="3200" b="1" dirty="0">
                  <a:solidFill>
                    <a:schemeClr val="bg1"/>
                  </a:solidFill>
                </a:rPr>
                <a:t>. </a:t>
              </a:r>
              <a:r>
                <a:rPr lang="ru-RU" sz="3200" b="1" dirty="0" smtClean="0">
                  <a:solidFill>
                    <a:schemeClr val="bg1"/>
                  </a:solidFill>
                </a:rPr>
                <a:t>Президент Ельцин Б.Н. подписал </a:t>
              </a:r>
              <a:r>
                <a:rPr lang="ru-RU" sz="3200" b="1" dirty="0">
                  <a:solidFill>
                    <a:schemeClr val="bg1"/>
                  </a:solidFill>
                </a:rPr>
                <a:t>Федеральный закон «О днях воинской славы (победных днях) России». В список таких дней было внесено </a:t>
              </a:r>
              <a:r>
                <a:rPr lang="ru-RU" sz="3200" b="1" dirty="0" smtClean="0">
                  <a:solidFill>
                    <a:schemeClr val="bg1"/>
                  </a:solidFill>
                </a:rPr>
                <a:t>и 23 февраля </a:t>
              </a:r>
              <a:r>
                <a:rPr lang="ru-RU" sz="3200" b="1" dirty="0">
                  <a:solidFill>
                    <a:schemeClr val="bg1"/>
                  </a:solidFill>
                </a:rPr>
                <a:t>как День победы Красной армии над кайзеровскими </a:t>
              </a:r>
              <a:r>
                <a:rPr lang="ru-RU" sz="3200" b="1" dirty="0" smtClean="0">
                  <a:solidFill>
                    <a:schemeClr val="bg1"/>
                  </a:solidFill>
                </a:rPr>
                <a:t>войсками Германии</a:t>
              </a:r>
            </a:p>
            <a:p>
              <a:pPr algn="ctr"/>
              <a:r>
                <a:rPr lang="ru-RU" sz="3200" b="1" dirty="0" smtClean="0">
                  <a:solidFill>
                    <a:schemeClr val="bg1"/>
                  </a:solidFill>
                </a:rPr>
                <a:t> (   ) </a:t>
              </a:r>
              <a:r>
                <a:rPr lang="ru-RU" sz="3200" b="1" dirty="0">
                  <a:solidFill>
                    <a:schemeClr val="bg1"/>
                  </a:solidFill>
                </a:rPr>
                <a:t>- День защитников Отечества. </a:t>
              </a:r>
              <a:endParaRPr lang="ru-RU" sz="4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9" name="Picture 4" descr="Картинки по запросу &quot;вопрос&quot;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934" y="190494"/>
              <a:ext cx="437970" cy="633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Картинки по запросу &quot;вопрос&quot;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2892" y="190566"/>
              <a:ext cx="437919" cy="633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Картинки по запросу &quot;вопрос&quot;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1287" y="3629173"/>
              <a:ext cx="435801" cy="6303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Прямоугольник 2"/>
          <p:cNvSpPr/>
          <p:nvPr/>
        </p:nvSpPr>
        <p:spPr>
          <a:xfrm>
            <a:off x="6994017" y="586564"/>
            <a:ext cx="513348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 _______ </a:t>
            </a:r>
            <a:r>
              <a:rPr lang="ru-RU" sz="3200" b="1" dirty="0" smtClean="0">
                <a:solidFill>
                  <a:srgbClr val="FFFF00"/>
                </a:solidFill>
              </a:rPr>
              <a:t>года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>
                <a:solidFill>
                  <a:srgbClr val="FFFF00"/>
                </a:solidFill>
              </a:rPr>
              <a:t>(день программиста) – это </a:t>
            </a:r>
            <a:r>
              <a:rPr lang="ru-RU" sz="3200" b="1" dirty="0" smtClean="0">
                <a:solidFill>
                  <a:srgbClr val="FFFF00"/>
                </a:solidFill>
              </a:rPr>
              <a:t>256- </a:t>
            </a:r>
            <a:r>
              <a:rPr lang="ru-RU" sz="3200" b="1" dirty="0" smtClean="0">
                <a:solidFill>
                  <a:srgbClr val="FFFF00"/>
                </a:solidFill>
              </a:rPr>
              <a:t>й </a:t>
            </a:r>
            <a:r>
              <a:rPr lang="ru-RU" sz="3200" b="1" dirty="0">
                <a:solidFill>
                  <a:srgbClr val="FFFF00"/>
                </a:solidFill>
              </a:rPr>
              <a:t>день календаря. Это число является максимальной степенью двойки, и его можно выразить через восьмиразрядный байт. А вот в високосный год, празднование выпадает </a:t>
            </a:r>
            <a:r>
              <a:rPr lang="ru-RU" sz="3200" b="1" dirty="0" smtClean="0">
                <a:solidFill>
                  <a:srgbClr val="FFFF00"/>
                </a:solidFill>
              </a:rPr>
              <a:t>на</a:t>
            </a:r>
          </a:p>
          <a:p>
            <a:pPr indent="457200" algn="just"/>
            <a:r>
              <a:rPr lang="ru-RU" sz="3200" b="1" dirty="0" smtClean="0">
                <a:solidFill>
                  <a:srgbClr val="FFFF00"/>
                </a:solidFill>
              </a:rPr>
              <a:t>              сентября</a:t>
            </a:r>
            <a:r>
              <a:rPr lang="ru-RU" sz="32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14" name="Picture 4" descr="Картинки по запросу &quot;вопрос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851" y="4942384"/>
            <a:ext cx="409411" cy="63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Картинки по запросу &quot;вопрос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76" y="466750"/>
            <a:ext cx="409411" cy="63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Картинки по запросу &quot;вопрос&quot;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435" y="451308"/>
            <a:ext cx="409411" cy="63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238" y="176039"/>
            <a:ext cx="550538" cy="550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574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310590" y="1342663"/>
            <a:ext cx="5372579" cy="32846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cap="none" dirty="0" smtClean="0">
                <a:solidFill>
                  <a:srgbClr val="FFFF00"/>
                </a:solidFill>
                <a:latin typeface="+mn-lt"/>
              </a:rPr>
              <a:t>13</a:t>
            </a:r>
            <a:r>
              <a:rPr lang="ru-RU" sz="3600" b="1" cap="none" dirty="0" smtClean="0">
                <a:solidFill>
                  <a:schemeClr val="bg1"/>
                </a:solidFill>
                <a:latin typeface="+mn-lt"/>
              </a:rPr>
              <a:t> марта </a:t>
            </a:r>
            <a:r>
              <a:rPr lang="ru-RU" sz="3600" b="1" cap="none" dirty="0" smtClean="0">
                <a:solidFill>
                  <a:srgbClr val="FFFF00"/>
                </a:solidFill>
                <a:latin typeface="+mn-lt"/>
              </a:rPr>
              <a:t>1995 </a:t>
            </a:r>
            <a:r>
              <a:rPr lang="ru-RU" sz="3600" b="1" cap="none" dirty="0" smtClean="0">
                <a:solidFill>
                  <a:schemeClr val="bg1"/>
                </a:solidFill>
                <a:latin typeface="+mn-lt"/>
              </a:rPr>
              <a:t>г. Президент Ельцин подписал федеральный закон «о днях воинской славы (победных днях) России». в список таких дней было внесено и</a:t>
            </a:r>
            <a:r>
              <a:rPr lang="ru-RU" sz="3600" b="1" cap="none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ru-RU" sz="3600" b="1" cap="none" dirty="0" smtClean="0">
                <a:solidFill>
                  <a:schemeClr val="bg1"/>
                </a:solidFill>
                <a:latin typeface="+mn-lt"/>
              </a:rPr>
              <a:t>23</a:t>
            </a:r>
            <a:r>
              <a:rPr lang="ru-RU" sz="3600" b="1" cap="none" dirty="0" smtClean="0">
                <a:solidFill>
                  <a:srgbClr val="FFFF00"/>
                </a:solidFill>
                <a:latin typeface="+mn-lt"/>
              </a:rPr>
              <a:t> </a:t>
            </a:r>
            <a:r>
              <a:rPr lang="ru-RU" sz="3600" b="1" cap="none" dirty="0" smtClean="0">
                <a:solidFill>
                  <a:schemeClr val="bg1"/>
                </a:solidFill>
                <a:latin typeface="+mn-lt"/>
              </a:rPr>
              <a:t>февраля как день победы красной армии над кайзеровскими войсками Германии (</a:t>
            </a:r>
            <a:r>
              <a:rPr lang="ru-RU" sz="3600" b="1" cap="none" dirty="0" smtClean="0">
                <a:solidFill>
                  <a:srgbClr val="FFFF00"/>
                </a:solidFill>
                <a:latin typeface="+mn-lt"/>
              </a:rPr>
              <a:t>1918</a:t>
            </a:r>
            <a:r>
              <a:rPr lang="ru-RU" sz="3600" b="1" cap="none" dirty="0" smtClean="0">
                <a:solidFill>
                  <a:schemeClr val="bg1"/>
                </a:solidFill>
                <a:latin typeface="+mn-lt"/>
              </a:rPr>
              <a:t>) - день защитников отечества. </a:t>
            </a:r>
            <a:endParaRPr lang="ru-RU" sz="2400" b="1" cap="none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23789" y="476596"/>
            <a:ext cx="55061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13 </a:t>
            </a:r>
            <a:r>
              <a:rPr lang="ru-RU" sz="3200" b="1" dirty="0" smtClean="0">
                <a:solidFill>
                  <a:schemeClr val="bg1"/>
                </a:solidFill>
              </a:rPr>
              <a:t>сентября 2021 </a:t>
            </a:r>
            <a:r>
              <a:rPr lang="ru-RU" sz="3200" b="1" dirty="0" smtClean="0">
                <a:solidFill>
                  <a:srgbClr val="FFFF00"/>
                </a:solidFill>
              </a:rPr>
              <a:t>года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r>
              <a:rPr lang="ru-RU" sz="3200" b="1" dirty="0">
                <a:solidFill>
                  <a:srgbClr val="FFFF00"/>
                </a:solidFill>
              </a:rPr>
              <a:t>(день программиста) – это 256-й день календаря. Это число является максимальной степенью двойки, и его можно выразить через восьмиразрядный байт. А вот в високосный год, празднование выпадает на </a:t>
            </a:r>
            <a:r>
              <a:rPr lang="ru-RU" sz="3200" b="1" dirty="0">
                <a:solidFill>
                  <a:schemeClr val="bg1"/>
                </a:solidFill>
              </a:rPr>
              <a:t>12</a:t>
            </a:r>
            <a:r>
              <a:rPr lang="ru-RU" sz="3200" b="1" dirty="0">
                <a:solidFill>
                  <a:srgbClr val="FFFF00"/>
                </a:solidFill>
              </a:rPr>
              <a:t> сентября.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78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186240" y="265765"/>
            <a:ext cx="91731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Этот ученый был </a:t>
            </a:r>
            <a:r>
              <a:rPr lang="ru-RU" sz="2400" b="1" dirty="0">
                <a:solidFill>
                  <a:schemeClr val="bg1"/>
                </a:solidFill>
              </a:rPr>
              <a:t>призван в армию в 1939 году, сразу после окончания средней школы. За годы Великой Отечественной войны прошёл путь от рядового артиллериста до командира батареи, был дважды </a:t>
            </a:r>
            <a:r>
              <a:rPr lang="ru-RU" sz="2400" b="1" dirty="0" smtClean="0">
                <a:solidFill>
                  <a:schemeClr val="bg1"/>
                </a:solidFill>
              </a:rPr>
              <a:t>ранен. Имеет множество наград, в том числе Орден отечественной войны. Медаль Жукова, орден Красной Звезды.</a:t>
            </a:r>
          </a:p>
          <a:p>
            <a:pPr indent="457200" algn="just"/>
            <a:r>
              <a:rPr lang="ru-RU" sz="2400" b="1" dirty="0">
                <a:solidFill>
                  <a:schemeClr val="bg1"/>
                </a:solidFill>
              </a:rPr>
              <a:t>В 1958—1961 годах — главный конструктор полупроводниковой управляющей машины широкого назначения «Днепр» на ВЦ АН Украины.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В </a:t>
            </a:r>
            <a:r>
              <a:rPr lang="ru-RU" sz="2400" b="1" dirty="0">
                <a:solidFill>
                  <a:schemeClr val="bg1"/>
                </a:solidFill>
              </a:rPr>
              <a:t>1967—1973 — главный конструктор </a:t>
            </a:r>
            <a:r>
              <a:rPr lang="ru-RU" sz="2400" b="1" dirty="0" err="1">
                <a:solidFill>
                  <a:schemeClr val="bg1"/>
                </a:solidFill>
              </a:rPr>
              <a:t>мини-ЭВМ</a:t>
            </a:r>
            <a:r>
              <a:rPr lang="ru-RU" sz="2400" b="1" dirty="0">
                <a:solidFill>
                  <a:schemeClr val="bg1"/>
                </a:solidFill>
              </a:rPr>
              <a:t> «М-180».</a:t>
            </a:r>
          </a:p>
          <a:p>
            <a:pPr indent="457200" algn="just"/>
            <a:r>
              <a:rPr lang="ru-RU" sz="2400" b="1" dirty="0">
                <a:solidFill>
                  <a:schemeClr val="bg1"/>
                </a:solidFill>
              </a:rPr>
              <a:t>В 1973—1986 принимал участие в разработке компьютеров «Электроника С5» и «Нейрон».</a:t>
            </a: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Член </a:t>
            </a:r>
            <a:r>
              <a:rPr lang="ru-RU" sz="2400" b="1" dirty="0">
                <a:solidFill>
                  <a:schemeClr val="bg1"/>
                </a:solidFill>
              </a:rPr>
              <a:t>российской общественной организации Международной Академии информатизации.</a:t>
            </a:r>
          </a:p>
          <a:p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9341" y="6227921"/>
            <a:ext cx="1725719" cy="591676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0440365" y="6273477"/>
            <a:ext cx="15191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0" y="5148005"/>
            <a:ext cx="1562582" cy="170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93730" y="2389254"/>
            <a:ext cx="90587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Медаль Жукова.pn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32" y="215483"/>
            <a:ext cx="1028798" cy="189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rder of the Red Star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E4E0DD"/>
              </a:clrFrom>
              <a:clrTo>
                <a:srgbClr val="E4E0D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951" y="1161977"/>
            <a:ext cx="1775363" cy="1775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edal for Merit in Combat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6FBF7"/>
              </a:clrFrom>
              <a:clrTo>
                <a:srgbClr val="F6FB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584" y="3145301"/>
            <a:ext cx="1574297" cy="2917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778" y="38745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107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7919547" y="5927895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050" name="Picture 2" descr="Малиновский Борис Николаевич (укр. учёный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13185" y="309187"/>
            <a:ext cx="3065643" cy="4291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189603" y="4517549"/>
            <a:ext cx="772679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err="1">
                <a:solidFill>
                  <a:srgbClr val="FFFF00"/>
                </a:solidFill>
                <a:latin typeface="Algeria One" panose="02000000000000000000" pitchFamily="2" charset="0"/>
              </a:rPr>
              <a:t>Бори́с</a:t>
            </a:r>
            <a:r>
              <a:rPr lang="ru-RU" sz="3200" b="1" dirty="0">
                <a:solidFill>
                  <a:srgbClr val="FFFF00"/>
                </a:solidFill>
                <a:latin typeface="Algeria One" panose="02000000000000000000" pitchFamily="2" charset="0"/>
              </a:rPr>
              <a:t> </a:t>
            </a:r>
            <a:r>
              <a:rPr lang="ru-RU" sz="3200" b="1" dirty="0" err="1">
                <a:solidFill>
                  <a:srgbClr val="FFFF00"/>
                </a:solidFill>
                <a:latin typeface="Algeria One" panose="02000000000000000000" pitchFamily="2" charset="0"/>
              </a:rPr>
              <a:t>Никола́евич</a:t>
            </a:r>
            <a:r>
              <a:rPr lang="ru-RU" sz="3200" b="1" dirty="0">
                <a:solidFill>
                  <a:srgbClr val="FFFF00"/>
                </a:solidFill>
                <a:latin typeface="Algeria One" panose="02000000000000000000" pitchFamily="2" charset="0"/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  <a:latin typeface="Algeria One" panose="02000000000000000000" pitchFamily="2" charset="0"/>
              </a:rPr>
              <a:t>Малино́вский</a:t>
            </a:r>
            <a:endParaRPr lang="ru-RU" sz="3200" b="1" dirty="0" smtClean="0">
              <a:solidFill>
                <a:srgbClr val="FFFF00"/>
              </a:solidFill>
              <a:latin typeface="Algeria One" panose="02000000000000000000" pitchFamily="2" charset="0"/>
            </a:endParaRPr>
          </a:p>
          <a:p>
            <a:pPr algn="ctr"/>
            <a:r>
              <a:rPr lang="ru-RU" sz="3200" b="1" dirty="0" smtClean="0">
                <a:solidFill>
                  <a:srgbClr val="FFFF00"/>
                </a:solidFill>
                <a:latin typeface="Algeria One" panose="02000000000000000000" pitchFamily="2" charset="0"/>
              </a:rPr>
              <a:t>24.08.1921 г. – 13.11.2019 г.</a:t>
            </a:r>
            <a:endParaRPr lang="ru-RU" sz="3200" dirty="0">
              <a:solidFill>
                <a:srgbClr val="FFFF00"/>
              </a:solidFill>
              <a:latin typeface="Algeria One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489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2"/>
          <p:cNvSpPr/>
          <p:nvPr/>
        </p:nvSpPr>
        <p:spPr>
          <a:xfrm>
            <a:off x="2153565" y="169644"/>
            <a:ext cx="8752556" cy="644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>
                <a:solidFill>
                  <a:schemeClr val="bg1"/>
                </a:solidFill>
              </a:rPr>
              <a:t>Осенью 1941 года </a:t>
            </a:r>
            <a:r>
              <a:rPr lang="ru-RU" sz="2400" b="1" dirty="0" smtClean="0">
                <a:solidFill>
                  <a:schemeClr val="bg1"/>
                </a:solidFill>
              </a:rPr>
              <a:t>он </a:t>
            </a:r>
            <a:r>
              <a:rPr lang="ru-RU" sz="2400" b="1" dirty="0">
                <a:solidFill>
                  <a:schemeClr val="bg1"/>
                </a:solidFill>
              </a:rPr>
              <a:t>записался в ополчение. Но на фронт его не отпустили: ученый разрабатывал боевые средства, самонаводящиеся на цель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Один </a:t>
            </a:r>
            <a:r>
              <a:rPr lang="ru-RU" sz="2400" b="1" dirty="0">
                <a:solidFill>
                  <a:schemeClr val="bg1"/>
                </a:solidFill>
              </a:rPr>
              <a:t>из основоположников советской отрасли вычислительной техники, директор ИТМиВТ, Герой Социалистического Труда, лауреат Ленинской премии и Государственной премии СССР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Награжден медалью </a:t>
            </a:r>
            <a:r>
              <a:rPr lang="ru-RU" sz="2400" b="1" dirty="0">
                <a:solidFill>
                  <a:schemeClr val="bg1"/>
                </a:solidFill>
              </a:rPr>
              <a:t>«Пионер компьютерной техники» (1996 — посмертно) — за разработку МЭСМ — первой ЭВМ в СССР и континентальной Европе, а также за основание советской компьютерной промышленности</a:t>
            </a:r>
            <a:r>
              <a:rPr lang="ru-RU" sz="2400" b="1" dirty="0" smtClean="0">
                <a:solidFill>
                  <a:schemeClr val="bg1"/>
                </a:solidFill>
              </a:rPr>
              <a:t>. Его называют </a:t>
            </a:r>
            <a:r>
              <a:rPr lang="ru-RU" sz="2400" b="1" dirty="0">
                <a:solidFill>
                  <a:schemeClr val="bg1"/>
                </a:solidFill>
              </a:rPr>
              <a:t>"отцом вычислительной техники" в СССР. Первой </a:t>
            </a:r>
            <a:r>
              <a:rPr lang="ru-RU" sz="2400" b="1" dirty="0" smtClean="0">
                <a:solidFill>
                  <a:schemeClr val="bg1"/>
                </a:solidFill>
              </a:rPr>
              <a:t>ЭВМ, разработанной </a:t>
            </a:r>
            <a:r>
              <a:rPr lang="ru-RU" sz="2400" b="1" dirty="0">
                <a:solidFill>
                  <a:schemeClr val="bg1"/>
                </a:solidFill>
              </a:rPr>
              <a:t>под </a:t>
            </a:r>
            <a:r>
              <a:rPr lang="ru-RU" sz="2400" b="1" dirty="0" smtClean="0">
                <a:solidFill>
                  <a:schemeClr val="bg1"/>
                </a:solidFill>
              </a:rPr>
              <a:t>его руководством в </a:t>
            </a:r>
            <a:r>
              <a:rPr lang="ru-RU" sz="2400" b="1" dirty="0">
                <a:solidFill>
                  <a:schemeClr val="bg1"/>
                </a:solidFill>
              </a:rPr>
              <a:t>ИТМ и ВТ (1953) была машина параллельного действия </a:t>
            </a:r>
            <a:r>
              <a:rPr lang="ru-RU" sz="2400" b="1" dirty="0" smtClean="0">
                <a:solidFill>
                  <a:schemeClr val="bg1"/>
                </a:solidFill>
              </a:rPr>
              <a:t>БЭСМ-1.</a:t>
            </a:r>
          </a:p>
          <a:p>
            <a:pPr indent="457200" algn="just"/>
            <a:endParaRPr lang="ru-RU" sz="2400" b="1" dirty="0">
              <a:solidFill>
                <a:schemeClr val="bg1"/>
              </a:solidFill>
            </a:endParaRPr>
          </a:p>
          <a:p>
            <a:pPr algn="ctr"/>
            <a:endParaRPr lang="ru-RU" dirty="0"/>
          </a:p>
          <a:p>
            <a:pPr algn="ctr"/>
            <a:endParaRPr lang="ru-RU" sz="3500" dirty="0">
              <a:solidFill>
                <a:schemeClr val="accent4">
                  <a:lumMod val="40000"/>
                  <a:lumOff val="6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152" y="5699569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9586035" y="5902809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84766" y="4444678"/>
            <a:ext cx="2076803" cy="227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003" y="31155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089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8149334" y="608994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5374" y="4898245"/>
            <a:ext cx="767396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FFFF00"/>
                </a:solidFill>
                <a:latin typeface="Algeria One" panose="02000000000000000000" pitchFamily="2" charset="0"/>
              </a:rPr>
              <a:t>Сергей Алексеевич </a:t>
            </a:r>
            <a:r>
              <a:rPr lang="ru-RU" sz="3200" b="1" dirty="0" smtClean="0">
                <a:solidFill>
                  <a:srgbClr val="FFFF00"/>
                </a:solidFill>
                <a:latin typeface="Algeria One" panose="02000000000000000000" pitchFamily="2" charset="0"/>
              </a:rPr>
              <a:t>Лебедев</a:t>
            </a:r>
          </a:p>
          <a:p>
            <a:pPr algn="ctr"/>
            <a:r>
              <a:rPr lang="ru-RU" sz="3200" b="1" dirty="0" smtClean="0">
                <a:solidFill>
                  <a:srgbClr val="FFFF00"/>
                </a:solidFill>
                <a:latin typeface="Algeria One" panose="02000000000000000000" pitchFamily="2" charset="0"/>
              </a:rPr>
              <a:t>20 октября 1902 г. -  3 июля 1974 г.</a:t>
            </a:r>
            <a:endParaRPr lang="ru-RU" sz="3200" dirty="0">
              <a:solidFill>
                <a:srgbClr val="FFFF00"/>
              </a:solidFill>
              <a:latin typeface="Algeria One" panose="02000000000000000000" pitchFamily="2" charset="0"/>
            </a:endParaRPr>
          </a:p>
        </p:txBody>
      </p:sp>
      <p:pic>
        <p:nvPicPr>
          <p:cNvPr id="2050" name="Picture 2" descr="Lebedevwrit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569" y="158422"/>
            <a:ext cx="3283995" cy="462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D8D8D8"/>
              </a:clrFrom>
              <a:clrTo>
                <a:srgbClr val="D8D8D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02147" y="158422"/>
            <a:ext cx="5791200" cy="3219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825924" y="327946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Медаль </a:t>
            </a:r>
            <a:r>
              <a:rPr lang="ru-RU" sz="2400" b="1" dirty="0" err="1">
                <a:solidFill>
                  <a:schemeClr val="bg1"/>
                </a:solidFill>
              </a:rPr>
              <a:t>Computer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err="1">
                <a:solidFill>
                  <a:schemeClr val="bg1"/>
                </a:solidFill>
              </a:rPr>
              <a:t>Pioneer</a:t>
            </a:r>
            <a:r>
              <a:rPr lang="ru-RU" sz="2400" b="1" dirty="0">
                <a:solidFill>
                  <a:schemeClr val="bg1"/>
                </a:solidFill>
              </a:rPr>
              <a:t>, присужденная С.А. Лебедеву как основателю советской компьютерной отрасли.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758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9839448" y="6051410"/>
            <a:ext cx="2352552" cy="806590"/>
            <a:chOff x="9839448" y="6051410"/>
            <a:chExt cx="2352552" cy="8065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9448" y="6051410"/>
              <a:ext cx="2352552" cy="806590"/>
            </a:xfrm>
            <a:prstGeom prst="rect">
              <a:avLst/>
            </a:prstGeom>
          </p:spPr>
        </p:pic>
        <p:sp>
          <p:nvSpPr>
            <p:cNvPr id="8" name="Rectangle 7">
              <a:hlinkClick r:id="rId5" action="ppaction://hlinksldjump"/>
            </p:cNvPr>
            <p:cNvSpPr/>
            <p:nvPr/>
          </p:nvSpPr>
          <p:spPr>
            <a:xfrm>
              <a:off x="10311400" y="6214725"/>
              <a:ext cx="179478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Узнать ответ</a:t>
              </a:r>
              <a:endPara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" name="Прямоугольник 2"/>
          <p:cNvSpPr/>
          <p:nvPr/>
        </p:nvSpPr>
        <p:spPr>
          <a:xfrm rot="21320917">
            <a:off x="370651" y="1018572"/>
            <a:ext cx="7815501" cy="1922974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7200" b="1" dirty="0" smtClean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  <a:hlinkClick r:id="rId6"/>
              </a:rPr>
              <a:t>Кот в мешке</a:t>
            </a:r>
            <a:endParaRPr lang="ru-RU" sz="7200" dirty="0">
              <a:ln>
                <a:solidFill>
                  <a:srgbClr val="FFFF00"/>
                </a:solidFill>
              </a:ln>
              <a:solidFill>
                <a:srgbClr val="C00000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60007" dir="5400000" sy="-100000" algn="bl" rotWithShape="0"/>
              </a:effectLst>
              <a:latin typeface="Algeria One" panose="02000000000000000000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6427" y="4610372"/>
            <a:ext cx="2053868" cy="224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3"/>
          <p:cNvGrpSpPr>
            <a:grpSpLocks/>
          </p:cNvGrpSpPr>
          <p:nvPr/>
        </p:nvGrpSpPr>
        <p:grpSpPr bwMode="auto">
          <a:xfrm rot="2293459">
            <a:off x="8087714" y="885167"/>
            <a:ext cx="3826227" cy="3470516"/>
            <a:chOff x="1338" y="845"/>
            <a:chExt cx="3132" cy="3310"/>
          </a:xfrm>
        </p:grpSpPr>
        <p:sp>
          <p:nvSpPr>
            <p:cNvPr id="10" name="Freeform 4"/>
            <p:cNvSpPr>
              <a:spLocks/>
            </p:cNvSpPr>
            <p:nvPr/>
          </p:nvSpPr>
          <p:spPr bwMode="auto">
            <a:xfrm>
              <a:off x="1338" y="845"/>
              <a:ext cx="2135" cy="1303"/>
            </a:xfrm>
            <a:custGeom>
              <a:avLst/>
              <a:gdLst>
                <a:gd name="T0" fmla="*/ 2097 w 6435"/>
                <a:gd name="T1" fmla="*/ 3852 h 4260"/>
                <a:gd name="T2" fmla="*/ 2925 w 6435"/>
                <a:gd name="T3" fmla="*/ 3060 h 4260"/>
                <a:gd name="T4" fmla="*/ 4020 w 6435"/>
                <a:gd name="T5" fmla="*/ 2655 h 4260"/>
                <a:gd name="T6" fmla="*/ 6435 w 6435"/>
                <a:gd name="T7" fmla="*/ 165 h 4260"/>
                <a:gd name="T8" fmla="*/ 6390 w 6435"/>
                <a:gd name="T9" fmla="*/ 0 h 4260"/>
                <a:gd name="T10" fmla="*/ 0 w 6435"/>
                <a:gd name="T11" fmla="*/ 4260 h 4260"/>
                <a:gd name="T12" fmla="*/ 2097 w 6435"/>
                <a:gd name="T13" fmla="*/ 3852 h 4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35" h="4260">
                  <a:moveTo>
                    <a:pt x="2097" y="3852"/>
                  </a:moveTo>
                  <a:lnTo>
                    <a:pt x="2925" y="3060"/>
                  </a:lnTo>
                  <a:lnTo>
                    <a:pt x="4020" y="2655"/>
                  </a:lnTo>
                  <a:lnTo>
                    <a:pt x="6435" y="165"/>
                  </a:lnTo>
                  <a:lnTo>
                    <a:pt x="6390" y="0"/>
                  </a:lnTo>
                  <a:lnTo>
                    <a:pt x="0" y="4260"/>
                  </a:lnTo>
                  <a:lnTo>
                    <a:pt x="2097" y="385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2034" y="1748"/>
              <a:ext cx="716" cy="495"/>
            </a:xfrm>
            <a:custGeom>
              <a:avLst/>
              <a:gdLst>
                <a:gd name="T0" fmla="*/ 1980 w 2160"/>
                <a:gd name="T1" fmla="*/ 0 h 1620"/>
                <a:gd name="T2" fmla="*/ 2160 w 2160"/>
                <a:gd name="T3" fmla="*/ 540 h 1620"/>
                <a:gd name="T4" fmla="*/ 1188 w 2160"/>
                <a:gd name="T5" fmla="*/ 978 h 1620"/>
                <a:gd name="T6" fmla="*/ 360 w 2160"/>
                <a:gd name="T7" fmla="*/ 1620 h 1620"/>
                <a:gd name="T8" fmla="*/ 0 w 2160"/>
                <a:gd name="T9" fmla="*/ 1080 h 1620"/>
                <a:gd name="T10" fmla="*/ 888 w 2160"/>
                <a:gd name="T11" fmla="*/ 468 h 1620"/>
                <a:gd name="T12" fmla="*/ 1980 w 2160"/>
                <a:gd name="T13" fmla="*/ 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" h="1620">
                  <a:moveTo>
                    <a:pt x="1980" y="0"/>
                  </a:moveTo>
                  <a:lnTo>
                    <a:pt x="2160" y="540"/>
                  </a:lnTo>
                  <a:cubicBezTo>
                    <a:pt x="2028" y="703"/>
                    <a:pt x="1488" y="798"/>
                    <a:pt x="1188" y="978"/>
                  </a:cubicBezTo>
                  <a:cubicBezTo>
                    <a:pt x="888" y="1158"/>
                    <a:pt x="558" y="1603"/>
                    <a:pt x="360" y="1620"/>
                  </a:cubicBezTo>
                  <a:lnTo>
                    <a:pt x="0" y="1080"/>
                  </a:lnTo>
                  <a:cubicBezTo>
                    <a:pt x="88" y="888"/>
                    <a:pt x="558" y="648"/>
                    <a:pt x="888" y="468"/>
                  </a:cubicBezTo>
                  <a:cubicBezTo>
                    <a:pt x="1218" y="288"/>
                    <a:pt x="1753" y="97"/>
                    <a:pt x="1980" y="0"/>
                  </a:cubicBez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3467" y="848"/>
              <a:ext cx="228" cy="519"/>
            </a:xfrm>
            <a:custGeom>
              <a:avLst/>
              <a:gdLst>
                <a:gd name="T0" fmla="*/ 0 w 690"/>
                <a:gd name="T1" fmla="*/ 0 h 1698"/>
                <a:gd name="T2" fmla="*/ 153 w 690"/>
                <a:gd name="T3" fmla="*/ 546 h 1698"/>
                <a:gd name="T4" fmla="*/ 243 w 690"/>
                <a:gd name="T5" fmla="*/ 936 h 1698"/>
                <a:gd name="T6" fmla="*/ 543 w 690"/>
                <a:gd name="T7" fmla="*/ 1236 h 1698"/>
                <a:gd name="T8" fmla="*/ 690 w 690"/>
                <a:gd name="T9" fmla="*/ 1698 h 1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1698">
                  <a:moveTo>
                    <a:pt x="0" y="0"/>
                  </a:moveTo>
                  <a:lnTo>
                    <a:pt x="153" y="546"/>
                  </a:lnTo>
                  <a:cubicBezTo>
                    <a:pt x="193" y="702"/>
                    <a:pt x="178" y="821"/>
                    <a:pt x="243" y="936"/>
                  </a:cubicBezTo>
                  <a:cubicBezTo>
                    <a:pt x="308" y="1051"/>
                    <a:pt x="469" y="1109"/>
                    <a:pt x="543" y="1236"/>
                  </a:cubicBezTo>
                  <a:cubicBezTo>
                    <a:pt x="617" y="1363"/>
                    <a:pt x="660" y="1602"/>
                    <a:pt x="690" y="1698"/>
                  </a:cubicBezTo>
                </a:path>
              </a:pathLst>
            </a:custGeom>
            <a:solidFill>
              <a:srgbClr val="CCFFFF"/>
            </a:solidFill>
            <a:ln w="114300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3652" y="1372"/>
              <a:ext cx="63" cy="106"/>
            </a:xfrm>
            <a:custGeom>
              <a:avLst/>
              <a:gdLst>
                <a:gd name="T0" fmla="*/ 135 w 192"/>
                <a:gd name="T1" fmla="*/ 0 h 345"/>
                <a:gd name="T2" fmla="*/ 0 w 192"/>
                <a:gd name="T3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2" h="345">
                  <a:moveTo>
                    <a:pt x="135" y="0"/>
                  </a:moveTo>
                  <a:cubicBezTo>
                    <a:pt x="127" y="165"/>
                    <a:pt x="192" y="345"/>
                    <a:pt x="0" y="345"/>
                  </a:cubicBezTo>
                </a:path>
              </a:pathLst>
            </a:custGeom>
            <a:solidFill>
              <a:srgbClr val="CCFFFF"/>
            </a:solidFill>
            <a:ln w="381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3706" y="1368"/>
              <a:ext cx="50" cy="96"/>
            </a:xfrm>
            <a:custGeom>
              <a:avLst/>
              <a:gdLst>
                <a:gd name="T0" fmla="*/ 0 w 150"/>
                <a:gd name="T1" fmla="*/ 0 h 315"/>
                <a:gd name="T2" fmla="*/ 60 w 150"/>
                <a:gd name="T3" fmla="*/ 90 h 315"/>
                <a:gd name="T4" fmla="*/ 150 w 150"/>
                <a:gd name="T5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315">
                  <a:moveTo>
                    <a:pt x="0" y="0"/>
                  </a:moveTo>
                  <a:cubicBezTo>
                    <a:pt x="20" y="30"/>
                    <a:pt x="40" y="60"/>
                    <a:pt x="60" y="90"/>
                  </a:cubicBezTo>
                  <a:cubicBezTo>
                    <a:pt x="110" y="166"/>
                    <a:pt x="40" y="260"/>
                    <a:pt x="150" y="315"/>
                  </a:cubicBezTo>
                </a:path>
              </a:pathLst>
            </a:custGeom>
            <a:solidFill>
              <a:srgbClr val="CCFFFF"/>
            </a:solidFill>
            <a:ln w="381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3711" y="1363"/>
              <a:ext cx="105" cy="64"/>
            </a:xfrm>
            <a:custGeom>
              <a:avLst/>
              <a:gdLst>
                <a:gd name="T0" fmla="*/ 0 w 315"/>
                <a:gd name="T1" fmla="*/ 0 h 209"/>
                <a:gd name="T2" fmla="*/ 105 w 315"/>
                <a:gd name="T3" fmla="*/ 45 h 209"/>
                <a:gd name="T4" fmla="*/ 255 w 315"/>
                <a:gd name="T5" fmla="*/ 150 h 209"/>
                <a:gd name="T6" fmla="*/ 315 w 315"/>
                <a:gd name="T7" fmla="*/ 19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5" h="209">
                  <a:moveTo>
                    <a:pt x="0" y="0"/>
                  </a:moveTo>
                  <a:cubicBezTo>
                    <a:pt x="44" y="15"/>
                    <a:pt x="63" y="19"/>
                    <a:pt x="105" y="45"/>
                  </a:cubicBezTo>
                  <a:cubicBezTo>
                    <a:pt x="162" y="81"/>
                    <a:pt x="191" y="129"/>
                    <a:pt x="255" y="150"/>
                  </a:cubicBezTo>
                  <a:cubicBezTo>
                    <a:pt x="275" y="209"/>
                    <a:pt x="254" y="195"/>
                    <a:pt x="315" y="195"/>
                  </a:cubicBezTo>
                </a:path>
              </a:pathLst>
            </a:custGeom>
            <a:solidFill>
              <a:srgbClr val="CCFFFF"/>
            </a:solidFill>
            <a:ln w="381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1592" y="2243"/>
              <a:ext cx="607" cy="1244"/>
            </a:xfrm>
            <a:custGeom>
              <a:avLst/>
              <a:gdLst>
                <a:gd name="T0" fmla="*/ 1332 w 1830"/>
                <a:gd name="T1" fmla="*/ 360 h 4068"/>
                <a:gd name="T2" fmla="*/ 72 w 1830"/>
                <a:gd name="T3" fmla="*/ 0 h 4068"/>
                <a:gd name="T4" fmla="*/ 0 w 1830"/>
                <a:gd name="T5" fmla="*/ 588 h 4068"/>
                <a:gd name="T6" fmla="*/ 432 w 1830"/>
                <a:gd name="T7" fmla="*/ 1440 h 4068"/>
                <a:gd name="T8" fmla="*/ 210 w 1830"/>
                <a:gd name="T9" fmla="*/ 1938 h 4068"/>
                <a:gd name="T10" fmla="*/ 195 w 1830"/>
                <a:gd name="T11" fmla="*/ 2433 h 4068"/>
                <a:gd name="T12" fmla="*/ 432 w 1830"/>
                <a:gd name="T13" fmla="*/ 2340 h 4068"/>
                <a:gd name="T14" fmla="*/ 315 w 1830"/>
                <a:gd name="T15" fmla="*/ 2748 h 4068"/>
                <a:gd name="T16" fmla="*/ 285 w 1830"/>
                <a:gd name="T17" fmla="*/ 3423 h 4068"/>
                <a:gd name="T18" fmla="*/ 792 w 1830"/>
                <a:gd name="T19" fmla="*/ 3060 h 4068"/>
                <a:gd name="T20" fmla="*/ 915 w 1830"/>
                <a:gd name="T21" fmla="*/ 3723 h 4068"/>
                <a:gd name="T22" fmla="*/ 1020 w 1830"/>
                <a:gd name="T23" fmla="*/ 4068 h 4068"/>
                <a:gd name="T24" fmla="*/ 1635 w 1830"/>
                <a:gd name="T25" fmla="*/ 3243 h 4068"/>
                <a:gd name="T26" fmla="*/ 1830 w 1830"/>
                <a:gd name="T27" fmla="*/ 3258 h 4068"/>
                <a:gd name="T28" fmla="*/ 1800 w 1830"/>
                <a:gd name="T29" fmla="*/ 3078 h 4068"/>
                <a:gd name="T30" fmla="*/ 1512 w 1830"/>
                <a:gd name="T31" fmla="*/ 3060 h 4068"/>
                <a:gd name="T32" fmla="*/ 1152 w 1830"/>
                <a:gd name="T33" fmla="*/ 3420 h 4068"/>
                <a:gd name="T34" fmla="*/ 1080 w 1830"/>
                <a:gd name="T35" fmla="*/ 2823 h 4068"/>
                <a:gd name="T36" fmla="*/ 1050 w 1830"/>
                <a:gd name="T37" fmla="*/ 2733 h 4068"/>
                <a:gd name="T38" fmla="*/ 612 w 1830"/>
                <a:gd name="T39" fmla="*/ 2880 h 4068"/>
                <a:gd name="T40" fmla="*/ 825 w 1830"/>
                <a:gd name="T41" fmla="*/ 2013 h 4068"/>
                <a:gd name="T42" fmla="*/ 792 w 1830"/>
                <a:gd name="T43" fmla="*/ 1800 h 4068"/>
                <a:gd name="T44" fmla="*/ 432 w 1830"/>
                <a:gd name="T45" fmla="*/ 1980 h 4068"/>
                <a:gd name="T46" fmla="*/ 675 w 1830"/>
                <a:gd name="T47" fmla="*/ 1383 h 4068"/>
                <a:gd name="T48" fmla="*/ 252 w 1830"/>
                <a:gd name="T49" fmla="*/ 540 h 4068"/>
                <a:gd name="T50" fmla="*/ 252 w 1830"/>
                <a:gd name="T51" fmla="*/ 360 h 4068"/>
                <a:gd name="T52" fmla="*/ 972 w 1830"/>
                <a:gd name="T53" fmla="*/ 720 h 4068"/>
                <a:gd name="T54" fmla="*/ 1332 w 1830"/>
                <a:gd name="T55" fmla="*/ 360 h 4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30" h="4068">
                  <a:moveTo>
                    <a:pt x="1332" y="360"/>
                  </a:moveTo>
                  <a:lnTo>
                    <a:pt x="72" y="0"/>
                  </a:lnTo>
                  <a:lnTo>
                    <a:pt x="0" y="588"/>
                  </a:lnTo>
                  <a:lnTo>
                    <a:pt x="432" y="1440"/>
                  </a:lnTo>
                  <a:lnTo>
                    <a:pt x="210" y="1938"/>
                  </a:lnTo>
                  <a:lnTo>
                    <a:pt x="195" y="2433"/>
                  </a:lnTo>
                  <a:lnTo>
                    <a:pt x="432" y="2340"/>
                  </a:lnTo>
                  <a:lnTo>
                    <a:pt x="315" y="2748"/>
                  </a:lnTo>
                  <a:lnTo>
                    <a:pt x="285" y="3423"/>
                  </a:lnTo>
                  <a:lnTo>
                    <a:pt x="792" y="3060"/>
                  </a:lnTo>
                  <a:lnTo>
                    <a:pt x="915" y="3723"/>
                  </a:lnTo>
                  <a:lnTo>
                    <a:pt x="1020" y="4068"/>
                  </a:lnTo>
                  <a:lnTo>
                    <a:pt x="1635" y="3243"/>
                  </a:lnTo>
                  <a:lnTo>
                    <a:pt x="1830" y="3258"/>
                  </a:lnTo>
                  <a:lnTo>
                    <a:pt x="1800" y="3078"/>
                  </a:lnTo>
                  <a:lnTo>
                    <a:pt x="1512" y="3060"/>
                  </a:lnTo>
                  <a:lnTo>
                    <a:pt x="1152" y="3420"/>
                  </a:lnTo>
                  <a:lnTo>
                    <a:pt x="1080" y="2823"/>
                  </a:lnTo>
                  <a:lnTo>
                    <a:pt x="1050" y="2733"/>
                  </a:lnTo>
                  <a:lnTo>
                    <a:pt x="612" y="2880"/>
                  </a:lnTo>
                  <a:lnTo>
                    <a:pt x="825" y="2013"/>
                  </a:lnTo>
                  <a:lnTo>
                    <a:pt x="792" y="1800"/>
                  </a:lnTo>
                  <a:lnTo>
                    <a:pt x="432" y="1980"/>
                  </a:lnTo>
                  <a:lnTo>
                    <a:pt x="675" y="1383"/>
                  </a:lnTo>
                  <a:lnTo>
                    <a:pt x="252" y="540"/>
                  </a:lnTo>
                  <a:lnTo>
                    <a:pt x="252" y="360"/>
                  </a:lnTo>
                  <a:lnTo>
                    <a:pt x="972" y="720"/>
                  </a:lnTo>
                  <a:lnTo>
                    <a:pt x="1332" y="36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 rot="18880959" flipH="1">
              <a:off x="3262" y="1479"/>
              <a:ext cx="560" cy="1349"/>
            </a:xfrm>
            <a:custGeom>
              <a:avLst/>
              <a:gdLst>
                <a:gd name="T0" fmla="*/ 1332 w 1830"/>
                <a:gd name="T1" fmla="*/ 360 h 4068"/>
                <a:gd name="T2" fmla="*/ 72 w 1830"/>
                <a:gd name="T3" fmla="*/ 0 h 4068"/>
                <a:gd name="T4" fmla="*/ 0 w 1830"/>
                <a:gd name="T5" fmla="*/ 588 h 4068"/>
                <a:gd name="T6" fmla="*/ 432 w 1830"/>
                <a:gd name="T7" fmla="*/ 1440 h 4068"/>
                <a:gd name="T8" fmla="*/ 210 w 1830"/>
                <a:gd name="T9" fmla="*/ 1938 h 4068"/>
                <a:gd name="T10" fmla="*/ 195 w 1830"/>
                <a:gd name="T11" fmla="*/ 2433 h 4068"/>
                <a:gd name="T12" fmla="*/ 432 w 1830"/>
                <a:gd name="T13" fmla="*/ 2340 h 4068"/>
                <a:gd name="T14" fmla="*/ 315 w 1830"/>
                <a:gd name="T15" fmla="*/ 2748 h 4068"/>
                <a:gd name="T16" fmla="*/ 285 w 1830"/>
                <a:gd name="T17" fmla="*/ 3423 h 4068"/>
                <a:gd name="T18" fmla="*/ 792 w 1830"/>
                <a:gd name="T19" fmla="*/ 3060 h 4068"/>
                <a:gd name="T20" fmla="*/ 915 w 1830"/>
                <a:gd name="T21" fmla="*/ 3723 h 4068"/>
                <a:gd name="T22" fmla="*/ 1020 w 1830"/>
                <a:gd name="T23" fmla="*/ 4068 h 4068"/>
                <a:gd name="T24" fmla="*/ 1635 w 1830"/>
                <a:gd name="T25" fmla="*/ 3243 h 4068"/>
                <a:gd name="T26" fmla="*/ 1830 w 1830"/>
                <a:gd name="T27" fmla="*/ 3258 h 4068"/>
                <a:gd name="T28" fmla="*/ 1800 w 1830"/>
                <a:gd name="T29" fmla="*/ 3078 h 4068"/>
                <a:gd name="T30" fmla="*/ 1512 w 1830"/>
                <a:gd name="T31" fmla="*/ 3060 h 4068"/>
                <a:gd name="T32" fmla="*/ 1152 w 1830"/>
                <a:gd name="T33" fmla="*/ 3420 h 4068"/>
                <a:gd name="T34" fmla="*/ 1080 w 1830"/>
                <a:gd name="T35" fmla="*/ 2823 h 4068"/>
                <a:gd name="T36" fmla="*/ 1050 w 1830"/>
                <a:gd name="T37" fmla="*/ 2733 h 4068"/>
                <a:gd name="T38" fmla="*/ 612 w 1830"/>
                <a:gd name="T39" fmla="*/ 2880 h 4068"/>
                <a:gd name="T40" fmla="*/ 825 w 1830"/>
                <a:gd name="T41" fmla="*/ 2013 h 4068"/>
                <a:gd name="T42" fmla="*/ 792 w 1830"/>
                <a:gd name="T43" fmla="*/ 1800 h 4068"/>
                <a:gd name="T44" fmla="*/ 432 w 1830"/>
                <a:gd name="T45" fmla="*/ 1980 h 4068"/>
                <a:gd name="T46" fmla="*/ 675 w 1830"/>
                <a:gd name="T47" fmla="*/ 1383 h 4068"/>
                <a:gd name="T48" fmla="*/ 252 w 1830"/>
                <a:gd name="T49" fmla="*/ 540 h 4068"/>
                <a:gd name="T50" fmla="*/ 252 w 1830"/>
                <a:gd name="T51" fmla="*/ 360 h 4068"/>
                <a:gd name="T52" fmla="*/ 972 w 1830"/>
                <a:gd name="T53" fmla="*/ 720 h 4068"/>
                <a:gd name="T54" fmla="*/ 1332 w 1830"/>
                <a:gd name="T55" fmla="*/ 360 h 4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30" h="4068">
                  <a:moveTo>
                    <a:pt x="1332" y="360"/>
                  </a:moveTo>
                  <a:lnTo>
                    <a:pt x="72" y="0"/>
                  </a:lnTo>
                  <a:lnTo>
                    <a:pt x="0" y="588"/>
                  </a:lnTo>
                  <a:lnTo>
                    <a:pt x="432" y="1440"/>
                  </a:lnTo>
                  <a:lnTo>
                    <a:pt x="210" y="1938"/>
                  </a:lnTo>
                  <a:lnTo>
                    <a:pt x="195" y="2433"/>
                  </a:lnTo>
                  <a:lnTo>
                    <a:pt x="432" y="2340"/>
                  </a:lnTo>
                  <a:lnTo>
                    <a:pt x="315" y="2748"/>
                  </a:lnTo>
                  <a:lnTo>
                    <a:pt x="285" y="3423"/>
                  </a:lnTo>
                  <a:lnTo>
                    <a:pt x="792" y="3060"/>
                  </a:lnTo>
                  <a:lnTo>
                    <a:pt x="915" y="3723"/>
                  </a:lnTo>
                  <a:lnTo>
                    <a:pt x="1020" y="4068"/>
                  </a:lnTo>
                  <a:lnTo>
                    <a:pt x="1635" y="3243"/>
                  </a:lnTo>
                  <a:lnTo>
                    <a:pt x="1830" y="3258"/>
                  </a:lnTo>
                  <a:lnTo>
                    <a:pt x="1800" y="3078"/>
                  </a:lnTo>
                  <a:lnTo>
                    <a:pt x="1512" y="3060"/>
                  </a:lnTo>
                  <a:lnTo>
                    <a:pt x="1152" y="3420"/>
                  </a:lnTo>
                  <a:lnTo>
                    <a:pt x="1080" y="2823"/>
                  </a:lnTo>
                  <a:lnTo>
                    <a:pt x="1050" y="2733"/>
                  </a:lnTo>
                  <a:lnTo>
                    <a:pt x="612" y="2880"/>
                  </a:lnTo>
                  <a:lnTo>
                    <a:pt x="825" y="2013"/>
                  </a:lnTo>
                  <a:lnTo>
                    <a:pt x="792" y="1800"/>
                  </a:lnTo>
                  <a:lnTo>
                    <a:pt x="432" y="1980"/>
                  </a:lnTo>
                  <a:lnTo>
                    <a:pt x="675" y="1383"/>
                  </a:lnTo>
                  <a:lnTo>
                    <a:pt x="252" y="540"/>
                  </a:lnTo>
                  <a:lnTo>
                    <a:pt x="252" y="360"/>
                  </a:lnTo>
                  <a:lnTo>
                    <a:pt x="972" y="720"/>
                  </a:lnTo>
                  <a:lnTo>
                    <a:pt x="1332" y="36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Oval 12"/>
            <p:cNvSpPr>
              <a:spLocks noChangeArrowheads="1"/>
            </p:cNvSpPr>
            <p:nvPr/>
          </p:nvSpPr>
          <p:spPr bwMode="auto">
            <a:xfrm rot="-2568054">
              <a:off x="1930" y="2547"/>
              <a:ext cx="776" cy="383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Oval 13"/>
            <p:cNvSpPr>
              <a:spLocks noChangeArrowheads="1"/>
            </p:cNvSpPr>
            <p:nvPr/>
          </p:nvSpPr>
          <p:spPr bwMode="auto">
            <a:xfrm rot="3776817">
              <a:off x="2266" y="2647"/>
              <a:ext cx="223" cy="75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Oval 14"/>
            <p:cNvSpPr>
              <a:spLocks noChangeArrowheads="1"/>
            </p:cNvSpPr>
            <p:nvPr/>
          </p:nvSpPr>
          <p:spPr bwMode="auto">
            <a:xfrm rot="125192">
              <a:off x="2711" y="2220"/>
              <a:ext cx="776" cy="385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Oval 15"/>
            <p:cNvSpPr>
              <a:spLocks noChangeArrowheads="1"/>
            </p:cNvSpPr>
            <p:nvPr/>
          </p:nvSpPr>
          <p:spPr bwMode="auto">
            <a:xfrm rot="4270634">
              <a:off x="2924" y="2372"/>
              <a:ext cx="221" cy="60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2625" y="2581"/>
              <a:ext cx="318" cy="218"/>
            </a:xfrm>
            <a:custGeom>
              <a:avLst/>
              <a:gdLst>
                <a:gd name="T0" fmla="*/ 575 w 959"/>
                <a:gd name="T1" fmla="*/ 7 h 712"/>
                <a:gd name="T2" fmla="*/ 917 w 959"/>
                <a:gd name="T3" fmla="*/ 154 h 712"/>
                <a:gd name="T4" fmla="*/ 830 w 959"/>
                <a:gd name="T5" fmla="*/ 397 h 712"/>
                <a:gd name="T6" fmla="*/ 500 w 959"/>
                <a:gd name="T7" fmla="*/ 442 h 712"/>
                <a:gd name="T8" fmla="*/ 155 w 959"/>
                <a:gd name="T9" fmla="*/ 712 h 712"/>
                <a:gd name="T10" fmla="*/ 5 w 959"/>
                <a:gd name="T11" fmla="*/ 427 h 712"/>
                <a:gd name="T12" fmla="*/ 185 w 959"/>
                <a:gd name="T13" fmla="*/ 112 h 712"/>
                <a:gd name="T14" fmla="*/ 575 w 959"/>
                <a:gd name="T15" fmla="*/ 7 h 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59" h="712">
                  <a:moveTo>
                    <a:pt x="575" y="7"/>
                  </a:moveTo>
                  <a:cubicBezTo>
                    <a:pt x="697" y="14"/>
                    <a:pt x="875" y="89"/>
                    <a:pt x="917" y="154"/>
                  </a:cubicBezTo>
                  <a:cubicBezTo>
                    <a:pt x="959" y="219"/>
                    <a:pt x="900" y="349"/>
                    <a:pt x="830" y="397"/>
                  </a:cubicBezTo>
                  <a:cubicBezTo>
                    <a:pt x="760" y="445"/>
                    <a:pt x="612" y="389"/>
                    <a:pt x="500" y="442"/>
                  </a:cubicBezTo>
                  <a:cubicBezTo>
                    <a:pt x="388" y="495"/>
                    <a:pt x="305" y="712"/>
                    <a:pt x="155" y="712"/>
                  </a:cubicBezTo>
                  <a:cubicBezTo>
                    <a:pt x="73" y="710"/>
                    <a:pt x="0" y="527"/>
                    <a:pt x="5" y="427"/>
                  </a:cubicBezTo>
                  <a:cubicBezTo>
                    <a:pt x="10" y="327"/>
                    <a:pt x="90" y="182"/>
                    <a:pt x="185" y="112"/>
                  </a:cubicBezTo>
                  <a:cubicBezTo>
                    <a:pt x="280" y="42"/>
                    <a:pt x="453" y="0"/>
                    <a:pt x="575" y="7"/>
                  </a:cubicBez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2403" y="2198"/>
              <a:ext cx="388" cy="367"/>
            </a:xfrm>
            <a:custGeom>
              <a:avLst/>
              <a:gdLst>
                <a:gd name="T0" fmla="*/ 147 w 1170"/>
                <a:gd name="T1" fmla="*/ 867 h 1200"/>
                <a:gd name="T2" fmla="*/ 0 w 1170"/>
                <a:gd name="T3" fmla="*/ 585 h 1200"/>
                <a:gd name="T4" fmla="*/ 210 w 1170"/>
                <a:gd name="T5" fmla="*/ 300 h 1200"/>
                <a:gd name="T6" fmla="*/ 660 w 1170"/>
                <a:gd name="T7" fmla="*/ 30 h 1200"/>
                <a:gd name="T8" fmla="*/ 1095 w 1170"/>
                <a:gd name="T9" fmla="*/ 0 h 1200"/>
                <a:gd name="T10" fmla="*/ 1170 w 1170"/>
                <a:gd name="T11" fmla="*/ 1035 h 1200"/>
                <a:gd name="T12" fmla="*/ 855 w 1170"/>
                <a:gd name="T13" fmla="*/ 900 h 1200"/>
                <a:gd name="T14" fmla="*/ 867 w 1170"/>
                <a:gd name="T15" fmla="*/ 327 h 1200"/>
                <a:gd name="T16" fmla="*/ 327 w 1170"/>
                <a:gd name="T17" fmla="*/ 507 h 1200"/>
                <a:gd name="T18" fmla="*/ 675 w 1170"/>
                <a:gd name="T19" fmla="*/ 900 h 1200"/>
                <a:gd name="T20" fmla="*/ 660 w 1170"/>
                <a:gd name="T21" fmla="*/ 1200 h 1200"/>
                <a:gd name="T22" fmla="*/ 147 w 1170"/>
                <a:gd name="T23" fmla="*/ 867 h 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0" h="1200">
                  <a:moveTo>
                    <a:pt x="147" y="867"/>
                  </a:moveTo>
                  <a:lnTo>
                    <a:pt x="0" y="585"/>
                  </a:lnTo>
                  <a:lnTo>
                    <a:pt x="210" y="300"/>
                  </a:lnTo>
                  <a:lnTo>
                    <a:pt x="660" y="30"/>
                  </a:lnTo>
                  <a:lnTo>
                    <a:pt x="1095" y="0"/>
                  </a:lnTo>
                  <a:lnTo>
                    <a:pt x="1170" y="1035"/>
                  </a:lnTo>
                  <a:lnTo>
                    <a:pt x="855" y="900"/>
                  </a:lnTo>
                  <a:lnTo>
                    <a:pt x="867" y="327"/>
                  </a:lnTo>
                  <a:lnTo>
                    <a:pt x="327" y="507"/>
                  </a:lnTo>
                  <a:lnTo>
                    <a:pt x="675" y="900"/>
                  </a:lnTo>
                  <a:lnTo>
                    <a:pt x="660" y="1200"/>
                  </a:lnTo>
                  <a:lnTo>
                    <a:pt x="147" y="867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Freeform 18"/>
            <p:cNvSpPr>
              <a:spLocks/>
            </p:cNvSpPr>
            <p:nvPr/>
          </p:nvSpPr>
          <p:spPr bwMode="auto">
            <a:xfrm>
              <a:off x="2662" y="2671"/>
              <a:ext cx="387" cy="302"/>
            </a:xfrm>
            <a:custGeom>
              <a:avLst/>
              <a:gdLst>
                <a:gd name="T0" fmla="*/ 267 w 1167"/>
                <a:gd name="T1" fmla="*/ 222 h 990"/>
                <a:gd name="T2" fmla="*/ 495 w 1167"/>
                <a:gd name="T3" fmla="*/ 600 h 990"/>
                <a:gd name="T4" fmla="*/ 375 w 1167"/>
                <a:gd name="T5" fmla="*/ 765 h 990"/>
                <a:gd name="T6" fmla="*/ 210 w 1167"/>
                <a:gd name="T7" fmla="*/ 630 h 990"/>
                <a:gd name="T8" fmla="*/ 60 w 1167"/>
                <a:gd name="T9" fmla="*/ 420 h 990"/>
                <a:gd name="T10" fmla="*/ 0 w 1167"/>
                <a:gd name="T11" fmla="*/ 405 h 990"/>
                <a:gd name="T12" fmla="*/ 300 w 1167"/>
                <a:gd name="T13" fmla="*/ 990 h 990"/>
                <a:gd name="T14" fmla="*/ 420 w 1167"/>
                <a:gd name="T15" fmla="*/ 975 h 990"/>
                <a:gd name="T16" fmla="*/ 627 w 1167"/>
                <a:gd name="T17" fmla="*/ 762 h 990"/>
                <a:gd name="T18" fmla="*/ 1020 w 1167"/>
                <a:gd name="T19" fmla="*/ 690 h 990"/>
                <a:gd name="T20" fmla="*/ 1167 w 1167"/>
                <a:gd name="T21" fmla="*/ 582 h 990"/>
                <a:gd name="T22" fmla="*/ 840 w 1167"/>
                <a:gd name="T23" fmla="*/ 0 h 990"/>
                <a:gd name="T24" fmla="*/ 810 w 1167"/>
                <a:gd name="T25" fmla="*/ 150 h 990"/>
                <a:gd name="T26" fmla="*/ 930 w 1167"/>
                <a:gd name="T27" fmla="*/ 450 h 990"/>
                <a:gd name="T28" fmla="*/ 825 w 1167"/>
                <a:gd name="T29" fmla="*/ 570 h 990"/>
                <a:gd name="T30" fmla="*/ 645 w 1167"/>
                <a:gd name="T31" fmla="*/ 495 h 990"/>
                <a:gd name="T32" fmla="*/ 480 w 1167"/>
                <a:gd name="T33" fmla="*/ 165 h 990"/>
                <a:gd name="T34" fmla="*/ 267 w 1167"/>
                <a:gd name="T35" fmla="*/ 222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67" h="990">
                  <a:moveTo>
                    <a:pt x="267" y="222"/>
                  </a:moveTo>
                  <a:lnTo>
                    <a:pt x="495" y="600"/>
                  </a:lnTo>
                  <a:lnTo>
                    <a:pt x="375" y="765"/>
                  </a:lnTo>
                  <a:lnTo>
                    <a:pt x="210" y="630"/>
                  </a:lnTo>
                  <a:lnTo>
                    <a:pt x="60" y="420"/>
                  </a:lnTo>
                  <a:lnTo>
                    <a:pt x="0" y="405"/>
                  </a:lnTo>
                  <a:lnTo>
                    <a:pt x="300" y="990"/>
                  </a:lnTo>
                  <a:lnTo>
                    <a:pt x="420" y="975"/>
                  </a:lnTo>
                  <a:lnTo>
                    <a:pt x="627" y="762"/>
                  </a:lnTo>
                  <a:lnTo>
                    <a:pt x="1020" y="690"/>
                  </a:lnTo>
                  <a:lnTo>
                    <a:pt x="1167" y="582"/>
                  </a:lnTo>
                  <a:lnTo>
                    <a:pt x="840" y="0"/>
                  </a:lnTo>
                  <a:lnTo>
                    <a:pt x="810" y="150"/>
                  </a:lnTo>
                  <a:lnTo>
                    <a:pt x="930" y="450"/>
                  </a:lnTo>
                  <a:lnTo>
                    <a:pt x="825" y="570"/>
                  </a:lnTo>
                  <a:lnTo>
                    <a:pt x="645" y="495"/>
                  </a:lnTo>
                  <a:lnTo>
                    <a:pt x="480" y="165"/>
                  </a:lnTo>
                  <a:lnTo>
                    <a:pt x="267" y="22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auto">
            <a:xfrm>
              <a:off x="2537" y="2882"/>
              <a:ext cx="189" cy="513"/>
            </a:xfrm>
            <a:custGeom>
              <a:avLst/>
              <a:gdLst>
                <a:gd name="T0" fmla="*/ 570 w 570"/>
                <a:gd name="T1" fmla="*/ 0 h 1680"/>
                <a:gd name="T2" fmla="*/ 180 w 570"/>
                <a:gd name="T3" fmla="*/ 900 h 1680"/>
                <a:gd name="T4" fmla="*/ 0 w 570"/>
                <a:gd name="T5" fmla="*/ 1680 h 1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0" h="1680">
                  <a:moveTo>
                    <a:pt x="570" y="0"/>
                  </a:moveTo>
                  <a:cubicBezTo>
                    <a:pt x="505" y="147"/>
                    <a:pt x="275" y="620"/>
                    <a:pt x="180" y="900"/>
                  </a:cubicBezTo>
                  <a:cubicBezTo>
                    <a:pt x="85" y="1180"/>
                    <a:pt x="37" y="1517"/>
                    <a:pt x="0" y="1680"/>
                  </a:cubicBezTo>
                </a:path>
              </a:pathLst>
            </a:custGeom>
            <a:solidFill>
              <a:srgbClr val="CCFFFF"/>
            </a:solidFill>
            <a:ln w="762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2378" y="2854"/>
              <a:ext cx="318" cy="601"/>
            </a:xfrm>
            <a:custGeom>
              <a:avLst/>
              <a:gdLst>
                <a:gd name="T0" fmla="*/ 960 w 960"/>
                <a:gd name="T1" fmla="*/ 0 h 1965"/>
                <a:gd name="T2" fmla="*/ 345 w 960"/>
                <a:gd name="T3" fmla="*/ 900 h 1965"/>
                <a:gd name="T4" fmla="*/ 0 w 960"/>
                <a:gd name="T5" fmla="*/ 1965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0" h="1965">
                  <a:moveTo>
                    <a:pt x="960" y="0"/>
                  </a:moveTo>
                  <a:cubicBezTo>
                    <a:pt x="853" y="142"/>
                    <a:pt x="505" y="573"/>
                    <a:pt x="345" y="900"/>
                  </a:cubicBezTo>
                  <a:cubicBezTo>
                    <a:pt x="185" y="1227"/>
                    <a:pt x="72" y="1743"/>
                    <a:pt x="0" y="1965"/>
                  </a:cubicBezTo>
                </a:path>
              </a:pathLst>
            </a:custGeom>
            <a:solidFill>
              <a:srgbClr val="CCFFFF"/>
            </a:solidFill>
            <a:ln w="762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auto">
            <a:xfrm>
              <a:off x="2209" y="2831"/>
              <a:ext cx="472" cy="674"/>
            </a:xfrm>
            <a:custGeom>
              <a:avLst/>
              <a:gdLst>
                <a:gd name="T0" fmla="*/ 1425 w 1425"/>
                <a:gd name="T1" fmla="*/ 0 h 2205"/>
                <a:gd name="T2" fmla="*/ 660 w 1425"/>
                <a:gd name="T3" fmla="*/ 705 h 2205"/>
                <a:gd name="T4" fmla="*/ 240 w 1425"/>
                <a:gd name="T5" fmla="*/ 1410 h 2205"/>
                <a:gd name="T6" fmla="*/ 0 w 1425"/>
                <a:gd name="T7" fmla="*/ 2205 h 2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25" h="2205">
                  <a:moveTo>
                    <a:pt x="1425" y="0"/>
                  </a:moveTo>
                  <a:cubicBezTo>
                    <a:pt x="1298" y="117"/>
                    <a:pt x="857" y="470"/>
                    <a:pt x="660" y="705"/>
                  </a:cubicBezTo>
                  <a:cubicBezTo>
                    <a:pt x="463" y="940"/>
                    <a:pt x="350" y="1160"/>
                    <a:pt x="240" y="1410"/>
                  </a:cubicBezTo>
                  <a:cubicBezTo>
                    <a:pt x="130" y="1660"/>
                    <a:pt x="50" y="2040"/>
                    <a:pt x="0" y="2205"/>
                  </a:cubicBezTo>
                </a:path>
              </a:pathLst>
            </a:custGeom>
            <a:solidFill>
              <a:srgbClr val="CCFFFF"/>
            </a:solidFill>
            <a:ln w="762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3005" y="2794"/>
              <a:ext cx="473" cy="211"/>
            </a:xfrm>
            <a:custGeom>
              <a:avLst/>
              <a:gdLst>
                <a:gd name="T0" fmla="*/ 0 w 1425"/>
                <a:gd name="T1" fmla="*/ 0 h 690"/>
                <a:gd name="T2" fmla="*/ 780 w 1425"/>
                <a:gd name="T3" fmla="*/ 225 h 690"/>
                <a:gd name="T4" fmla="*/ 1425 w 1425"/>
                <a:gd name="T5" fmla="*/ 69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25" h="690">
                  <a:moveTo>
                    <a:pt x="0" y="0"/>
                  </a:moveTo>
                  <a:cubicBezTo>
                    <a:pt x="130" y="37"/>
                    <a:pt x="543" y="110"/>
                    <a:pt x="780" y="225"/>
                  </a:cubicBezTo>
                  <a:cubicBezTo>
                    <a:pt x="1017" y="340"/>
                    <a:pt x="1291" y="593"/>
                    <a:pt x="1425" y="690"/>
                  </a:cubicBezTo>
                </a:path>
              </a:pathLst>
            </a:custGeom>
            <a:solidFill>
              <a:srgbClr val="CCFFFF"/>
            </a:solidFill>
            <a:ln w="762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2965" y="2744"/>
              <a:ext cx="687" cy="188"/>
            </a:xfrm>
            <a:custGeom>
              <a:avLst/>
              <a:gdLst>
                <a:gd name="T0" fmla="*/ 0 w 2070"/>
                <a:gd name="T1" fmla="*/ 0 h 615"/>
                <a:gd name="T2" fmla="*/ 1080 w 2070"/>
                <a:gd name="T3" fmla="*/ 135 h 615"/>
                <a:gd name="T4" fmla="*/ 2070 w 2070"/>
                <a:gd name="T5" fmla="*/ 6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70" h="615">
                  <a:moveTo>
                    <a:pt x="0" y="0"/>
                  </a:moveTo>
                  <a:cubicBezTo>
                    <a:pt x="180" y="23"/>
                    <a:pt x="735" y="33"/>
                    <a:pt x="1080" y="135"/>
                  </a:cubicBezTo>
                  <a:cubicBezTo>
                    <a:pt x="1425" y="237"/>
                    <a:pt x="1864" y="515"/>
                    <a:pt x="2070" y="615"/>
                  </a:cubicBezTo>
                </a:path>
              </a:pathLst>
            </a:custGeom>
            <a:solidFill>
              <a:srgbClr val="CCFFFF"/>
            </a:solidFill>
            <a:ln w="762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2950" y="2672"/>
              <a:ext cx="841" cy="164"/>
            </a:xfrm>
            <a:custGeom>
              <a:avLst/>
              <a:gdLst>
                <a:gd name="T0" fmla="*/ 0 w 2535"/>
                <a:gd name="T1" fmla="*/ 115 h 535"/>
                <a:gd name="T2" fmla="*/ 1290 w 2535"/>
                <a:gd name="T3" fmla="*/ 70 h 535"/>
                <a:gd name="T4" fmla="*/ 2535 w 2535"/>
                <a:gd name="T5" fmla="*/ 535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35" h="535">
                  <a:moveTo>
                    <a:pt x="0" y="115"/>
                  </a:moveTo>
                  <a:cubicBezTo>
                    <a:pt x="215" y="110"/>
                    <a:pt x="868" y="0"/>
                    <a:pt x="1290" y="70"/>
                  </a:cubicBezTo>
                  <a:cubicBezTo>
                    <a:pt x="1712" y="140"/>
                    <a:pt x="2276" y="438"/>
                    <a:pt x="2535" y="535"/>
                  </a:cubicBezTo>
                </a:path>
              </a:pathLst>
            </a:custGeom>
            <a:solidFill>
              <a:srgbClr val="CCFFFF"/>
            </a:solidFill>
            <a:ln w="76200" cmpd="sng">
              <a:solidFill>
                <a:srgbClr val="CC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WordArt 25"/>
            <p:cNvSpPr>
              <a:spLocks noChangeArrowheads="1" noChangeShapeType="1" noTextEdit="1"/>
            </p:cNvSpPr>
            <p:nvPr/>
          </p:nvSpPr>
          <p:spPr bwMode="auto">
            <a:xfrm rot="-1585963">
              <a:off x="1899" y="2686"/>
              <a:ext cx="2402" cy="104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ru-RU" sz="3600" kern="10" dirty="0">
                  <a:ln w="9525">
                    <a:solidFill>
                      <a:srgbClr val="CCFFFF"/>
                    </a:solidFill>
                    <a:round/>
                    <a:headEnd/>
                    <a:tailEnd/>
                  </a:ln>
                  <a:solidFill>
                    <a:srgbClr val="CCFFFF"/>
                  </a:solidFill>
                  <a:latin typeface="Impact" panose="020B0806030902050204" pitchFamily="34" charset="0"/>
                </a:rPr>
                <a:t>с в о я   и г р а</a:t>
              </a:r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1877" y="2513"/>
              <a:ext cx="2593" cy="1642"/>
            </a:xfrm>
            <a:custGeom>
              <a:avLst/>
              <a:gdLst>
                <a:gd name="T0" fmla="*/ 139 w 2593"/>
                <a:gd name="T1" fmla="*/ 1548 h 1642"/>
                <a:gd name="T2" fmla="*/ 840 w 2593"/>
                <a:gd name="T3" fmla="*/ 1596 h 1642"/>
                <a:gd name="T4" fmla="*/ 1800 w 2593"/>
                <a:gd name="T5" fmla="*/ 1269 h 1642"/>
                <a:gd name="T6" fmla="*/ 2451 w 2593"/>
                <a:gd name="T7" fmla="*/ 699 h 1642"/>
                <a:gd name="T8" fmla="*/ 2586 w 2593"/>
                <a:gd name="T9" fmla="*/ 268 h 1642"/>
                <a:gd name="T10" fmla="*/ 2491 w 2593"/>
                <a:gd name="T11" fmla="*/ 69 h 1642"/>
                <a:gd name="T12" fmla="*/ 2155 w 2593"/>
                <a:gd name="T13" fmla="*/ 69 h 1642"/>
                <a:gd name="T14" fmla="*/ 1953 w 2593"/>
                <a:gd name="T15" fmla="*/ 482 h 1642"/>
                <a:gd name="T16" fmla="*/ 1470 w 2593"/>
                <a:gd name="T17" fmla="*/ 831 h 1642"/>
                <a:gd name="T18" fmla="*/ 854 w 2593"/>
                <a:gd name="T19" fmla="*/ 1070 h 1642"/>
                <a:gd name="T20" fmla="*/ 336 w 2593"/>
                <a:gd name="T21" fmla="*/ 1051 h 1642"/>
                <a:gd name="T22" fmla="*/ 138 w 2593"/>
                <a:gd name="T23" fmla="*/ 1084 h 1642"/>
                <a:gd name="T24" fmla="*/ 4 w 2593"/>
                <a:gd name="T25" fmla="*/ 1254 h 1642"/>
                <a:gd name="T26" fmla="*/ 139 w 2593"/>
                <a:gd name="T27" fmla="*/ 1548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3" h="1642">
                  <a:moveTo>
                    <a:pt x="139" y="1548"/>
                  </a:moveTo>
                  <a:cubicBezTo>
                    <a:pt x="278" y="1605"/>
                    <a:pt x="563" y="1642"/>
                    <a:pt x="840" y="1596"/>
                  </a:cubicBezTo>
                  <a:cubicBezTo>
                    <a:pt x="1117" y="1550"/>
                    <a:pt x="1532" y="1418"/>
                    <a:pt x="1800" y="1269"/>
                  </a:cubicBezTo>
                  <a:cubicBezTo>
                    <a:pt x="2068" y="1120"/>
                    <a:pt x="2320" y="866"/>
                    <a:pt x="2451" y="699"/>
                  </a:cubicBezTo>
                  <a:cubicBezTo>
                    <a:pt x="2582" y="532"/>
                    <a:pt x="2579" y="373"/>
                    <a:pt x="2586" y="268"/>
                  </a:cubicBezTo>
                  <a:cubicBezTo>
                    <a:pt x="2593" y="163"/>
                    <a:pt x="2563" y="102"/>
                    <a:pt x="2491" y="69"/>
                  </a:cubicBezTo>
                  <a:cubicBezTo>
                    <a:pt x="2419" y="36"/>
                    <a:pt x="2245" y="0"/>
                    <a:pt x="2155" y="69"/>
                  </a:cubicBezTo>
                  <a:cubicBezTo>
                    <a:pt x="2065" y="138"/>
                    <a:pt x="2067" y="355"/>
                    <a:pt x="1953" y="482"/>
                  </a:cubicBezTo>
                  <a:cubicBezTo>
                    <a:pt x="1839" y="609"/>
                    <a:pt x="1653" y="733"/>
                    <a:pt x="1470" y="831"/>
                  </a:cubicBezTo>
                  <a:cubicBezTo>
                    <a:pt x="1287" y="929"/>
                    <a:pt x="1043" y="1034"/>
                    <a:pt x="854" y="1070"/>
                  </a:cubicBezTo>
                  <a:cubicBezTo>
                    <a:pt x="665" y="1107"/>
                    <a:pt x="455" y="1049"/>
                    <a:pt x="336" y="1051"/>
                  </a:cubicBezTo>
                  <a:cubicBezTo>
                    <a:pt x="217" y="1053"/>
                    <a:pt x="193" y="1050"/>
                    <a:pt x="138" y="1084"/>
                  </a:cubicBezTo>
                  <a:cubicBezTo>
                    <a:pt x="83" y="1118"/>
                    <a:pt x="4" y="1177"/>
                    <a:pt x="4" y="1254"/>
                  </a:cubicBezTo>
                  <a:cubicBezTo>
                    <a:pt x="4" y="1331"/>
                    <a:pt x="0" y="1491"/>
                    <a:pt x="139" y="1548"/>
                  </a:cubicBezTo>
                  <a:close/>
                </a:path>
              </a:pathLst>
            </a:custGeom>
            <a:noFill/>
            <a:ln w="76200" cmpd="sng">
              <a:solidFill>
                <a:srgbClr val="CC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4" name="5-конечная звезда 33">
            <a:hlinkClick r:id="rId8" action="ppaction://hlinksldjump"/>
          </p:cNvPr>
          <p:cNvSpPr/>
          <p:nvPr/>
        </p:nvSpPr>
        <p:spPr>
          <a:xfrm>
            <a:off x="4454015" y="5196156"/>
            <a:ext cx="2430176" cy="1517298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ЗАДАНИЕ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529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Объект 6" descr="http://shs_chit_19.chita.zabedu.ru/images/sergej-large.jpg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442098">
            <a:off x="465272" y="608756"/>
            <a:ext cx="4069716" cy="5452661"/>
          </a:xfrm>
          <a:prstGeom prst="ellipse">
            <a:avLst/>
          </a:prstGeom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885273" y="856718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>
                <a:solidFill>
                  <a:srgbClr val="FFFF00"/>
                </a:solidFill>
                <a:latin typeface="Algeria One" panose="02000000000000000000" pitchFamily="2" charset="0"/>
              </a:rPr>
              <a:t>ТОКМАКОВ Сергей Николаевич </a:t>
            </a:r>
            <a:endParaRPr lang="ru-RU" sz="2800" dirty="0" smtClean="0">
              <a:solidFill>
                <a:srgbClr val="FFFF00"/>
              </a:solidFill>
              <a:latin typeface="Algeria One" panose="02000000000000000000" pitchFamily="2" charset="0"/>
            </a:endParaRP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(</a:t>
            </a:r>
            <a:r>
              <a:rPr lang="ru-RU" sz="2800" b="1" dirty="0">
                <a:solidFill>
                  <a:srgbClr val="FFFF00"/>
                </a:solidFill>
              </a:rPr>
              <a:t>6.11.1964, Чита — 24.9.1984, Афганистан), воин-интернационалист, младший сержант. </a:t>
            </a:r>
            <a:r>
              <a:rPr lang="ru-RU" sz="2800" b="1" dirty="0">
                <a:solidFill>
                  <a:srgbClr val="FFFF00"/>
                </a:solidFill>
              </a:rPr>
              <a:t>Служил в составе контингента советских войск в Афганистане.</a:t>
            </a:r>
            <a:r>
              <a:rPr lang="ru-RU" altLang="ru-RU" sz="2800" b="1" dirty="0"/>
              <a:t> </a:t>
            </a:r>
            <a:r>
              <a:rPr lang="ru-RU" sz="2800" b="1" dirty="0" smtClean="0">
                <a:solidFill>
                  <a:srgbClr val="FFFF00"/>
                </a:solidFill>
              </a:rPr>
              <a:t>Погиб</a:t>
            </a:r>
            <a:r>
              <a:rPr lang="ru-RU" sz="2800" b="1" dirty="0">
                <a:solidFill>
                  <a:srgbClr val="FFFF00"/>
                </a:solidFill>
              </a:rPr>
              <a:t>, прикрывая сослуживцев.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834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2"/>
          <p:cNvSpPr/>
          <p:nvPr/>
        </p:nvSpPr>
        <p:spPr>
          <a:xfrm>
            <a:off x="1538306" y="366686"/>
            <a:ext cx="90409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Юный герой СССР. Наравне </a:t>
            </a:r>
            <a:r>
              <a:rPr lang="ru-RU" sz="2400" b="1" dirty="0">
                <a:solidFill>
                  <a:schemeClr val="bg1"/>
                </a:solidFill>
              </a:rPr>
              <a:t>со старшими товарищами он ходил в разведку - как в одиночку, так и с группой. Участвовал в рейдах. Подрывал эшелоны. За бой в январе 1943 года, когда, раненый, он поднял своих товарищей в атаку и пробился сквозь вражеское кольцо, </a:t>
            </a:r>
            <a:r>
              <a:rPr lang="ru-RU" sz="2400" b="1" dirty="0" smtClean="0">
                <a:solidFill>
                  <a:schemeClr val="bg1"/>
                </a:solidFill>
              </a:rPr>
              <a:t>получил </a:t>
            </a:r>
            <a:r>
              <a:rPr lang="ru-RU" sz="2400" b="1" dirty="0">
                <a:solidFill>
                  <a:schemeClr val="bg1"/>
                </a:solidFill>
              </a:rPr>
              <a:t>медаль "За отвагу".</a:t>
            </a:r>
          </a:p>
          <a:p>
            <a:pPr indent="457200" algn="just"/>
            <a:r>
              <a:rPr lang="ru-RU" sz="2400" b="1" dirty="0">
                <a:solidFill>
                  <a:schemeClr val="bg1"/>
                </a:solidFill>
              </a:rPr>
              <a:t>А в мае 1944-го при выполнении очередного задания около деревни </a:t>
            </a:r>
            <a:r>
              <a:rPr lang="ru-RU" sz="2400" b="1" dirty="0" err="1">
                <a:solidFill>
                  <a:schemeClr val="bg1"/>
                </a:solidFill>
              </a:rPr>
              <a:t>Хоромицкие</a:t>
            </a:r>
            <a:r>
              <a:rPr lang="ru-RU" sz="2400" b="1" dirty="0">
                <a:solidFill>
                  <a:schemeClr val="bg1"/>
                </a:solidFill>
              </a:rPr>
              <a:t> Минской области 14-летний боец погиб. Возвращаясь с задания вдвоем с командиром разведки, они наткнулись на немцев. Командира убили сразу, а Марат, отстреливаясь, залег в ложбинке. Уходить в чистом поле было некуда, да и возможности не было - подросток был тяжело ранен в руку. Пока были патроны, держал оборону, а когда магазин опустел, взял последнее оружие - две гранаты, с пояса. Одну бросил в немцев сразу, а со второй подождал: когда враги подошли совсем близко, взорвал себя вместе с ними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  <a:endParaRPr lang="ru-RU" sz="2400" b="1" dirty="0">
              <a:solidFill>
                <a:schemeClr val="bg1"/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0579261" y="6099858"/>
            <a:ext cx="1612738" cy="740854"/>
            <a:chOff x="4836371" y="5499514"/>
            <a:chExt cx="2352552" cy="8065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371" y="5499514"/>
              <a:ext cx="2352552" cy="806590"/>
            </a:xfrm>
            <a:prstGeom prst="rect">
              <a:avLst/>
            </a:prstGeom>
          </p:spPr>
        </p:pic>
        <p:sp>
          <p:nvSpPr>
            <p:cNvPr id="8" name="Rectangle 7">
              <a:hlinkClick r:id="rId7" action="ppaction://hlinksldjump"/>
            </p:cNvPr>
            <p:cNvSpPr/>
            <p:nvPr/>
          </p:nvSpPr>
          <p:spPr>
            <a:xfrm>
              <a:off x="5199230" y="5690461"/>
              <a:ext cx="179478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Узнать ответ</a:t>
              </a:r>
              <a:endPara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0" y="5157283"/>
            <a:ext cx="1538306" cy="168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598" y="54304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637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7919547" y="6043642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26" name="Picture 2" descr="Картинки по запросу &quot;Марат Казей&quot;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2" t="16094" r="34721"/>
          <a:stretch/>
        </p:blipFill>
        <p:spPr bwMode="auto">
          <a:xfrm>
            <a:off x="150469" y="1360025"/>
            <a:ext cx="5018081" cy="5497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&quot;Марат Казей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330" y="1361806"/>
            <a:ext cx="6415756" cy="47636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0" y="470284"/>
            <a:ext cx="12192000" cy="1513263"/>
          </a:xfrm>
        </p:spPr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Марат </a:t>
            </a:r>
            <a:r>
              <a:rPr lang="ru-RU" sz="4800" b="1" cap="none" dirty="0" err="1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Казей</a:t>
            </a:r>
            <a:r>
              <a:rPr lang="ru-RU" sz="48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 - </a:t>
            </a:r>
            <a:r>
              <a:rPr lang="ru-RU" b="1" cap="none" dirty="0" smtClean="0">
                <a:solidFill>
                  <a:schemeClr val="bg1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пионер-герой</a:t>
            </a:r>
            <a:br>
              <a:rPr lang="ru-RU" b="1" cap="none" dirty="0" smtClean="0">
                <a:solidFill>
                  <a:schemeClr val="bg1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b="1" cap="none" dirty="0" smtClean="0">
                <a:solidFill>
                  <a:schemeClr val="bg1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великой отечественной войны</a:t>
            </a:r>
            <a:r>
              <a:rPr lang="ru-RU" sz="40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40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ru-RU" cap="none" dirty="0">
              <a:solidFill>
                <a:srgbClr val="FFFF00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924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/>
          <a:srcRect t="18898" b="7657"/>
          <a:stretch/>
        </p:blipFill>
        <p:spPr>
          <a:xfrm>
            <a:off x="769153" y="2419109"/>
            <a:ext cx="10923486" cy="2176040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4836371" y="5499514"/>
            <a:ext cx="2352552" cy="806590"/>
            <a:chOff x="4836371" y="5499514"/>
            <a:chExt cx="2352552" cy="8065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371" y="5499514"/>
              <a:ext cx="2352552" cy="806590"/>
            </a:xfrm>
            <a:prstGeom prst="rect">
              <a:avLst/>
            </a:prstGeom>
          </p:spPr>
        </p:pic>
        <p:sp>
          <p:nvSpPr>
            <p:cNvPr id="8" name="Rectangle 7">
              <a:hlinkClick r:id="rId8" action="ppaction://hlinksldjump"/>
            </p:cNvPr>
            <p:cNvSpPr/>
            <p:nvPr/>
          </p:nvSpPr>
          <p:spPr>
            <a:xfrm>
              <a:off x="5199230" y="5690461"/>
              <a:ext cx="179478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Узнать ответ</a:t>
              </a:r>
              <a:endPara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" name="Прямоугольник 2"/>
          <p:cNvSpPr/>
          <p:nvPr/>
        </p:nvSpPr>
        <p:spPr>
          <a:xfrm>
            <a:off x="2457619" y="343855"/>
            <a:ext cx="72780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</a:rPr>
              <a:t>Название озера, по которому проходила «дорога жизни» к героическому </a:t>
            </a:r>
            <a:r>
              <a:rPr lang="ru-RU" sz="3600" b="1" dirty="0" smtClean="0">
                <a:solidFill>
                  <a:schemeClr val="bg1"/>
                </a:solidFill>
              </a:rPr>
              <a:t>городу?</a:t>
            </a:r>
            <a:endParaRPr lang="ru-RU" sz="5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246" y="496746"/>
            <a:ext cx="609600" cy="609600"/>
          </a:xfrm>
          <a:prstGeom prst="rect">
            <a:avLst/>
          </a:prstGeom>
        </p:spPr>
      </p:pic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231493" y="4138800"/>
            <a:ext cx="2430683" cy="265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679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&quot;Ладожское озеро&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31"/>
          <a:stretch/>
        </p:blipFill>
        <p:spPr bwMode="auto">
          <a:xfrm>
            <a:off x="391613" y="78139"/>
            <a:ext cx="11621738" cy="6319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8276655" y="6159389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822661" y="27893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Ладожское озеро</a:t>
            </a:r>
            <a:endParaRPr lang="ru-RU" cap="none" dirty="0">
              <a:solidFill>
                <a:srgbClr val="FFFF00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Картинки по запросу &quot;ленинград в блокаду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13" y="1992991"/>
            <a:ext cx="7620000" cy="42767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100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t="12866" b="9171"/>
          <a:stretch/>
        </p:blipFill>
        <p:spPr>
          <a:xfrm>
            <a:off x="671332" y="2444371"/>
            <a:ext cx="10961123" cy="2854827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9067319" y="5814708"/>
            <a:ext cx="2352552" cy="806590"/>
            <a:chOff x="4836371" y="5499514"/>
            <a:chExt cx="2352552" cy="8065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371" y="5499514"/>
              <a:ext cx="2352552" cy="806590"/>
            </a:xfrm>
            <a:prstGeom prst="rect">
              <a:avLst/>
            </a:prstGeom>
          </p:spPr>
        </p:pic>
        <p:sp>
          <p:nvSpPr>
            <p:cNvPr id="8" name="Rectangle 7">
              <a:hlinkClick r:id="rId8" action="ppaction://hlinksldjump"/>
            </p:cNvPr>
            <p:cNvSpPr/>
            <p:nvPr/>
          </p:nvSpPr>
          <p:spPr>
            <a:xfrm>
              <a:off x="5199230" y="5690461"/>
              <a:ext cx="179478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Узнать ответ</a:t>
              </a:r>
              <a:endPara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" name="Прямоугольник 2"/>
          <p:cNvSpPr/>
          <p:nvPr/>
        </p:nvSpPr>
        <p:spPr>
          <a:xfrm>
            <a:off x="544011" y="264847"/>
            <a:ext cx="96995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</a:rPr>
              <a:t>Город, который фашисты атаковали 250 суток, а Советские войска отбили за 5 </a:t>
            </a:r>
            <a:r>
              <a:rPr lang="ru-RU" sz="4400" b="1" dirty="0" smtClean="0">
                <a:solidFill>
                  <a:schemeClr val="bg1"/>
                </a:solidFill>
              </a:rPr>
              <a:t>суток?</a:t>
            </a:r>
            <a:endParaRPr lang="ru-RU" sz="66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-1" y="4776051"/>
            <a:ext cx="1886673" cy="206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6268" y="493407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09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Картинки по запросу &quot;севастополь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653" y="2006877"/>
            <a:ext cx="6682814" cy="3712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3750954" y="5800574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3014242" y="150471"/>
            <a:ext cx="5745878" cy="1120159"/>
          </a:xfrm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Севастополь</a:t>
            </a:r>
            <a:endParaRPr lang="ru-RU" cap="none" dirty="0">
              <a:solidFill>
                <a:srgbClr val="FFFF00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4100" name="Picture 4" descr="Картинки по запросу &quot;севастополь битва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9973"/>
            <a:ext cx="6219998" cy="3589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918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6090" y="2217250"/>
            <a:ext cx="8401753" cy="32108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8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462987" y="329965"/>
            <a:ext cx="92031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Ракета, летательный </a:t>
            </a:r>
            <a:r>
              <a:rPr lang="ru-RU" sz="2800" b="1" dirty="0">
                <a:solidFill>
                  <a:schemeClr val="bg1"/>
                </a:solidFill>
              </a:rPr>
              <a:t>аппарат, двигающийся в пространстве за счёт действия реактивной </a:t>
            </a:r>
            <a:r>
              <a:rPr lang="ru-RU" sz="2800" b="1" dirty="0" smtClean="0">
                <a:solidFill>
                  <a:schemeClr val="bg1"/>
                </a:solidFill>
              </a:rPr>
              <a:t>тяги, И,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Любой </a:t>
            </a:r>
            <a:r>
              <a:rPr lang="ru-RU" sz="2800" b="1" dirty="0">
                <a:solidFill>
                  <a:schemeClr val="bg1"/>
                </a:solidFill>
              </a:rPr>
              <a:t>материальный объект, используемый для закрепления и хранения на нем информации.</a:t>
            </a:r>
            <a:endParaRPr lang="ru-RU" sz="28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0" y="3894009"/>
            <a:ext cx="2708476" cy="296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843" y="56377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03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408845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72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носитель</a:t>
            </a:r>
            <a:endParaRPr lang="ru-RU" sz="5400" cap="none" dirty="0">
              <a:solidFill>
                <a:srgbClr val="FFFF00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Картинки по запросу &quot;носитель информации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4927">
            <a:off x="472855" y="2347831"/>
            <a:ext cx="6729136" cy="266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&quot;ракета носитель&quot;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7" t="4659" r="25898" b="6930"/>
          <a:stretch/>
        </p:blipFill>
        <p:spPr bwMode="auto">
          <a:xfrm rot="20243103">
            <a:off x="7889261" y="1126449"/>
            <a:ext cx="3453162" cy="5109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761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354" y="5890516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0132119" y="6093756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863601" y="6464"/>
            <a:ext cx="907522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>
                <a:solidFill>
                  <a:schemeClr val="bg1"/>
                </a:solidFill>
                <a:cs typeface="Times New Roman" pitchFamily="18" charset="0"/>
              </a:rPr>
              <a:t>Кто автор стихотворения</a:t>
            </a:r>
            <a:r>
              <a:rPr lang="ru-RU" sz="4400" b="1" dirty="0" smtClean="0">
                <a:solidFill>
                  <a:schemeClr val="bg1"/>
                </a:solidFill>
                <a:cs typeface="Times New Roman" pitchFamily="18" charset="0"/>
              </a:rPr>
              <a:t>? </a:t>
            </a: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0" y="4070550"/>
            <a:ext cx="2386473" cy="261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030" y="624994"/>
            <a:ext cx="609600" cy="60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26571" y="736018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Жди меня, и я вернусь,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Всем смертям назло.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Кто не ждал меня, тот пусть Скажет: - Повезло.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Не понять, не ждавшим им,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Как среди огня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Ожиданием своим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Ты спасла меня.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Как я выжил, будем знать Только мы с тобой,-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Просто ты умела ждать, </a:t>
            </a:r>
          </a:p>
          <a:p>
            <a:r>
              <a:rPr lang="ru-RU" sz="2800" b="1" dirty="0">
                <a:solidFill>
                  <a:schemeClr val="bg1"/>
                </a:solidFill>
                <a:cs typeface="Times New Roman" pitchFamily="18" charset="0"/>
              </a:rPr>
              <a:t>Как никто другой.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96071" y="5912721"/>
            <a:ext cx="67662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>
                <a:solidFill>
                  <a:schemeClr val="bg1"/>
                </a:solidFill>
                <a:cs typeface="Times New Roman" pitchFamily="18" charset="0"/>
              </a:rPr>
              <a:t>Когда оно было написано?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43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6227899" y="5673253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5361752" y="305539"/>
            <a:ext cx="6004748" cy="1513263"/>
          </a:xfrm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chemeClr val="bg1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Константин </a:t>
            </a:r>
            <a:r>
              <a:rPr lang="ru-RU" sz="4400" b="1" cap="none" dirty="0" err="1" smtClean="0">
                <a:solidFill>
                  <a:schemeClr val="bg1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симонов</a:t>
            </a:r>
            <a:endParaRPr lang="ru-RU" cap="none" dirty="0">
              <a:solidFill>
                <a:schemeClr val="bg1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8" descr="http://www.tagmuscol.ru/_nw/1/6139717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0201" y="299368"/>
            <a:ext cx="4438005" cy="613953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813326" y="2092031"/>
            <a:ext cx="68368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Algeria One" panose="02000000000000000000" pitchFamily="2" charset="0"/>
              </a:rPr>
              <a:t>Написано в июле — августе 1941 года. Посвящено актрисе Валентине Серовой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4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9448" y="5998997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0180622" y="6202237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3558532"/>
            <a:ext cx="2781417" cy="304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64923" y="833122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cs typeface="Times New Roman" pitchFamily="18" charset="0"/>
              </a:rPr>
              <a:t>И </a:t>
            </a:r>
            <a:r>
              <a:rPr lang="ru-RU" sz="5400" b="1" dirty="0">
                <a:solidFill>
                  <a:schemeClr val="bg1"/>
                </a:solidFill>
                <a:cs typeface="Times New Roman" pitchFamily="18" charset="0"/>
              </a:rPr>
              <a:t>пулемёт в гражданскую войну И функция в </a:t>
            </a:r>
            <a:r>
              <a:rPr lang="en-US" sz="5400" b="1" dirty="0">
                <a:solidFill>
                  <a:schemeClr val="bg1"/>
                </a:solidFill>
              </a:rPr>
              <a:t>Microsoft </a:t>
            </a:r>
            <a:r>
              <a:rPr lang="ru-RU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smtClean="0">
                <a:solidFill>
                  <a:schemeClr val="bg1"/>
                </a:solidFill>
              </a:rPr>
              <a:t>Excel</a:t>
            </a:r>
            <a:r>
              <a:rPr lang="ru-RU" sz="5400" b="1" dirty="0" smtClean="0">
                <a:solidFill>
                  <a:schemeClr val="bg1"/>
                </a:solidFill>
              </a:rPr>
              <a:t> И мужское имя</a:t>
            </a:r>
            <a:endParaRPr lang="ru-RU" sz="5400" dirty="0">
              <a:solidFill>
                <a:schemeClr val="bg1"/>
              </a:solidFill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9682385" y="5631244"/>
            <a:ext cx="2666678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  <a:hlinkClick r:id="rId9" action="ppaction://hlinksldjump"/>
              </a:rPr>
              <a:t>ответ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  <p:pic>
        <p:nvPicPr>
          <p:cNvPr id="3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030" y="62499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454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87688" y="1556792"/>
            <a:ext cx="5904656" cy="1296144"/>
            <a:chOff x="3287688" y="1556792"/>
            <a:chExt cx="5904656" cy="1296144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287688" y="1556792"/>
              <a:ext cx="936104" cy="1296144"/>
            </a:xfrm>
            <a:prstGeom prst="round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4223792" y="1556792"/>
              <a:ext cx="936104" cy="1296144"/>
            </a:xfrm>
            <a:prstGeom prst="round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5231904" y="1556792"/>
              <a:ext cx="936104" cy="1296144"/>
            </a:xfrm>
            <a:prstGeom prst="round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6240016" y="1556792"/>
              <a:ext cx="936104" cy="1296144"/>
            </a:xfrm>
            <a:prstGeom prst="round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7248128" y="1556792"/>
              <a:ext cx="936104" cy="1296144"/>
            </a:xfrm>
            <a:prstGeom prst="round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8256240" y="1556792"/>
              <a:ext cx="936104" cy="1296144"/>
            </a:xfrm>
            <a:prstGeom prst="roundRect">
              <a:avLst/>
            </a:prstGeom>
            <a:solidFill>
              <a:schemeClr val="accent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0855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 flipH="1">
            <a:off x="10575886" y="5890516"/>
            <a:ext cx="462989" cy="115747"/>
            <a:chOff x="4836371" y="5499514"/>
            <a:chExt cx="2352552" cy="80659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371" y="5499514"/>
              <a:ext cx="2352552" cy="806590"/>
            </a:xfrm>
            <a:prstGeom prst="rect">
              <a:avLst/>
            </a:prstGeom>
          </p:spPr>
        </p:pic>
        <p:sp>
          <p:nvSpPr>
            <p:cNvPr id="9" name="Rectangle 8">
              <a:hlinkClick r:id="rId7" action="ppaction://hlinksldjump"/>
            </p:cNvPr>
            <p:cNvSpPr/>
            <p:nvPr/>
          </p:nvSpPr>
          <p:spPr>
            <a:xfrm>
              <a:off x="5830981" y="5690461"/>
              <a:ext cx="531288" cy="1918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0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Узнать ответ</a:t>
              </a:r>
              <a:endParaRPr lang="ru-RU" sz="1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" name="Прямоугольник 2"/>
          <p:cNvSpPr/>
          <p:nvPr/>
        </p:nvSpPr>
        <p:spPr>
          <a:xfrm>
            <a:off x="2571919" y="1240893"/>
            <a:ext cx="72780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8000" b="1" dirty="0">
                <a:solidFill>
                  <a:schemeClr val="bg1"/>
                </a:solidFill>
                <a:cs typeface="Times New Roman" pitchFamily="18" charset="0"/>
              </a:rPr>
              <a:t>Объединение военных кораблей</a:t>
            </a:r>
          </a:p>
        </p:txBody>
      </p:sp>
      <p:pic>
        <p:nvPicPr>
          <p:cNvPr id="6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3558532"/>
            <a:ext cx="2781417" cy="304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030" y="624994"/>
            <a:ext cx="609600" cy="609600"/>
          </a:xfrm>
          <a:prstGeom prst="rect">
            <a:avLst/>
          </a:prstGeom>
        </p:spPr>
      </p:pic>
      <p:sp>
        <p:nvSpPr>
          <p:cNvPr id="11" name="5-конечная звезда 10">
            <a:hlinkClick r:id="rId10" action="ppaction://hlinksldjump"/>
          </p:cNvPr>
          <p:cNvSpPr/>
          <p:nvPr/>
        </p:nvSpPr>
        <p:spPr>
          <a:xfrm>
            <a:off x="9242547" y="5277138"/>
            <a:ext cx="2666678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ответ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99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533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3608" y="5877612"/>
            <a:ext cx="624629" cy="214159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0237379" y="5830161"/>
            <a:ext cx="83708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5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105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2610019" y="948793"/>
            <a:ext cx="72780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8000" b="1" dirty="0">
                <a:solidFill>
                  <a:schemeClr val="bg1"/>
                </a:solidFill>
                <a:cs typeface="Times New Roman" pitchFamily="18" charset="0"/>
              </a:rPr>
              <a:t>Место расположения военачальника</a:t>
            </a: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3558532"/>
            <a:ext cx="2781417" cy="304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5-конечная звезда 8">
            <a:hlinkClick r:id="rId9" action="ppaction://hlinksldjump"/>
          </p:cNvPr>
          <p:cNvSpPr/>
          <p:nvPr/>
        </p:nvSpPr>
        <p:spPr>
          <a:xfrm>
            <a:off x="9242547" y="5277138"/>
            <a:ext cx="2666678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ответ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  <p:pic>
        <p:nvPicPr>
          <p:cNvPr id="10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030" y="62499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51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0">
              <a:schemeClr val="accent5">
                <a:lumMod val="89000"/>
              </a:schemeClr>
            </a:gs>
            <a:gs pos="0">
              <a:schemeClr val="accent5">
                <a:lumMod val="75000"/>
              </a:schemeClr>
            </a:gs>
            <a:gs pos="100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766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0744199" y="6070600"/>
            <a:ext cx="381723" cy="273604"/>
            <a:chOff x="4836371" y="5499514"/>
            <a:chExt cx="2352552" cy="8065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6371" y="5499514"/>
              <a:ext cx="2352552" cy="806590"/>
            </a:xfrm>
            <a:prstGeom prst="rect">
              <a:avLst/>
            </a:prstGeom>
          </p:spPr>
        </p:pic>
        <p:sp>
          <p:nvSpPr>
            <p:cNvPr id="8" name="Rectangle 7">
              <a:hlinkClick r:id="rId7" action="ppaction://hlinksldjump"/>
            </p:cNvPr>
            <p:cNvSpPr/>
            <p:nvPr/>
          </p:nvSpPr>
          <p:spPr>
            <a:xfrm>
              <a:off x="5645474" y="5690461"/>
              <a:ext cx="90229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2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Узнать ответ</a:t>
              </a:r>
              <a:endParaRPr lang="ru-RU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" name="Прямоугольник 2"/>
          <p:cNvSpPr/>
          <p:nvPr/>
        </p:nvSpPr>
        <p:spPr>
          <a:xfrm>
            <a:off x="2570349" y="929794"/>
            <a:ext cx="727800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6000" b="1" dirty="0">
                <a:solidFill>
                  <a:schemeClr val="bg1"/>
                </a:solidFill>
                <a:cs typeface="Times New Roman" pitchFamily="18" charset="0"/>
              </a:rPr>
              <a:t>Военное укрепление, которое состоит</a:t>
            </a:r>
            <a:br>
              <a:rPr lang="ru-RU" sz="6000" b="1" dirty="0">
                <a:solidFill>
                  <a:schemeClr val="bg1"/>
                </a:solidFill>
                <a:cs typeface="Times New Roman" pitchFamily="18" charset="0"/>
              </a:rPr>
            </a:br>
            <a:r>
              <a:rPr lang="ru-RU" sz="6000" b="1" dirty="0">
                <a:solidFill>
                  <a:schemeClr val="bg1"/>
                </a:solidFill>
                <a:cs typeface="Times New Roman" pitchFamily="18" charset="0"/>
              </a:rPr>
              <a:t>из вала и рва перед </a:t>
            </a:r>
            <a:r>
              <a:rPr lang="ru-RU" sz="6000" b="1" dirty="0" smtClean="0">
                <a:solidFill>
                  <a:schemeClr val="bg1"/>
                </a:solidFill>
                <a:cs typeface="Times New Roman" pitchFamily="18" charset="0"/>
              </a:rPr>
              <a:t>ним</a:t>
            </a:r>
            <a:endParaRPr lang="ru-RU" sz="60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3558532"/>
            <a:ext cx="2781417" cy="304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5-конечная звезда 8">
            <a:hlinkClick r:id="rId9" action="ppaction://hlinksldjump"/>
          </p:cNvPr>
          <p:cNvSpPr/>
          <p:nvPr/>
        </p:nvSpPr>
        <p:spPr>
          <a:xfrm>
            <a:off x="9475244" y="5457222"/>
            <a:ext cx="2666678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ответ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  <p:pic>
        <p:nvPicPr>
          <p:cNvPr id="10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030" y="62499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9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4</a:t>
            </a:r>
            <a:r>
              <a:rPr lang="en-US" sz="2000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800</a:t>
            </a:r>
            <a:endParaRPr lang="ru-RU" sz="2000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8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7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2457619" y="2612493"/>
            <a:ext cx="727800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Есть и у операционной системы и у пушки, и, у Земли</a:t>
            </a:r>
            <a:endParaRPr lang="ru-RU" sz="3500" dirty="0">
              <a:solidFill>
                <a:schemeClr val="accent4">
                  <a:lumMod val="40000"/>
                  <a:lumOff val="6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3558532"/>
            <a:ext cx="2781417" cy="304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5730" y="56149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893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823072" y="5846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22445"/>
            <a:ext cx="10759642" cy="1174556"/>
          </a:xfrm>
        </p:spPr>
        <p:txBody>
          <a:bodyPr>
            <a:normAutofit/>
          </a:bodyPr>
          <a:lstStyle/>
          <a:p>
            <a:pPr algn="ctr"/>
            <a:r>
              <a:rPr lang="ru-RU" sz="6000" b="1" cap="none" dirty="0" smtClean="0">
                <a:solidFill>
                  <a:srgbClr val="FFFF00"/>
                </a:solidFill>
                <a:latin typeface="Algeria One" panose="02000000000000000000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Ядро</a:t>
            </a:r>
            <a:endParaRPr lang="ru-RU" sz="4400" cap="none" dirty="0">
              <a:solidFill>
                <a:srgbClr val="FFFF00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Картинки по запросу &quot;пушка ядро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3854">
            <a:off x="817924" y="1368879"/>
            <a:ext cx="4078817" cy="30591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&quot;ядро операционной системы&quot;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0192">
            <a:off x="4994431" y="2970283"/>
            <a:ext cx="4218939" cy="316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артинки по запросу &quot;ядро земли&quot;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1F29"/>
              </a:clrFrom>
              <a:clrTo>
                <a:srgbClr val="001F2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0954">
            <a:off x="7515309" y="917875"/>
            <a:ext cx="4422775" cy="24878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373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2457619" y="497994"/>
            <a:ext cx="727800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000" b="1" dirty="0">
                <a:solidFill>
                  <a:schemeClr val="bg1"/>
                </a:solidFill>
                <a:cs typeface="Times New Roman" pitchFamily="18" charset="0"/>
              </a:rPr>
              <a:t>О каком российском полководце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4000" b="1" dirty="0">
                <a:solidFill>
                  <a:schemeClr val="bg1"/>
                </a:solidFill>
                <a:cs typeface="Times New Roman" pitchFamily="18" charset="0"/>
              </a:rPr>
              <a:t>писал лорд Байрон?</a:t>
            </a: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4345861"/>
            <a:ext cx="2295575" cy="251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230" y="497994"/>
            <a:ext cx="609600" cy="609600"/>
          </a:xfrm>
          <a:prstGeom prst="rect">
            <a:avLst/>
          </a:prstGeom>
        </p:spPr>
      </p:pic>
      <p:pic>
        <p:nvPicPr>
          <p:cNvPr id="10" name="Picture 2" descr="http://russkijjazikmtn.ucoz.com/_nw/1/15229138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914401" y="195208"/>
            <a:ext cx="1879600" cy="2759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216813" y="243698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cs typeface="Times New Roman" pitchFamily="18" charset="0"/>
              </a:rPr>
              <a:t>«Над ним посмеивались иногда,</a:t>
            </a:r>
            <a:br>
              <a:rPr lang="ru-RU" sz="4000" b="1" dirty="0">
                <a:solidFill>
                  <a:schemeClr val="bg1"/>
                </a:solidFill>
                <a:cs typeface="Times New Roman" pitchFamily="18" charset="0"/>
              </a:rPr>
            </a:br>
            <a:r>
              <a:rPr lang="ru-RU" sz="4000" b="1" dirty="0">
                <a:solidFill>
                  <a:schemeClr val="bg1"/>
                </a:solidFill>
                <a:cs typeface="Times New Roman" pitchFamily="18" charset="0"/>
              </a:rPr>
              <a:t>А он в ответ брал с ходу города...»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6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47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1079500" y="3627143"/>
            <a:ext cx="10566400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FFFF00"/>
                </a:solidFill>
                <a:latin typeface="Algeria One" panose="02000000000000000000" pitchFamily="2" charset="0"/>
              </a:rPr>
              <a:t>Михаил Илларионович Кутузов</a:t>
            </a:r>
            <a:endParaRPr lang="ru-RU" sz="2400" cap="none" dirty="0">
              <a:solidFill>
                <a:srgbClr val="FFFF00"/>
              </a:solidFill>
              <a:latin typeface="Algeria One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Картинки по запросу &quot;кутузов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895" y="0"/>
            <a:ext cx="3463229" cy="3962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382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2373643" y="1110558"/>
            <a:ext cx="72780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25438" algn="l"/>
              </a:tabLst>
            </a:pPr>
            <a:r>
              <a:rPr lang="ru-RU" sz="6000" b="1" dirty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Первой советской медалью стала медаль…</a:t>
            </a:r>
            <a:endParaRPr lang="ru-RU" sz="60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162044" y="3558532"/>
            <a:ext cx="2781417" cy="304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730" y="52339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142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254000" y="3567705"/>
            <a:ext cx="11684000" cy="26289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  <a:latin typeface="Algeria One" panose="02000000000000000000" pitchFamily="2" charset="0"/>
                <a:cs typeface="Times New Roman" pitchFamily="18" charset="0"/>
              </a:rPr>
              <a:t>ХХ лет Рабоче-Крестьянской Красной Армии</a:t>
            </a:r>
          </a:p>
        </p:txBody>
      </p:sp>
      <p:pic>
        <p:nvPicPr>
          <p:cNvPr id="10246" name="Picture 6" descr="Картинки по запросу &quot;ХХ лет Рабоче-Крестьянской Красной Армии медаль пнг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3064A"/>
              </a:clrFrom>
              <a:clrTo>
                <a:srgbClr val="03064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097" y="243293"/>
            <a:ext cx="7174477" cy="4044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378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271" y="5890516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0043736" y="6056236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228600" y="103764"/>
            <a:ext cx="107125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cs typeface="Times New Roman" pitchFamily="18" charset="0"/>
              </a:rPr>
              <a:t>Что означают четыре латинские буквы на первом российском ордене                Святого Андрея Первозванного – SAPR?</a:t>
            </a:r>
            <a:endParaRPr lang="ru-RU" sz="3200" b="1" dirty="0">
              <a:cs typeface="Times New Roman" pitchFamily="18" charset="0"/>
            </a:endParaRPr>
          </a:p>
        </p:txBody>
      </p:sp>
      <p:pic>
        <p:nvPicPr>
          <p:cNvPr id="7" name="Picture 6" descr="Картинки по запросу &quot;вопрос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7" t="12535" r="5791" b="10633"/>
          <a:stretch/>
        </p:blipFill>
        <p:spPr bwMode="auto">
          <a:xfrm>
            <a:off x="28863" y="4569788"/>
            <a:ext cx="2149356" cy="235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22el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130" y="497994"/>
            <a:ext cx="609600" cy="609600"/>
          </a:xfrm>
          <a:prstGeom prst="rect">
            <a:avLst/>
          </a:prstGeom>
        </p:spPr>
      </p:pic>
      <p:pic>
        <p:nvPicPr>
          <p:cNvPr id="10" name="Picture 2" descr="http://s018.radikal.ru/i504/1201/5d/2deb7e89c492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2742190" y="1978224"/>
            <a:ext cx="6043028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296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8181944" y="5778991"/>
            <a:ext cx="32934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4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1784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Algeria One" panose="02000000000000000000" pitchFamily="2" charset="0"/>
                <a:cs typeface="Times New Roman" pitchFamily="18" charset="0"/>
              </a:rPr>
              <a:t>«Святой Андрей, покровитель России»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190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>
            <a:hlinkClick r:id="rId5" action="ppaction://hlinksldjump"/>
          </p:cNvPr>
          <p:cNvSpPr/>
          <p:nvPr/>
        </p:nvSpPr>
        <p:spPr>
          <a:xfrm>
            <a:off x="9306046" y="4953965"/>
            <a:ext cx="2885954" cy="1695691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 ответ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  <p:pic>
        <p:nvPicPr>
          <p:cNvPr id="6" name="22e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680" y="115729"/>
            <a:ext cx="609600" cy="60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70926" y="1508988"/>
            <a:ext cx="834534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altLang="ru-RU" sz="2400" b="1" dirty="0"/>
              <a:t>Забайкалец</a:t>
            </a:r>
            <a:r>
              <a:rPr lang="ru-RU" altLang="ru-RU" sz="2400" b="1" dirty="0" smtClean="0"/>
              <a:t>.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>
                <a:solidFill>
                  <a:srgbClr val="000006"/>
                </a:solidFill>
              </a:rPr>
              <a:t>Выпускник школы № 19, г. Чита. </a:t>
            </a:r>
            <a:r>
              <a:rPr lang="ru-RU" altLang="ru-RU" sz="2400" b="1" dirty="0" smtClean="0"/>
              <a:t>Ушёл </a:t>
            </a:r>
            <a:r>
              <a:rPr lang="ru-RU" altLang="ru-RU" sz="2400" b="1" dirty="0"/>
              <a:t>в армию осенью 82-го. Попал в мятежный Афганистан. В боевых операциях принимал участие более 200 раз, награждён медалью «За отвагу».</a:t>
            </a:r>
            <a:br>
              <a:rPr lang="ru-RU" altLang="ru-RU" sz="2400" b="1" dirty="0"/>
            </a:br>
            <a:r>
              <a:rPr lang="ru-RU" altLang="ru-RU" sz="2400" b="1" dirty="0"/>
              <a:t>Был командиром отделения спецназа ГРУ, 24 сентября 1984 года оно попало в засаду </a:t>
            </a:r>
            <a:r>
              <a:rPr lang="ru-RU" altLang="ru-RU" sz="2400" b="1" dirty="0" err="1"/>
              <a:t>душманов</a:t>
            </a:r>
            <a:r>
              <a:rPr lang="ru-RU" altLang="ru-RU" sz="2400" b="1" dirty="0"/>
              <a:t>. В опасности были все солдаты, за которых он чувствовал ответственность перед родиной и перед их матерями.    Он дал солдатам знак отходить и принял огонь на себя.</a:t>
            </a:r>
            <a:br>
              <a:rPr lang="ru-RU" altLang="ru-RU" sz="2400" b="1" dirty="0"/>
            </a:br>
            <a:r>
              <a:rPr lang="ru-RU" altLang="ru-RU" sz="2400" b="1" dirty="0"/>
              <a:t>Орденом боевого красного знамени он награжден посмертно.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2660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2D519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mtdata.ru/u23/photoF47C/20172953962-0/original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03512" y="3068960"/>
            <a:ext cx="5256584" cy="3672408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3215680" y="155679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15680" y="155679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15680" y="155679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23792" y="155679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223792" y="155679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23792" y="155679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31904" y="155679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231904" y="155679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231904" y="155679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240016" y="155679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240016" y="155679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240016" y="155679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248128" y="155679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248128" y="155679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248128" y="155679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8256240" y="155679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8256240" y="155679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256240" y="155679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5-конечная звезда 24">
            <a:hlinkClick r:id="rId4" action="ppaction://hlinksldjump"/>
          </p:cNvPr>
          <p:cNvSpPr/>
          <p:nvPr/>
        </p:nvSpPr>
        <p:spPr>
          <a:xfrm>
            <a:off x="10007600" y="5422900"/>
            <a:ext cx="2184400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 в игру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14044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2D519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forumimage.ru/uploads/20100725/128006406632008514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3407" y="2225228"/>
            <a:ext cx="5715000" cy="2695576"/>
          </a:xfrm>
          <a:prstGeom prst="rect">
            <a:avLst/>
          </a:prstGeom>
          <a:noFill/>
        </p:spPr>
      </p:pic>
      <p:pic>
        <p:nvPicPr>
          <p:cNvPr id="4" name="Picture 2" descr="http://forumimage.ru/uploads/20100725/128006406632008514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96634" y="2959615"/>
            <a:ext cx="5715000" cy="2695576"/>
          </a:xfrm>
          <a:prstGeom prst="rect">
            <a:avLst/>
          </a:prstGeom>
          <a:noFill/>
        </p:spPr>
      </p:pic>
      <p:pic>
        <p:nvPicPr>
          <p:cNvPr id="5" name="Picture 2" descr="http://forumimage.ru/uploads/20100725/128006406632008514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3634" y="3397720"/>
            <a:ext cx="5715000" cy="2695576"/>
          </a:xfrm>
          <a:prstGeom prst="rect">
            <a:avLst/>
          </a:prstGeom>
          <a:noFill/>
        </p:spPr>
      </p:pic>
      <p:pic>
        <p:nvPicPr>
          <p:cNvPr id="6" name="Picture 2" descr="http://forumimage.ru/uploads/20100725/128006406632008514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36262" y="3992260"/>
            <a:ext cx="5715000" cy="2695576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2567608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67608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17593" y="1787123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575720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575720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3575720" y="1772816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583832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4583832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4583832" y="1772816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591944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591944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5591944" y="1772816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6600056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6600056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600056" y="1772816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7608168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608168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7608168" y="1772816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8616280" y="1772816"/>
            <a:ext cx="936104" cy="129614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8616280" y="1772816"/>
            <a:ext cx="936104" cy="129614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8616280" y="1772816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2" name="Picture 4" descr="https://thumbs.dreamstime.com/z/cartoon-captain-respectful-illustration-5584260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65234" y="1904814"/>
            <a:ext cx="2026560" cy="4539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5-конечная звезда 49">
            <a:hlinkClick r:id="rId5" action="ppaction://hlinksldjump"/>
          </p:cNvPr>
          <p:cNvSpPr/>
          <p:nvPr/>
        </p:nvSpPr>
        <p:spPr>
          <a:xfrm>
            <a:off x="10007600" y="5422900"/>
            <a:ext cx="2184400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 в игру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5326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31" grpId="0" animBg="1"/>
      <p:bldP spid="31" grpId="1" animBg="1"/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  <p:bldP spid="38" grpId="0" animBg="1"/>
      <p:bldP spid="38" grpId="1" animBg="1"/>
      <p:bldP spid="40" grpId="0" animBg="1"/>
      <p:bldP spid="40" grpId="1" animBg="1"/>
      <p:bldP spid="41" grpId="0" animBg="1"/>
      <p:bldP spid="41" grpId="1" animBg="1"/>
      <p:bldP spid="43" grpId="0" animBg="1"/>
      <p:bldP spid="43" grpId="1" animBg="1"/>
      <p:bldP spid="44" grpId="0" animBg="1"/>
      <p:bldP spid="44" grpId="1" animBg="1"/>
      <p:bldP spid="46" grpId="0" animBg="1"/>
      <p:bldP spid="46" grpId="1" animBg="1"/>
      <p:bldP spid="47" grpId="0" animBg="1"/>
      <p:bldP spid="47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2D519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playcast.ru/uploads/2014/10/14/10211704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46943" y="1492250"/>
            <a:ext cx="3744416" cy="4857751"/>
          </a:xfrm>
          <a:prstGeom prst="rect">
            <a:avLst/>
          </a:prstGeom>
          <a:noFill/>
        </p:spPr>
      </p:pic>
      <p:pic>
        <p:nvPicPr>
          <p:cNvPr id="51204" name="Picture 4" descr="http://cdn.bolshoyvopros.ru/files/users/images/d3/51/d35119c05374fc6351acb1365b4af57c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-10046" y="3068960"/>
            <a:ext cx="6444208" cy="3789040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4223792" y="1844824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23792" y="1844824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23792" y="1844824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31904" y="1844824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231904" y="1844824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31904" y="1844824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240016" y="1844824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240016" y="1844824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240016" y="1844824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248128" y="1844824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48128" y="1844824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248128" y="1844824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256240" y="1844824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256240" y="1844824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8256240" y="1844824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9264352" y="1844824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9264352" y="1844824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9264352" y="1844824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5-конечная звезда 26">
            <a:hlinkClick r:id="rId5" action="ppaction://hlinksldjump"/>
          </p:cNvPr>
          <p:cNvSpPr/>
          <p:nvPr/>
        </p:nvSpPr>
        <p:spPr>
          <a:xfrm>
            <a:off x="10007600" y="5422900"/>
            <a:ext cx="2184400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 в игру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80547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2D5190"/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e-oboi.com/wp-content/uploads/2014/07/thumb_04_0038-e140509612699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88618" y="558776"/>
            <a:ext cx="7469211" cy="5596434"/>
          </a:xfrm>
          <a:prstGeom prst="rect">
            <a:avLst/>
          </a:prstGeom>
          <a:noFill/>
        </p:spPr>
      </p:pic>
      <p:grpSp>
        <p:nvGrpSpPr>
          <p:cNvPr id="7" name="Группа 6"/>
          <p:cNvGrpSpPr/>
          <p:nvPr/>
        </p:nvGrpSpPr>
        <p:grpSpPr>
          <a:xfrm>
            <a:off x="2669940" y="1596743"/>
            <a:ext cx="1224136" cy="2808311"/>
            <a:chOff x="1187624" y="1988840"/>
            <a:chExt cx="1224136" cy="2808311"/>
          </a:xfrm>
        </p:grpSpPr>
        <p:sp>
          <p:nvSpPr>
            <p:cNvPr id="8" name="Овал 7"/>
            <p:cNvSpPr/>
            <p:nvPr/>
          </p:nvSpPr>
          <p:spPr>
            <a:xfrm>
              <a:off x="1547664" y="2348880"/>
              <a:ext cx="576064" cy="4320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Picture 6" descr="https://thumbs.dreamstime.com/z/cartoon-soldier-standing-gun-image-22630222.jpg"/>
            <p:cNvPicPr>
              <a:picLocks noChangeAspect="1" noChangeArrowheads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87624" y="1988840"/>
              <a:ext cx="1224136" cy="2808311"/>
            </a:xfrm>
            <a:prstGeom prst="rect">
              <a:avLst/>
            </a:prstGeom>
            <a:noFill/>
          </p:spPr>
        </p:pic>
      </p:grpSp>
      <p:grpSp>
        <p:nvGrpSpPr>
          <p:cNvPr id="10" name="Группа 9"/>
          <p:cNvGrpSpPr/>
          <p:nvPr/>
        </p:nvGrpSpPr>
        <p:grpSpPr>
          <a:xfrm>
            <a:off x="7779095" y="984675"/>
            <a:ext cx="1224136" cy="2808311"/>
            <a:chOff x="1187624" y="1988840"/>
            <a:chExt cx="1224136" cy="2808311"/>
          </a:xfrm>
        </p:grpSpPr>
        <p:sp>
          <p:nvSpPr>
            <p:cNvPr id="11" name="Овал 10"/>
            <p:cNvSpPr/>
            <p:nvPr/>
          </p:nvSpPr>
          <p:spPr>
            <a:xfrm>
              <a:off x="1547664" y="2348880"/>
              <a:ext cx="576064" cy="4320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Picture 6" descr="https://thumbs.dreamstime.com/z/cartoon-soldier-standing-gun-image-22630222.jpg"/>
            <p:cNvPicPr>
              <a:picLocks noChangeAspect="1" noChangeArrowheads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87624" y="1988840"/>
              <a:ext cx="1224136" cy="2808311"/>
            </a:xfrm>
            <a:prstGeom prst="rect">
              <a:avLst/>
            </a:prstGeom>
            <a:noFill/>
          </p:spPr>
        </p:pic>
      </p:grpSp>
      <p:grpSp>
        <p:nvGrpSpPr>
          <p:cNvPr id="13" name="Группа 12"/>
          <p:cNvGrpSpPr/>
          <p:nvPr/>
        </p:nvGrpSpPr>
        <p:grpSpPr>
          <a:xfrm>
            <a:off x="3312747" y="2504865"/>
            <a:ext cx="1224136" cy="2808311"/>
            <a:chOff x="1187624" y="1988840"/>
            <a:chExt cx="1224136" cy="2808311"/>
          </a:xfrm>
        </p:grpSpPr>
        <p:sp>
          <p:nvSpPr>
            <p:cNvPr id="14" name="Овал 13"/>
            <p:cNvSpPr/>
            <p:nvPr/>
          </p:nvSpPr>
          <p:spPr>
            <a:xfrm>
              <a:off x="1547664" y="2348880"/>
              <a:ext cx="576064" cy="4320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Picture 6" descr="https://thumbs.dreamstime.com/z/cartoon-soldier-standing-gun-image-22630222.jpg"/>
            <p:cNvPicPr>
              <a:picLocks noChangeAspect="1" noChangeArrowheads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87624" y="1988840"/>
              <a:ext cx="1224136" cy="2808311"/>
            </a:xfrm>
            <a:prstGeom prst="rect">
              <a:avLst/>
            </a:prstGeom>
            <a:noFill/>
          </p:spPr>
        </p:pic>
      </p:grpSp>
      <p:sp>
        <p:nvSpPr>
          <p:cNvPr id="16" name="Скругленный прямоугольник 15"/>
          <p:cNvSpPr/>
          <p:nvPr/>
        </p:nvSpPr>
        <p:spPr>
          <a:xfrm>
            <a:off x="5231904" y="479715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31904" y="479715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231904" y="479715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240016" y="479715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40016" y="479715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240016" y="479715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248128" y="479715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248128" y="479715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248128" y="479715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256240" y="479715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256240" y="479715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256240" y="479715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9264352" y="4797152"/>
            <a:ext cx="936104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9264352" y="4797152"/>
            <a:ext cx="936104" cy="129614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9264352" y="4797152"/>
            <a:ext cx="936104" cy="1296144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5-конечная звезда 31">
            <a:hlinkClick r:id="rId5" action="ppaction://hlinksldjump"/>
          </p:cNvPr>
          <p:cNvSpPr/>
          <p:nvPr/>
        </p:nvSpPr>
        <p:spPr>
          <a:xfrm>
            <a:off x="10007600" y="5337212"/>
            <a:ext cx="2184400" cy="122675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lgeria One" panose="02000000000000000000" pitchFamily="2" charset="0"/>
              </a:rPr>
              <a:t> в игру</a:t>
            </a:r>
            <a:endParaRPr lang="ru-RU" b="1" dirty="0">
              <a:solidFill>
                <a:schemeClr val="tx1"/>
              </a:solidFill>
              <a:latin typeface="Algeri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9770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9900" y="45804"/>
            <a:ext cx="433070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lgeria One" panose="02000000000000000000" pitchFamily="2" charset="0"/>
              </a:rPr>
              <a:t>Активно </a:t>
            </a:r>
            <a:r>
              <a:rPr lang="ru-RU" sz="2400" b="1" dirty="0" err="1" smtClean="0">
                <a:latin typeface="Algeria One" panose="02000000000000000000" pitchFamily="2" charset="0"/>
              </a:rPr>
              <a:t>учавствовал</a:t>
            </a:r>
            <a:r>
              <a:rPr lang="ru-RU" sz="2400" b="1" dirty="0" smtClean="0">
                <a:latin typeface="Algeria One" panose="02000000000000000000" pitchFamily="2" charset="0"/>
              </a:rPr>
              <a:t>(а)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55000" y="251430"/>
            <a:ext cx="375920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lgeria One" panose="02000000000000000000" pitchFamily="2" charset="0"/>
              </a:rPr>
              <a:t>Было интересно</a:t>
            </a:r>
            <a:endParaRPr lang="ru-RU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4085863" y="20597"/>
            <a:ext cx="4473937" cy="92333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lgeria One" panose="02000000000000000000" pitchFamily="2" charset="0"/>
              </a:rPr>
              <a:t>Поставьте оценку и смайлик в зависимости от вашего настроения, </a:t>
            </a:r>
            <a:endParaRPr lang="ru-RU" b="1" dirty="0">
              <a:latin typeface="Algeria One" panose="02000000000000000000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4000" y="4857234"/>
            <a:ext cx="3479799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lgeria One" panose="02000000000000000000" pitchFamily="2" charset="0"/>
              </a:rPr>
              <a:t>было не интересно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55000" y="5226566"/>
            <a:ext cx="375920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lgeria One" panose="02000000000000000000" pitchFamily="2" charset="0"/>
              </a:rPr>
              <a:t>Узнал(а) новое</a:t>
            </a:r>
            <a:endParaRPr lang="ru-RU" sz="2400" dirty="0"/>
          </a:p>
        </p:txBody>
      </p:sp>
      <p:pic>
        <p:nvPicPr>
          <p:cNvPr id="11266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3172" y="2407906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912" y="2430876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5674" y="2384941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913" y="2384941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9159" y="2384945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806" y="2384943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914" y="2384944"/>
            <a:ext cx="1392841" cy="11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0434" y="3766350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709" y="3754965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6951" y="3783865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6634" y="3771579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9176" y="3766349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1757" y="3763722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Картинки по запросу &quot;смайлики настроения&quot;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3632" y="3740752"/>
            <a:ext cx="953766" cy="10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6951" y="5670804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281" y="5650866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0236" y="5638725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29" y="5679518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006" y="5621210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7861" y="5670804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Картинки по запросу &quot;смайлики настроения безраличие&quot;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3834" y="5670804"/>
            <a:ext cx="894729" cy="10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113348" y="5762699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6001590" y="5670926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28678" y="5816401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757717" y="5847515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805432" y="5889750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807849" y="5916018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887262" y="5908548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856581" y="5934816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834726" y="5949756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6" t="4147" b="54521"/>
          <a:stretch/>
        </p:blipFill>
        <p:spPr bwMode="auto">
          <a:xfrm>
            <a:off x="7886002" y="5961084"/>
            <a:ext cx="737995" cy="89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27281" y="5823871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07688" y="5782725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06151" y="5808931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45358" y="5734897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82485" y="5763865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8" t="3631" r="18680" b="54522"/>
          <a:stretch/>
        </p:blipFill>
        <p:spPr bwMode="auto">
          <a:xfrm>
            <a:off x="6946094" y="5797603"/>
            <a:ext cx="886988" cy="9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5991539" y="5673088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5982082" y="5658044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6005367" y="5668266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6055515" y="5679518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5999365" y="5703110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6001486" y="5683808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9" r="40146" b="54522"/>
          <a:stretch/>
        </p:blipFill>
        <p:spPr bwMode="auto">
          <a:xfrm>
            <a:off x="5991539" y="5673088"/>
            <a:ext cx="869811" cy="115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105607" y="5753236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118484" y="5750766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094847" y="5714917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097785" y="5726850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101656" y="5820961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117087" y="5757757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8" descr="Картинки по запросу &quot;цифры&quot;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6" r="58935" b="54522"/>
          <a:stretch/>
        </p:blipFill>
        <p:spPr bwMode="auto">
          <a:xfrm>
            <a:off x="5071562" y="5762699"/>
            <a:ext cx="790832" cy="9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25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0302">
            <a:off x="2985373" y="2476478"/>
            <a:ext cx="7102164" cy="904875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Algeria One" panose="02000000000000000000" pitchFamily="2" charset="0"/>
              </a:rPr>
              <a:t>Подведение итогов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Algeria One" panose="02000000000000000000" pitchFamily="2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60000" endA="900" endPos="60000" dist="60007" dir="5400000" sy="-100000" algn="bl" rotWithShape="0"/>
                </a:effectLst>
                <a:latin typeface="Algeria One" panose="02000000000000000000" pitchFamily="2" charset="0"/>
              </a:rPr>
            </a:br>
            <a:endParaRPr lang="ru-RU" b="1" dirty="0">
              <a:solidFill>
                <a:srgbClr val="C00000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60000" endA="900" endPos="60000" dist="60007" dir="5400000" sy="-100000" algn="bl" rotWithShape="0"/>
              </a:effectLst>
              <a:latin typeface="Algeria One" panose="02000000000000000000" pitchFamily="2" charset="0"/>
            </a:endParaRPr>
          </a:p>
        </p:txBody>
      </p:sp>
      <p:pic>
        <p:nvPicPr>
          <p:cNvPr id="12290" name="Picture 2" descr="Картинки по запросу &quot;итоги награждение шуточные картинки&quot;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1" t="7000" r="6360" b="6629"/>
          <a:stretch/>
        </p:blipFill>
        <p:spPr bwMode="auto">
          <a:xfrm>
            <a:off x="9708938" y="4138472"/>
            <a:ext cx="2402039" cy="2563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Картинки по запросу &quot;итоги награждение шуточные картинки&quot;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3" t="5632" r="6696" b="5411"/>
          <a:stretch/>
        </p:blipFill>
        <p:spPr bwMode="auto">
          <a:xfrm>
            <a:off x="9393491" y="421969"/>
            <a:ext cx="1808580" cy="209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3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oobe Зайка Поздравляю с 23 февраля, желаю счастья!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78146" y="636607"/>
            <a:ext cx="73152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3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8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4486</TotalTime>
  <Words>1060</Words>
  <Application>Microsoft Office PowerPoint</Application>
  <PresentationFormat>Широкоэкранный</PresentationFormat>
  <Paragraphs>280</Paragraphs>
  <Slides>51</Slides>
  <Notes>46</Notes>
  <HiddenSlides>0</HiddenSlides>
  <MMClips>21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9" baseType="lpstr">
      <vt:lpstr>Algeria One</vt:lpstr>
      <vt:lpstr>Arial</vt:lpstr>
      <vt:lpstr>Calibri</vt:lpstr>
      <vt:lpstr>Calibri Light</vt:lpstr>
      <vt:lpstr>Impact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13 марта 1995 г. Президент Ельцин подписал федеральный закон «о днях воинской славы (победных днях) России». в список таких дней было внесено и 23 февраля как день победы красной армии над кайзеровскими войсками Германии (1918) - день защитников отечества.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Марат Казей - пионер-герой великой отечественной войны </vt:lpstr>
      <vt:lpstr>Презентация PowerPoint</vt:lpstr>
      <vt:lpstr>Ладожское озеро</vt:lpstr>
      <vt:lpstr>Презентация PowerPoint</vt:lpstr>
      <vt:lpstr>Севастополь</vt:lpstr>
      <vt:lpstr>Презентация PowerPoint</vt:lpstr>
      <vt:lpstr>носитель</vt:lpstr>
      <vt:lpstr>Презентация PowerPoint</vt:lpstr>
      <vt:lpstr>Константин симонов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Правильный ответ  Категория 4 / Вопрос за 800</vt:lpstr>
      <vt:lpstr>Презентация PowerPoint</vt:lpstr>
      <vt:lpstr>Ядро</vt:lpstr>
      <vt:lpstr>Презентация PowerPoint</vt:lpstr>
      <vt:lpstr>Михаил Илларионович Кутузов</vt:lpstr>
      <vt:lpstr>Презентация PowerPoint</vt:lpstr>
      <vt:lpstr>ХХ лет Рабоче-Крестьянской Красной Армии</vt:lpstr>
      <vt:lpstr>Презентация PowerPoint</vt:lpstr>
      <vt:lpstr>«Святой Андрей, покровитель России»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Подведение итогов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Пользователь</cp:lastModifiedBy>
  <cp:revision>141</cp:revision>
  <dcterms:created xsi:type="dcterms:W3CDTF">2017-04-04T07:27:35Z</dcterms:created>
  <dcterms:modified xsi:type="dcterms:W3CDTF">2021-02-14T05:56:12Z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