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4" r:id="rId3"/>
    <p:sldId id="285" r:id="rId4"/>
    <p:sldId id="276" r:id="rId5"/>
    <p:sldId id="277" r:id="rId6"/>
    <p:sldId id="278" r:id="rId7"/>
    <p:sldId id="279" r:id="rId8"/>
    <p:sldId id="256" r:id="rId9"/>
    <p:sldId id="258" r:id="rId10"/>
    <p:sldId id="259" r:id="rId11"/>
    <p:sldId id="260" r:id="rId12"/>
    <p:sldId id="263" r:id="rId13"/>
    <p:sldId id="264" r:id="rId14"/>
    <p:sldId id="262" r:id="rId15"/>
    <p:sldId id="267" r:id="rId16"/>
    <p:sldId id="268" r:id="rId17"/>
    <p:sldId id="261" r:id="rId18"/>
    <p:sldId id="269" r:id="rId19"/>
    <p:sldId id="265" r:id="rId20"/>
    <p:sldId id="271" r:id="rId21"/>
    <p:sldId id="280" r:id="rId22"/>
    <p:sldId id="272" r:id="rId23"/>
    <p:sldId id="273" r:id="rId24"/>
    <p:sldId id="274" r:id="rId25"/>
    <p:sldId id="266" r:id="rId26"/>
    <p:sldId id="281" r:id="rId27"/>
    <p:sldId id="270" r:id="rId28"/>
    <p:sldId id="275" r:id="rId29"/>
    <p:sldId id="282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913" autoAdjust="0"/>
    <p:restoredTop sz="94680" autoAdjust="0"/>
  </p:normalViewPr>
  <p:slideViewPr>
    <p:cSldViewPr>
      <p:cViewPr varScale="1">
        <p:scale>
          <a:sx n="83" d="100"/>
          <a:sy n="83" d="100"/>
        </p:scale>
        <p:origin x="-1282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36912"/>
            <a:ext cx="7772400" cy="13620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Методы и приёмы работы с текстом на уроках Литературного чтения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1052736"/>
            <a:ext cx="7772400" cy="1500187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3200" dirty="0" smtClean="0">
                <a:solidFill>
                  <a:schemeClr val="bg2">
                    <a:lumMod val="25000"/>
                  </a:schemeClr>
                </a:solidFill>
              </a:rPr>
              <a:t>Мастер-класс для</a:t>
            </a:r>
          </a:p>
          <a:p>
            <a:pPr algn="ctr"/>
            <a:r>
              <a:rPr lang="ru-RU" sz="3200" dirty="0" smtClean="0">
                <a:solidFill>
                  <a:schemeClr val="bg2">
                    <a:lumMod val="25000"/>
                  </a:schemeClr>
                </a:solidFill>
              </a:rPr>
              <a:t>ШМО учителей начальных классов</a:t>
            </a:r>
          </a:p>
          <a:p>
            <a:pPr algn="ctr"/>
            <a:r>
              <a:rPr lang="ru-RU" sz="3200" dirty="0" smtClean="0">
                <a:solidFill>
                  <a:schemeClr val="bg2">
                    <a:lumMod val="25000"/>
                  </a:schemeClr>
                </a:solidFill>
              </a:rPr>
              <a:t>по теме</a:t>
            </a:r>
            <a:endParaRPr lang="ru-RU" sz="3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Текст 2"/>
          <p:cNvSpPr txBox="1">
            <a:spLocks/>
          </p:cNvSpPr>
          <p:nvPr/>
        </p:nvSpPr>
        <p:spPr>
          <a:xfrm>
            <a:off x="683568" y="4365104"/>
            <a:ext cx="7772400" cy="15001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МБОУ «СОШ №34»</a:t>
            </a:r>
          </a:p>
          <a:p>
            <a:pPr algn="r"/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Руководитель ШМО </a:t>
            </a:r>
          </a:p>
          <a:p>
            <a:pPr algn="r"/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Гаврюшкина Н. Е.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95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84664"/>
            <a:ext cx="8229600" cy="1143000"/>
          </a:xfrm>
        </p:spPr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412776"/>
            <a:ext cx="8136904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000000"/>
                </a:solidFill>
                <a:latin typeface="+mj-lt"/>
              </a:rPr>
              <a:t>В условиях информатизации и интеллектуализации общества, перехода на электронные носители информации, идет процесс снижения интереса к чтению и книге как духовной и социокультурной ценности. Ребята отдают предпочтение просмотру телевизора, игре в компьютер, планшет, телефон и т.д. Конечно, такие увлечения не способствуют полноценному формированию грамотной личности</a:t>
            </a:r>
            <a:r>
              <a:rPr lang="ru-RU" sz="2000" dirty="0" smtClean="0">
                <a:solidFill>
                  <a:srgbClr val="000000"/>
                </a:solidFill>
                <a:latin typeface="+mj-lt"/>
              </a:rPr>
              <a:t>.</a:t>
            </a:r>
          </a:p>
          <a:p>
            <a:r>
              <a:rPr lang="ru-RU" sz="2000" dirty="0" smtClean="0">
                <a:solidFill>
                  <a:srgbClr val="000000"/>
                </a:solidFill>
                <a:latin typeface="+mj-lt"/>
              </a:rPr>
              <a:t>Цели </a:t>
            </a:r>
            <a:r>
              <a:rPr lang="ru-RU" sz="2000" dirty="0">
                <a:solidFill>
                  <a:srgbClr val="000000"/>
                </a:solidFill>
                <a:latin typeface="+mj-lt"/>
              </a:rPr>
              <a:t>образования </a:t>
            </a:r>
            <a:r>
              <a:rPr lang="ru-RU" sz="2000" dirty="0" smtClean="0">
                <a:solidFill>
                  <a:srgbClr val="000000"/>
                </a:solidFill>
                <a:latin typeface="+mj-lt"/>
              </a:rPr>
              <a:t>тоже изменяются</a:t>
            </a:r>
            <a:r>
              <a:rPr lang="ru-RU" sz="2000" dirty="0">
                <a:solidFill>
                  <a:srgbClr val="000000"/>
                </a:solidFill>
                <a:latin typeface="+mj-lt"/>
              </a:rPr>
              <a:t>: от освоения системы знаний к формированию  способности  использовать знания для решения различных задач, находить нужную информацию,  преобразовывать информацию  для создания новых знаний и технологий</a:t>
            </a:r>
            <a:r>
              <a:rPr lang="ru-RU" sz="2000" dirty="0" smtClean="0">
                <a:solidFill>
                  <a:srgbClr val="000000"/>
                </a:solidFill>
                <a:latin typeface="+mj-lt"/>
              </a:rPr>
              <a:t>.</a:t>
            </a:r>
          </a:p>
          <a:p>
            <a:r>
              <a:rPr lang="ru-RU" sz="2000" dirty="0">
                <a:solidFill>
                  <a:srgbClr val="000000"/>
                </a:solidFill>
                <a:latin typeface="+mj-lt"/>
              </a:rPr>
              <a:t>Необходимо формировать функциональную грамотность, которая включает в себя, в том числе и читательскую компетентность</a:t>
            </a:r>
            <a:r>
              <a:rPr lang="ru-RU" sz="2000" dirty="0" smtClean="0">
                <a:solidFill>
                  <a:srgbClr val="000000"/>
                </a:solidFill>
                <a:latin typeface="+mj-lt"/>
              </a:rPr>
              <a:t>.</a:t>
            </a:r>
          </a:p>
          <a:p>
            <a:endParaRPr lang="ru-RU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1776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prstClr val="black"/>
                </a:solidFill>
              </a:rPr>
              <a:t>Актуальность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33288" y="1340768"/>
            <a:ext cx="734481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333333"/>
                </a:solidFill>
                <a:latin typeface="YS Text"/>
              </a:rPr>
              <a:t>Актуальность развития читательской грамотности обусловлена следующими факторами:</a:t>
            </a:r>
          </a:p>
          <a:p>
            <a:pPr>
              <a:buFont typeface="+mj-lt"/>
              <a:buAutoNum type="arabicPeriod"/>
            </a:pPr>
            <a:r>
              <a:rPr lang="ru-RU" sz="2000" dirty="0">
                <a:solidFill>
                  <a:srgbClr val="333333"/>
                </a:solidFill>
                <a:latin typeface="YS Text"/>
              </a:rPr>
              <a:t>Читательская грамотность лежит в основе умения учиться.</a:t>
            </a:r>
          </a:p>
          <a:p>
            <a:pPr>
              <a:buFont typeface="+mj-lt"/>
              <a:buAutoNum type="arabicPeriod" startAt="2"/>
            </a:pPr>
            <a:r>
              <a:rPr lang="ru-RU" sz="2000" dirty="0">
                <a:solidFill>
                  <a:srgbClr val="333333"/>
                </a:solidFill>
                <a:latin typeface="YS Text"/>
              </a:rPr>
              <a:t>Читательская грамотность взаимосвязана с читательским интересом, который у современных детей развит слабо.</a:t>
            </a:r>
          </a:p>
          <a:p>
            <a:pPr>
              <a:buFont typeface="+mj-lt"/>
              <a:buAutoNum type="arabicPeriod" startAt="3"/>
            </a:pPr>
            <a:r>
              <a:rPr lang="ru-RU" sz="2000" dirty="0">
                <a:solidFill>
                  <a:srgbClr val="333333"/>
                </a:solidFill>
                <a:latin typeface="YS Text"/>
              </a:rPr>
              <a:t>Основы умений работать с информацией должны быть заложены в начальной школе.</a:t>
            </a:r>
          </a:p>
          <a:p>
            <a:r>
              <a:rPr lang="ru-RU" sz="2000" dirty="0">
                <a:solidFill>
                  <a:srgbClr val="333333"/>
                </a:solidFill>
                <a:latin typeface="YS Text"/>
              </a:rPr>
              <a:t>Работа по формированию читательской грамотности осуществляется через уроки литературного чтения, внеклассное чтение, </a:t>
            </a:r>
            <a:r>
              <a:rPr lang="ru-RU" sz="2000" dirty="0" smtClean="0">
                <a:solidFill>
                  <a:srgbClr val="333333"/>
                </a:solidFill>
                <a:latin typeface="YS Text"/>
              </a:rPr>
              <a:t>литературные </a:t>
            </a:r>
            <a:r>
              <a:rPr lang="ru-RU" sz="2000" dirty="0">
                <a:solidFill>
                  <a:srgbClr val="333333"/>
                </a:solidFill>
                <a:latin typeface="YS Text"/>
              </a:rPr>
              <a:t>праздники</a:t>
            </a:r>
            <a:r>
              <a:rPr lang="ru-RU" sz="2000" dirty="0" smtClean="0">
                <a:solidFill>
                  <a:srgbClr val="333333"/>
                </a:solidFill>
                <a:latin typeface="YS Text"/>
              </a:rPr>
              <a:t>.</a:t>
            </a:r>
          </a:p>
          <a:p>
            <a:r>
              <a:rPr lang="ru-RU" sz="2000" dirty="0">
                <a:solidFill>
                  <a:srgbClr val="333333"/>
                </a:solidFill>
                <a:latin typeface="YS Text"/>
              </a:rPr>
              <a:t>Участники мастер-класса получат знания о разных </a:t>
            </a:r>
            <a:r>
              <a:rPr lang="ru-RU" sz="2000" dirty="0" smtClean="0">
                <a:solidFill>
                  <a:srgbClr val="333333"/>
                </a:solidFill>
                <a:latin typeface="YS Text"/>
              </a:rPr>
              <a:t>приёмах по </a:t>
            </a:r>
            <a:r>
              <a:rPr lang="ru-RU" sz="2000" dirty="0">
                <a:solidFill>
                  <a:srgbClr val="333333"/>
                </a:solidFill>
                <a:latin typeface="YS Text"/>
              </a:rPr>
              <a:t>формированию читательской грамотности младших школьников и смогут использовать приобретенные знания в своей практике.</a:t>
            </a:r>
            <a:endParaRPr lang="ru-RU" sz="2000" b="0" i="0" dirty="0">
              <a:solidFill>
                <a:srgbClr val="333333"/>
              </a:solidFill>
              <a:effectLst/>
              <a:latin typeface="YS Text"/>
            </a:endParaRPr>
          </a:p>
        </p:txBody>
      </p:sp>
    </p:spTree>
    <p:extLst>
      <p:ext uri="{BB962C8B-B14F-4D97-AF65-F5344CB8AC3E}">
        <p14:creationId xmlns:p14="http://schemas.microsoft.com/office/powerpoint/2010/main" val="3912222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2768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0000"/>
                </a:solidFill>
                <a:ea typeface="Times New Roman"/>
              </a:rPr>
              <a:t>Цель мастер – класса: </a:t>
            </a:r>
            <a:r>
              <a:rPr lang="ru-RU" b="1" dirty="0" smtClean="0">
                <a:solidFill>
                  <a:srgbClr val="000000"/>
                </a:solidFill>
                <a:ea typeface="Times New Roman"/>
              </a:rPr>
              <a:t/>
            </a:r>
            <a:br>
              <a:rPr lang="ru-RU" b="1" dirty="0" smtClean="0">
                <a:solidFill>
                  <a:srgbClr val="000000"/>
                </a:solidFill>
                <a:ea typeface="Times New Roman"/>
              </a:rPr>
            </a:br>
            <a:r>
              <a:rPr lang="ru-RU" dirty="0" smtClean="0">
                <a:solidFill>
                  <a:srgbClr val="000000"/>
                </a:solidFill>
                <a:ea typeface="Times New Roman"/>
              </a:rPr>
              <a:t>Оптимальная </a:t>
            </a:r>
            <a:r>
              <a:rPr lang="ru-RU" dirty="0">
                <a:solidFill>
                  <a:srgbClr val="000000"/>
                </a:solidFill>
                <a:ea typeface="Times New Roman"/>
              </a:rPr>
              <a:t>эффективность обучения чтению для успешной самореализации в выборе видов деятельности, расширения объема знаний, умений и навыков.</a:t>
            </a:r>
            <a:r>
              <a:rPr lang="ru-RU" dirty="0">
                <a:latin typeface="Times New Roman"/>
                <a:ea typeface="Times New Roman"/>
              </a:rPr>
              <a:t/>
            </a:r>
            <a:br>
              <a:rPr lang="ru-RU" dirty="0">
                <a:latin typeface="Times New Roman"/>
                <a:ea typeface="Times New Roman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1253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143000"/>
          </a:xfrm>
        </p:spPr>
        <p:txBody>
          <a:bodyPr>
            <a:noAutofit/>
          </a:bodyPr>
          <a:lstStyle/>
          <a:p>
            <a:pPr algn="l">
              <a:spcAft>
                <a:spcPts val="0"/>
              </a:spcAft>
            </a:pPr>
            <a:r>
              <a:rPr lang="ru-RU" sz="2800" b="1" dirty="0" smtClean="0">
                <a:solidFill>
                  <a:srgbClr val="000000"/>
                </a:solidFill>
                <a:ea typeface="Times New Roman"/>
              </a:rPr>
              <a:t>Задачи:</a:t>
            </a:r>
            <a:r>
              <a:rPr lang="ru-RU" sz="2800" dirty="0">
                <a:ea typeface="Times New Roman"/>
              </a:rPr>
              <a:t/>
            </a:r>
            <a:br>
              <a:rPr lang="ru-RU" sz="2800" dirty="0">
                <a:ea typeface="Times New Roman"/>
              </a:rPr>
            </a:br>
            <a:r>
              <a:rPr lang="ru-RU" sz="2800" b="1" dirty="0">
                <a:solidFill>
                  <a:srgbClr val="000000"/>
                </a:solidFill>
                <a:ea typeface="Times New Roman"/>
              </a:rPr>
              <a:t>Дидактические: </a:t>
            </a:r>
            <a:r>
              <a:rPr lang="ru-RU" sz="2800" dirty="0">
                <a:solidFill>
                  <a:srgbClr val="000000"/>
                </a:solidFill>
                <a:ea typeface="Times New Roman"/>
              </a:rPr>
              <a:t>искать пути развития интереса к книге и стремления к чтению.</a:t>
            </a:r>
            <a:r>
              <a:rPr lang="ru-RU" sz="2800" dirty="0">
                <a:ea typeface="Times New Roman"/>
              </a:rPr>
              <a:t/>
            </a:r>
            <a:br>
              <a:rPr lang="ru-RU" sz="2800" dirty="0">
                <a:ea typeface="Times New Roman"/>
              </a:rPr>
            </a:br>
            <a:r>
              <a:rPr lang="ru-RU" sz="2800" b="1" dirty="0">
                <a:solidFill>
                  <a:srgbClr val="000000"/>
                </a:solidFill>
                <a:ea typeface="Times New Roman"/>
              </a:rPr>
              <a:t>Развивающие: </a:t>
            </a:r>
            <a:r>
              <a:rPr lang="ru-RU" sz="2800" dirty="0">
                <a:solidFill>
                  <a:srgbClr val="000000"/>
                </a:solidFill>
                <a:ea typeface="Times New Roman"/>
              </a:rPr>
              <a:t>развивать память, речь, мышление, воображение, фантазию, творческие возможности и умение сравнивать, сопоставлять, находить аналогии.</a:t>
            </a:r>
            <a:r>
              <a:rPr lang="ru-RU" sz="2800" dirty="0">
                <a:ea typeface="Times New Roman"/>
              </a:rPr>
              <a:t/>
            </a:r>
            <a:br>
              <a:rPr lang="ru-RU" sz="2800" dirty="0">
                <a:ea typeface="Times New Roman"/>
              </a:rPr>
            </a:br>
            <a:r>
              <a:rPr lang="ru-RU" sz="2800" b="1" dirty="0">
                <a:solidFill>
                  <a:srgbClr val="000000"/>
                </a:solidFill>
                <a:ea typeface="Times New Roman"/>
              </a:rPr>
              <a:t>Воспитательные: </a:t>
            </a:r>
            <a:r>
              <a:rPr lang="ru-RU" sz="2800" dirty="0">
                <a:solidFill>
                  <a:srgbClr val="000000"/>
                </a:solidFill>
                <a:ea typeface="Times New Roman"/>
              </a:rPr>
              <a:t>формировать самостоятельность, волю, сотрудничество, коллективизм и определенные нравственные, эстетические и мировоззренческие позиции.</a:t>
            </a:r>
            <a:r>
              <a:rPr lang="ru-RU" sz="2800" dirty="0">
                <a:latin typeface="Times New Roman"/>
                <a:ea typeface="Times New Roman"/>
              </a:rPr>
              <a:t/>
            </a:r>
            <a:br>
              <a:rPr lang="ru-RU" sz="2800" dirty="0">
                <a:latin typeface="Times New Roman"/>
                <a:ea typeface="Times New Roman"/>
              </a:rPr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62665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36912"/>
            <a:ext cx="8229600" cy="1143000"/>
          </a:xfrm>
        </p:spPr>
        <p:txBody>
          <a:bodyPr>
            <a:noAutofit/>
          </a:bodyPr>
          <a:lstStyle/>
          <a:p>
            <a:pPr algn="l">
              <a:spcAft>
                <a:spcPts val="0"/>
              </a:spcAft>
            </a:pPr>
            <a:r>
              <a:rPr lang="ru-RU" sz="2800" b="1" dirty="0">
                <a:solidFill>
                  <a:srgbClr val="000000"/>
                </a:solidFill>
                <a:ea typeface="Times New Roman"/>
              </a:rPr>
              <a:t>Формирование </a:t>
            </a:r>
            <a:r>
              <a:rPr lang="ru-RU" sz="2800" b="1" dirty="0" smtClean="0">
                <a:solidFill>
                  <a:srgbClr val="000000"/>
                </a:solidFill>
                <a:ea typeface="Times New Roman"/>
              </a:rPr>
              <a:t>УУД:</a:t>
            </a:r>
            <a:r>
              <a:rPr lang="ru-RU" sz="2400" dirty="0">
                <a:ea typeface="Times New Roman"/>
              </a:rPr>
              <a:t/>
            </a:r>
            <a:br>
              <a:rPr lang="ru-RU" sz="2400" dirty="0">
                <a:ea typeface="Times New Roman"/>
              </a:rPr>
            </a:br>
            <a:r>
              <a:rPr lang="ru-RU" sz="2400" b="1" dirty="0" smtClean="0">
                <a:solidFill>
                  <a:srgbClr val="000000"/>
                </a:solidFill>
                <a:ea typeface="Times New Roman"/>
              </a:rPr>
              <a:t>Регулятивные:</a:t>
            </a:r>
            <a:r>
              <a:rPr lang="ru-RU" sz="2400" dirty="0">
                <a:ea typeface="Times New Roman"/>
              </a:rPr>
              <a:t/>
            </a:r>
            <a:br>
              <a:rPr lang="ru-RU" sz="2400" dirty="0">
                <a:ea typeface="Times New Roman"/>
              </a:rPr>
            </a:br>
            <a:r>
              <a:rPr lang="ru-RU" sz="2400" dirty="0">
                <a:solidFill>
                  <a:srgbClr val="000000"/>
                </a:solidFill>
                <a:ea typeface="Times New Roman"/>
              </a:rPr>
              <a:t>- умение организовывать свою деятельность: ставить цель, планировать, получать результат.</a:t>
            </a:r>
            <a:r>
              <a:rPr lang="ru-RU" sz="2400" dirty="0">
                <a:ea typeface="Times New Roman"/>
              </a:rPr>
              <a:t/>
            </a:r>
            <a:br>
              <a:rPr lang="ru-RU" sz="2400" dirty="0">
                <a:ea typeface="Times New Roman"/>
              </a:rPr>
            </a:br>
            <a:r>
              <a:rPr lang="ru-RU" sz="2400" b="1" dirty="0">
                <a:solidFill>
                  <a:srgbClr val="000000"/>
                </a:solidFill>
                <a:ea typeface="Times New Roman"/>
              </a:rPr>
              <a:t>2. </a:t>
            </a:r>
            <a:r>
              <a:rPr lang="ru-RU" sz="2400" b="1" dirty="0" smtClean="0">
                <a:solidFill>
                  <a:srgbClr val="000000"/>
                </a:solidFill>
                <a:ea typeface="Times New Roman"/>
              </a:rPr>
              <a:t>Познавательные:</a:t>
            </a:r>
            <a:r>
              <a:rPr lang="ru-RU" sz="2400" dirty="0">
                <a:ea typeface="Times New Roman"/>
              </a:rPr>
              <a:t/>
            </a:r>
            <a:br>
              <a:rPr lang="ru-RU" sz="2400" dirty="0">
                <a:ea typeface="Times New Roman"/>
              </a:rPr>
            </a:br>
            <a:r>
              <a:rPr lang="ru-RU" sz="2400" dirty="0">
                <a:solidFill>
                  <a:srgbClr val="000000"/>
                </a:solidFill>
                <a:ea typeface="Times New Roman"/>
              </a:rPr>
              <a:t>- умение добывать, преобразовывать и представлять информацию.</a:t>
            </a:r>
            <a:r>
              <a:rPr lang="ru-RU" sz="2400" dirty="0">
                <a:ea typeface="Times New Roman"/>
              </a:rPr>
              <a:t/>
            </a:r>
            <a:br>
              <a:rPr lang="ru-RU" sz="2400" dirty="0">
                <a:ea typeface="Times New Roman"/>
              </a:rPr>
            </a:br>
            <a:r>
              <a:rPr lang="ru-RU" sz="2400" b="1" dirty="0">
                <a:solidFill>
                  <a:srgbClr val="000000"/>
                </a:solidFill>
                <a:ea typeface="Times New Roman"/>
              </a:rPr>
              <a:t>3. </a:t>
            </a:r>
            <a:r>
              <a:rPr lang="ru-RU" sz="2400" b="1" dirty="0" smtClean="0">
                <a:solidFill>
                  <a:srgbClr val="000000"/>
                </a:solidFill>
                <a:ea typeface="Times New Roman"/>
              </a:rPr>
              <a:t>Личностные:</a:t>
            </a:r>
            <a:r>
              <a:rPr lang="ru-RU" sz="2400" dirty="0">
                <a:ea typeface="Times New Roman"/>
              </a:rPr>
              <a:t/>
            </a:r>
            <a:br>
              <a:rPr lang="ru-RU" sz="2400" dirty="0">
                <a:ea typeface="Times New Roman"/>
              </a:rPr>
            </a:br>
            <a:r>
              <a:rPr lang="ru-RU" sz="2400" dirty="0">
                <a:solidFill>
                  <a:srgbClr val="000000"/>
                </a:solidFill>
                <a:ea typeface="Times New Roman"/>
              </a:rPr>
              <a:t>- умение оценивать свои и чужие поступки, стремление к созидательной деятельности.</a:t>
            </a:r>
            <a:r>
              <a:rPr lang="ru-RU" sz="2400" dirty="0">
                <a:ea typeface="Times New Roman"/>
              </a:rPr>
              <a:t/>
            </a:r>
            <a:br>
              <a:rPr lang="ru-RU" sz="2400" dirty="0">
                <a:ea typeface="Times New Roman"/>
              </a:rPr>
            </a:br>
            <a:r>
              <a:rPr lang="ru-RU" sz="2400" b="1" dirty="0" smtClean="0">
                <a:solidFill>
                  <a:srgbClr val="000000"/>
                </a:solidFill>
                <a:ea typeface="Times New Roman"/>
              </a:rPr>
              <a:t>4.Коммуникативные:</a:t>
            </a:r>
            <a:r>
              <a:rPr lang="ru-RU" sz="2400" dirty="0">
                <a:ea typeface="Times New Roman"/>
              </a:rPr>
              <a:t/>
            </a:r>
            <a:br>
              <a:rPr lang="ru-RU" sz="2400" dirty="0">
                <a:ea typeface="Times New Roman"/>
              </a:rPr>
            </a:br>
            <a:r>
              <a:rPr lang="ru-RU" sz="2400" dirty="0">
                <a:solidFill>
                  <a:srgbClr val="000000"/>
                </a:solidFill>
                <a:ea typeface="Times New Roman"/>
              </a:rPr>
              <a:t>- умение донести свою позицию, понять других, договориться, чтобы сделать что-то сообща.</a:t>
            </a:r>
            <a:r>
              <a:rPr lang="ru-RU" sz="2400" dirty="0">
                <a:ea typeface="Times New Roman"/>
              </a:rPr>
              <a:t/>
            </a:r>
            <a:br>
              <a:rPr lang="ru-RU" sz="2400" dirty="0">
                <a:ea typeface="Times New Roman"/>
              </a:rPr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375590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36912"/>
            <a:ext cx="8229600" cy="1143000"/>
          </a:xfrm>
        </p:spPr>
        <p:txBody>
          <a:bodyPr>
            <a:noAutofit/>
          </a:bodyPr>
          <a:lstStyle/>
          <a:p>
            <a:pPr>
              <a:spcAft>
                <a:spcPts val="0"/>
              </a:spcAft>
            </a:pPr>
            <a:r>
              <a:rPr lang="ru-RU" sz="3200" b="1" dirty="0">
                <a:solidFill>
                  <a:srgbClr val="000000"/>
                </a:solidFill>
                <a:ea typeface="Times New Roman"/>
              </a:rPr>
              <a:t>Предполагаемый результат:</a:t>
            </a:r>
            <a:r>
              <a:rPr lang="ru-RU" sz="3200" dirty="0">
                <a:solidFill>
                  <a:srgbClr val="000000"/>
                </a:solidFill>
                <a:ea typeface="Times New Roman"/>
              </a:rPr>
              <a:t> </a:t>
            </a:r>
            <a:r>
              <a:rPr lang="ru-RU" sz="3200" dirty="0" smtClean="0">
                <a:solidFill>
                  <a:srgbClr val="000000"/>
                </a:solidFill>
                <a:ea typeface="Times New Roman"/>
              </a:rPr>
              <a:t/>
            </a:r>
            <a:br>
              <a:rPr lang="ru-RU" sz="3200" dirty="0" smtClean="0">
                <a:solidFill>
                  <a:srgbClr val="000000"/>
                </a:solidFill>
                <a:ea typeface="Times New Roman"/>
              </a:rPr>
            </a:br>
            <a:r>
              <a:rPr lang="ru-RU" sz="3200" dirty="0" smtClean="0">
                <a:solidFill>
                  <a:srgbClr val="000000"/>
                </a:solidFill>
                <a:ea typeface="Times New Roman"/>
              </a:rPr>
              <a:t>участники </a:t>
            </a:r>
            <a:r>
              <a:rPr lang="ru-RU" sz="3200" dirty="0">
                <a:solidFill>
                  <a:srgbClr val="000000"/>
                </a:solidFill>
                <a:ea typeface="Times New Roman"/>
              </a:rPr>
              <a:t>мастер-класса познакомятся с новыми приемами и методами работы над чтением учащихся, педагоги смогут использовать приобретенные знания и приемы в своей практике или сопоставят свой уровень и формы работы с представленными на мастер-классе.</a:t>
            </a:r>
            <a:r>
              <a:rPr lang="ru-RU" sz="2800" dirty="0">
                <a:latin typeface="Times New Roman"/>
                <a:ea typeface="Times New Roman"/>
              </a:rPr>
              <a:t/>
            </a:r>
            <a:br>
              <a:rPr lang="ru-RU" sz="2800" dirty="0">
                <a:latin typeface="Times New Roman"/>
                <a:ea typeface="Times New Roman"/>
              </a:rPr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78776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humbs.dreamstime.com/z/%D0%BF%D0%B0%D0%B4%D0%B5%D0%BD%D0%B8%D0%B5-%D0%B4%D0%BE%D0%B6%D0%B4%D0%B5%D0%B2%D1%8B%D1%85-%D0%BA%D0%B0%D0%BF%D0%B5%D0%BB%D1%8C-%D0%BD%D0%B0-%D1%86%D0%B2%D0%B5%D1%82%D0%BA%D0%B8-%D0%BB%D1%83%D0%B3%D0%B0-11478107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07" t="3772" b="7179"/>
          <a:stretch/>
        </p:blipFill>
        <p:spPr bwMode="auto">
          <a:xfrm>
            <a:off x="2123728" y="3207409"/>
            <a:ext cx="2082523" cy="3070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Группа 3"/>
          <p:cNvGrpSpPr/>
          <p:nvPr/>
        </p:nvGrpSpPr>
        <p:grpSpPr>
          <a:xfrm>
            <a:off x="5148064" y="3092038"/>
            <a:ext cx="2695588" cy="3300928"/>
            <a:chOff x="5148064" y="3092038"/>
            <a:chExt cx="2695588" cy="3300928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064" y="3092038"/>
              <a:ext cx="2695588" cy="33009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36704" y="3207409"/>
              <a:ext cx="988368" cy="988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Прямоугольник 1"/>
          <p:cNvSpPr/>
          <p:nvPr/>
        </p:nvSpPr>
        <p:spPr>
          <a:xfrm>
            <a:off x="755575" y="1628800"/>
            <a:ext cx="7848872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+mj-lt"/>
                <a:ea typeface="Times New Roman"/>
                <a:cs typeface="Times New Roman"/>
              </a:rPr>
              <a:t>Как и теплый дождь, который стимулирует рост всходов растений, чтение книг может помочь развить ум и расширить знания.</a:t>
            </a:r>
            <a:endParaRPr lang="ru-RU" sz="2000" b="1" dirty="0">
              <a:solidFill>
                <a:schemeClr val="accent4">
                  <a:lumMod val="50000"/>
                </a:schemeClr>
              </a:solidFill>
              <a:latin typeface="+mj-lt"/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569459"/>
            <a:ext cx="7920879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sz="2400" b="1" dirty="0">
                <a:latin typeface="Times New Roman"/>
                <a:ea typeface="Calibri"/>
                <a:cs typeface="Times New Roman"/>
              </a:rPr>
              <a:t>I</a:t>
            </a:r>
            <a:r>
              <a:rPr lang="ru-RU" sz="2400" b="1" dirty="0">
                <a:latin typeface="Times New Roman"/>
                <a:ea typeface="Calibri"/>
                <a:cs typeface="Times New Roman"/>
              </a:rPr>
              <a:t>.Актуализация темы мастер-класса</a:t>
            </a: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latin typeface="Times New Roman"/>
                <a:ea typeface="Calibri"/>
                <a:cs typeface="Times New Roman"/>
              </a:rPr>
              <a:t>-Для определения темы , расшифруйте пословицу.</a:t>
            </a:r>
            <a:endParaRPr lang="ru-RU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3416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859359"/>
            <a:ext cx="8280920" cy="76944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4400" b="1" dirty="0" smtClean="0">
                <a:solidFill>
                  <a:schemeClr val="accent4">
                    <a:lumMod val="50000"/>
                  </a:schemeClr>
                </a:solidFill>
                <a:latin typeface="+mj-lt"/>
                <a:ea typeface="Times New Roman"/>
                <a:cs typeface="Times New Roman"/>
              </a:rPr>
              <a:t>Тема: Как хорошо уметь читать!</a:t>
            </a:r>
            <a:endParaRPr lang="ru-RU" sz="4000" b="1" dirty="0">
              <a:solidFill>
                <a:schemeClr val="accent4">
                  <a:lumMod val="50000"/>
                </a:schemeClr>
              </a:solidFill>
              <a:latin typeface="+mj-lt"/>
              <a:ea typeface="Calibri"/>
              <a:cs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31640" y="2204864"/>
            <a:ext cx="6552728" cy="32342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latin typeface="+mj-lt"/>
                <a:ea typeface="Calibri"/>
                <a:cs typeface="Times New Roman"/>
              </a:rPr>
              <a:t>Чтобы определить, что такое чтение, мы </a:t>
            </a:r>
            <a:r>
              <a:rPr lang="ru-RU" sz="2400" dirty="0">
                <a:latin typeface="+mj-lt"/>
                <a:ea typeface="Calibri"/>
                <a:cs typeface="Times New Roman"/>
              </a:rPr>
              <a:t>воспользуемся приемом </a:t>
            </a:r>
            <a:r>
              <a:rPr lang="ru-RU" sz="2400" b="1" dirty="0">
                <a:solidFill>
                  <a:srgbClr val="FF0000"/>
                </a:solidFill>
                <a:latin typeface="+mj-lt"/>
                <a:ea typeface="Calibri"/>
                <a:cs typeface="Times New Roman"/>
              </a:rPr>
              <a:t>«</a:t>
            </a:r>
            <a:r>
              <a:rPr lang="ru-RU" sz="2400" b="1" dirty="0" smtClean="0">
                <a:solidFill>
                  <a:srgbClr val="FF0000"/>
                </a:solidFill>
                <a:latin typeface="+mj-lt"/>
                <a:ea typeface="Calibri"/>
                <a:cs typeface="Times New Roman"/>
              </a:rPr>
              <a:t>Концептуальный треугольник» </a:t>
            </a:r>
            <a:r>
              <a:rPr lang="ru-RU" sz="2400" dirty="0" smtClean="0">
                <a:latin typeface="+mj-lt"/>
                <a:ea typeface="Calibri"/>
                <a:cs typeface="Times New Roman"/>
              </a:rPr>
              <a:t>- это </a:t>
            </a:r>
            <a:r>
              <a:rPr lang="ru-RU" sz="2400" dirty="0">
                <a:latin typeface="+mj-lt"/>
                <a:ea typeface="Calibri"/>
                <a:cs typeface="Times New Roman"/>
              </a:rPr>
              <a:t>эффективный прием систематизации и обобщения изученного материала, который помогает нам увидеть тему в целом и понять взаимосвязи между различной информацией, а также выявить причинно-следственные связи</a:t>
            </a:r>
            <a:r>
              <a:rPr lang="ru-RU" sz="2400" dirty="0" smtClean="0">
                <a:latin typeface="+mj-lt"/>
                <a:ea typeface="Calibri"/>
                <a:cs typeface="Times New Roman"/>
              </a:rPr>
              <a:t>.</a:t>
            </a:r>
            <a:endParaRPr lang="ru-RU" dirty="0">
              <a:latin typeface="+mj-lt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77835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 rot="10800000">
            <a:off x="4739428" y="4025616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Равнобедренный треугольник 2"/>
          <p:cNvSpPr/>
          <p:nvPr/>
        </p:nvSpPr>
        <p:spPr>
          <a:xfrm rot="10800000">
            <a:off x="1944288" y="4005064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Равнобедренный треугольник 3"/>
          <p:cNvSpPr/>
          <p:nvPr/>
        </p:nvSpPr>
        <p:spPr>
          <a:xfrm rot="10800000">
            <a:off x="3347864" y="2386388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3347864" y="793720"/>
            <a:ext cx="2520280" cy="1512168"/>
          </a:xfrm>
          <a:prstGeom prst="triangl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Равнобедренный треугольник 5"/>
          <p:cNvSpPr/>
          <p:nvPr/>
        </p:nvSpPr>
        <p:spPr>
          <a:xfrm>
            <a:off x="4716016" y="2429805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1979712" y="2403525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бедренный треугольник 7"/>
          <p:cNvSpPr/>
          <p:nvPr/>
        </p:nvSpPr>
        <p:spPr>
          <a:xfrm>
            <a:off x="6084168" y="4056449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3347863" y="4025617"/>
            <a:ext cx="2520280" cy="1512168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611560" y="4065514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3599892" y="1506151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чтение</a:t>
            </a:r>
            <a:endParaRPr lang="ru-RU" sz="40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778987" y="352381"/>
            <a:ext cx="7920879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sz="2400" b="1" dirty="0" smtClean="0">
                <a:latin typeface="Times New Roman"/>
                <a:ea typeface="Calibri"/>
                <a:cs typeface="Times New Roman"/>
              </a:rPr>
              <a:t>II</a:t>
            </a:r>
            <a:r>
              <a:rPr lang="ru-RU" sz="2400" b="1" dirty="0">
                <a:latin typeface="Times New Roman"/>
                <a:ea typeface="Calibri"/>
                <a:cs typeface="Times New Roman"/>
              </a:rPr>
              <a:t>. Мотивация активной деятельности участников</a:t>
            </a: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- Ч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то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же такое чтение? </a:t>
            </a:r>
            <a:endParaRPr lang="ru-RU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9988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 rot="10800000">
            <a:off x="4739428" y="4025616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Равнобедренный треугольник 2"/>
          <p:cNvSpPr/>
          <p:nvPr/>
        </p:nvSpPr>
        <p:spPr>
          <a:xfrm rot="10800000">
            <a:off x="1944288" y="4005064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Равнобедренный треугольник 3"/>
          <p:cNvSpPr/>
          <p:nvPr/>
        </p:nvSpPr>
        <p:spPr>
          <a:xfrm rot="10800000">
            <a:off x="3347864" y="2386388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3347864" y="793720"/>
            <a:ext cx="2520280" cy="1512168"/>
          </a:xfrm>
          <a:prstGeom prst="triangl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Равнобедренный треугольник 5"/>
          <p:cNvSpPr/>
          <p:nvPr/>
        </p:nvSpPr>
        <p:spPr>
          <a:xfrm>
            <a:off x="4716016" y="2429805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1979712" y="2403525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бедренный треугольник 7"/>
          <p:cNvSpPr/>
          <p:nvPr/>
        </p:nvSpPr>
        <p:spPr>
          <a:xfrm>
            <a:off x="6084168" y="4056449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3347863" y="4025617"/>
            <a:ext cx="2520280" cy="1512168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611560" y="4065514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3599892" y="1506151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чтение</a:t>
            </a:r>
            <a:endParaRPr lang="ru-RU" sz="4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370720" y="2305888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предмет</a:t>
            </a:r>
            <a:endParaRPr lang="ru-RU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123728" y="3164622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процесс</a:t>
            </a:r>
            <a:endParaRPr lang="ru-RU" sz="36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991455" y="3164622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умение</a:t>
            </a:r>
            <a:endParaRPr lang="ru-RU" sz="36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619648" y="5661248"/>
            <a:ext cx="66247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+mj-lt"/>
                <a:ea typeface="Calibri"/>
              </a:rPr>
              <a:t>Я</a:t>
            </a:r>
            <a:r>
              <a:rPr lang="ru-RU" dirty="0" smtClean="0">
                <a:latin typeface="+mj-lt"/>
                <a:ea typeface="Calibri"/>
              </a:rPr>
              <a:t> </a:t>
            </a:r>
            <a:r>
              <a:rPr lang="ru-RU" dirty="0">
                <a:latin typeface="+mj-lt"/>
                <a:ea typeface="Calibri"/>
              </a:rPr>
              <a:t>хочу с вами поделиться некоторыми приемами, которые можно  использовать  на </a:t>
            </a:r>
            <a:r>
              <a:rPr lang="ru-RU">
                <a:latin typeface="+mj-lt"/>
                <a:ea typeface="Calibri"/>
              </a:rPr>
              <a:t>уроках </a:t>
            </a:r>
            <a:r>
              <a:rPr lang="ru-RU" smtClean="0">
                <a:latin typeface="+mj-lt"/>
                <a:ea typeface="Calibri"/>
              </a:rPr>
              <a:t> </a:t>
            </a:r>
            <a:r>
              <a:rPr lang="ru-RU" dirty="0">
                <a:latin typeface="+mj-lt"/>
                <a:ea typeface="Calibri"/>
              </a:rPr>
              <a:t>для </a:t>
            </a:r>
            <a:r>
              <a:rPr lang="ru-RU" dirty="0" smtClean="0">
                <a:latin typeface="+mj-lt"/>
                <a:ea typeface="Calibri"/>
              </a:rPr>
              <a:t>мотивации чтения.</a:t>
            </a:r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46202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5" y="2204864"/>
            <a:ext cx="7235699" cy="58477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ea typeface="Calibri"/>
                <a:cs typeface="Arial" pitchFamily="34" charset="0"/>
              </a:rPr>
              <a:t>1 </a:t>
            </a: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ea typeface="Calibri"/>
                <a:cs typeface="Arial" pitchFamily="34" charset="0"/>
              </a:rPr>
              <a:t>приём «</a:t>
            </a: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ЧТЕНИЕБЕЗПРОБЕЛОВ»</a:t>
            </a:r>
            <a:endParaRPr lang="ru-RU" sz="3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3199239"/>
            <a:ext cx="6876184" cy="20621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3200" b="1" dirty="0" smtClean="0"/>
              <a:t>   </a:t>
            </a:r>
            <a:r>
              <a:rPr lang="ru-RU" sz="3200" b="1" dirty="0" err="1" smtClean="0"/>
              <a:t>Никогданикакимисиламивыне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заставитечитателяпознатьмирчерез</a:t>
            </a:r>
            <a:endParaRPr lang="ru-RU" sz="3200" b="1" dirty="0" smtClean="0"/>
          </a:p>
          <a:p>
            <a:pPr algn="just"/>
            <a:r>
              <a:rPr lang="ru-RU" sz="3200" b="1" dirty="0" err="1" smtClean="0"/>
              <a:t>скуку,читатьдолжнобытьинтересно</a:t>
            </a:r>
            <a:r>
              <a:rPr lang="ru-RU" sz="3200" b="1" dirty="0" smtClean="0"/>
              <a:t>.</a:t>
            </a:r>
          </a:p>
          <a:p>
            <a:pPr algn="r"/>
            <a:r>
              <a:rPr lang="ru-RU" sz="3200" b="1" dirty="0" err="1" smtClean="0"/>
              <a:t>Л.Н.Толстой</a:t>
            </a:r>
            <a:endParaRPr lang="ru-RU" sz="32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59632" y="764704"/>
            <a:ext cx="7091682" cy="530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sz="2800" b="1" dirty="0">
                <a:latin typeface="Times New Roman"/>
                <a:ea typeface="Calibri"/>
                <a:cs typeface="Times New Roman"/>
              </a:rPr>
              <a:t>III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. Имитационная игра со слушателями.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07631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908720"/>
            <a:ext cx="7463325" cy="58477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ea typeface="Calibri"/>
                <a:cs typeface="Arial" pitchFamily="34" charset="0"/>
              </a:rPr>
              <a:t>1 </a:t>
            </a: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ea typeface="Calibri"/>
                <a:cs typeface="Arial" pitchFamily="34" charset="0"/>
              </a:rPr>
              <a:t>приём «</a:t>
            </a: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ЧТЕНИЕ БЕЗ ПРОБЕЛОВ»</a:t>
            </a:r>
            <a:endParaRPr lang="ru-RU" sz="3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51040" y="2132856"/>
            <a:ext cx="6480720" cy="255454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3200" b="1" dirty="0" smtClean="0"/>
              <a:t>   Никогда </a:t>
            </a:r>
            <a:r>
              <a:rPr lang="ru-RU" sz="3200" b="1" dirty="0"/>
              <a:t>никакими силами вы не заставите читателя познать мир через скуку, читать должно быть </a:t>
            </a:r>
            <a:r>
              <a:rPr lang="ru-RU" sz="3200" b="1" dirty="0" smtClean="0"/>
              <a:t>интересно.</a:t>
            </a:r>
          </a:p>
          <a:p>
            <a:pPr algn="r"/>
            <a:r>
              <a:rPr lang="ru-RU" sz="3200" b="1" dirty="0" err="1" smtClean="0"/>
              <a:t>Л.Н.Толстой</a:t>
            </a:r>
            <a:endParaRPr lang="ru-RU" sz="32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35696" y="5013176"/>
            <a:ext cx="6480720" cy="140961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latin typeface="Times New Roman"/>
                <a:ea typeface="Calibri"/>
                <a:cs typeface="Times New Roman"/>
              </a:rPr>
              <a:t>Этот прием можно использовать для  определения темы урока, можно брать пословицы, которые относятся к прочитанному произведению или к теме урока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Calibri"/>
              </a:rPr>
              <a:t>Этот прием </a:t>
            </a:r>
            <a:r>
              <a:rPr lang="ru-RU" sz="2000" dirty="0">
                <a:latin typeface="Times New Roman"/>
                <a:ea typeface="Calibri"/>
              </a:rPr>
              <a:t>направлен на СКОРОЧТЕНИЕ. 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197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 rot="10800000">
            <a:off x="4739428" y="4025616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Равнобедренный треугольник 2"/>
          <p:cNvSpPr/>
          <p:nvPr/>
        </p:nvSpPr>
        <p:spPr>
          <a:xfrm rot="10800000">
            <a:off x="1944288" y="4005064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Равнобедренный треугольник 3"/>
          <p:cNvSpPr/>
          <p:nvPr/>
        </p:nvSpPr>
        <p:spPr>
          <a:xfrm rot="10800000">
            <a:off x="3347864" y="2386388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3347864" y="793720"/>
            <a:ext cx="2520280" cy="1512168"/>
          </a:xfrm>
          <a:prstGeom prst="triangl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Равнобедренный треугольник 5"/>
          <p:cNvSpPr/>
          <p:nvPr/>
        </p:nvSpPr>
        <p:spPr>
          <a:xfrm>
            <a:off x="4716016" y="2429805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1979712" y="2403525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бедренный треугольник 7"/>
          <p:cNvSpPr/>
          <p:nvPr/>
        </p:nvSpPr>
        <p:spPr>
          <a:xfrm>
            <a:off x="6084168" y="4056449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3347863" y="4025617"/>
            <a:ext cx="2520280" cy="1512168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611560" y="4065514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3599892" y="1506151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чтение</a:t>
            </a:r>
            <a:endParaRPr lang="ru-RU" sz="4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370720" y="2305888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предмет</a:t>
            </a:r>
            <a:endParaRPr lang="ru-RU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123728" y="3164622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процесс</a:t>
            </a:r>
            <a:endParaRPr lang="ru-RU" sz="36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991455" y="3164622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умение</a:t>
            </a:r>
            <a:endParaRPr lang="ru-RU" sz="36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863588" y="4437112"/>
            <a:ext cx="2016224" cy="126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800"/>
              </a:lnSpc>
            </a:pPr>
            <a:r>
              <a:rPr lang="ru-RU" sz="2800" b="1" dirty="0"/>
              <a:t>с</a:t>
            </a:r>
            <a:r>
              <a:rPr lang="ru-RU" sz="2800" b="1" dirty="0" smtClean="0"/>
              <a:t>коро-чтение</a:t>
            </a:r>
            <a:endParaRPr lang="ru-RU" sz="2800" b="1" dirty="0"/>
          </a:p>
        </p:txBody>
      </p:sp>
      <p:sp>
        <p:nvSpPr>
          <p:cNvPr id="16" name="Равнобедренный треугольник 15"/>
          <p:cNvSpPr/>
          <p:nvPr/>
        </p:nvSpPr>
        <p:spPr>
          <a:xfrm rot="10800000">
            <a:off x="4739428" y="4031320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Равнобедренный треугольник 17"/>
          <p:cNvSpPr/>
          <p:nvPr/>
        </p:nvSpPr>
        <p:spPr>
          <a:xfrm rot="10800000">
            <a:off x="1944288" y="4010768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Равнобедренный треугольник 18"/>
          <p:cNvSpPr/>
          <p:nvPr/>
        </p:nvSpPr>
        <p:spPr>
          <a:xfrm rot="10800000">
            <a:off x="3347864" y="2392092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Равнобедренный треугольник 19"/>
          <p:cNvSpPr/>
          <p:nvPr/>
        </p:nvSpPr>
        <p:spPr>
          <a:xfrm>
            <a:off x="3347864" y="799424"/>
            <a:ext cx="2520280" cy="1512168"/>
          </a:xfrm>
          <a:prstGeom prst="triangl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Равнобедренный треугольник 20"/>
          <p:cNvSpPr/>
          <p:nvPr/>
        </p:nvSpPr>
        <p:spPr>
          <a:xfrm>
            <a:off x="4716016" y="2435509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Равнобедренный треугольник 21"/>
          <p:cNvSpPr/>
          <p:nvPr/>
        </p:nvSpPr>
        <p:spPr>
          <a:xfrm>
            <a:off x="1979712" y="2409229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Равнобедренный треугольник 22"/>
          <p:cNvSpPr/>
          <p:nvPr/>
        </p:nvSpPr>
        <p:spPr>
          <a:xfrm>
            <a:off x="6084168" y="4062153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Равнобедренный треугольник 23"/>
          <p:cNvSpPr/>
          <p:nvPr/>
        </p:nvSpPr>
        <p:spPr>
          <a:xfrm>
            <a:off x="3347863" y="4031321"/>
            <a:ext cx="2520280" cy="1512168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авнобедренный треугольник 24"/>
          <p:cNvSpPr/>
          <p:nvPr/>
        </p:nvSpPr>
        <p:spPr>
          <a:xfrm>
            <a:off x="611560" y="4071218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3599892" y="1511855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чтение</a:t>
            </a:r>
            <a:endParaRPr lang="ru-RU" sz="40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2123728" y="3170326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процесс</a:t>
            </a:r>
            <a:endParaRPr lang="ru-RU" sz="36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863588" y="4442816"/>
            <a:ext cx="2016224" cy="126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800"/>
              </a:lnSpc>
            </a:pPr>
            <a:r>
              <a:rPr lang="ru-RU" sz="2800" b="1" dirty="0"/>
              <a:t>с</a:t>
            </a:r>
            <a:r>
              <a:rPr lang="ru-RU" sz="2800" b="1" dirty="0" smtClean="0"/>
              <a:t>коро-чтение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777879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52671" y="769059"/>
            <a:ext cx="6290505" cy="58477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ea typeface="Calibri"/>
                <a:cs typeface="Arial" pitchFamily="34" charset="0"/>
              </a:rPr>
              <a:t>2 приём «</a:t>
            </a: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Зеркальное чтение»</a:t>
            </a:r>
            <a:endParaRPr lang="ru-RU" sz="3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https://i.gyazo.com/9be1f978caa97800d0e6d0e68f19088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309"/>
          <a:stretch/>
        </p:blipFill>
        <p:spPr bwMode="auto">
          <a:xfrm>
            <a:off x="417637" y="1484784"/>
            <a:ext cx="8715613" cy="361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898170" y="5157192"/>
            <a:ext cx="6336704" cy="12777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Ваша задача - прочитать и ответить на поставленные вопросы.</a:t>
            </a:r>
            <a:r>
              <a:rPr lang="ru-RU" u="sng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Первая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группа - (читают 1 абзац и отвечают на 1 вопрос)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Вторая группа - (читают 2 абзац и отвечают на 2 вопрос)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Третья группа - (читают 3 абзац и отвечают на 3 вопрос)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0089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65255" y="476672"/>
            <a:ext cx="6290505" cy="58477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ea typeface="Calibri"/>
                <a:cs typeface="Arial" pitchFamily="34" charset="0"/>
              </a:rPr>
              <a:t>2 приём «</a:t>
            </a: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Зеркальное чтение»</a:t>
            </a:r>
            <a:endParaRPr lang="ru-RU" sz="3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https://i.gyazo.com/9be1f978caa97800d0e6d0e68f19088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268760"/>
            <a:ext cx="6812152" cy="39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023112" y="5397142"/>
            <a:ext cx="5832648" cy="96205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Этот приём прививает интерес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к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чтению, проявляется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зоркость,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развивается внимание.</a:t>
            </a:r>
            <a:endParaRPr lang="ru-RU" sz="1400" dirty="0">
              <a:ea typeface="Calibri"/>
              <a:cs typeface="Times New Roman"/>
            </a:endParaRPr>
          </a:p>
          <a:p>
            <a:r>
              <a:rPr lang="ru-RU" dirty="0">
                <a:latin typeface="Times New Roman"/>
                <a:ea typeface="Calibri"/>
              </a:rPr>
              <a:t>И ребенок получает ПРОДУКТИВНОЕ ЧТЕНИЕ.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18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 rot="10800000">
            <a:off x="4739428" y="4025616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Равнобедренный треугольник 2"/>
          <p:cNvSpPr/>
          <p:nvPr/>
        </p:nvSpPr>
        <p:spPr>
          <a:xfrm rot="10800000">
            <a:off x="1944288" y="4005064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Равнобедренный треугольник 3"/>
          <p:cNvSpPr/>
          <p:nvPr/>
        </p:nvSpPr>
        <p:spPr>
          <a:xfrm rot="10800000">
            <a:off x="3347864" y="2386388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3347864" y="793720"/>
            <a:ext cx="2520280" cy="1512168"/>
          </a:xfrm>
          <a:prstGeom prst="triangl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Равнобедренный треугольник 5"/>
          <p:cNvSpPr/>
          <p:nvPr/>
        </p:nvSpPr>
        <p:spPr>
          <a:xfrm>
            <a:off x="4716016" y="2429805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1979712" y="2403525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бедренный треугольник 7"/>
          <p:cNvSpPr/>
          <p:nvPr/>
        </p:nvSpPr>
        <p:spPr>
          <a:xfrm>
            <a:off x="6084168" y="4056449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3347863" y="4025617"/>
            <a:ext cx="2520280" cy="1512168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611560" y="4065514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3599892" y="1506151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чтение</a:t>
            </a:r>
            <a:endParaRPr lang="ru-RU" sz="4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370720" y="2305888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предмет</a:t>
            </a:r>
            <a:endParaRPr lang="ru-RU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123728" y="3164622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процесс</a:t>
            </a:r>
            <a:endParaRPr lang="ru-RU" sz="36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991455" y="3164622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умение</a:t>
            </a:r>
            <a:endParaRPr lang="ru-RU" sz="36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863588" y="4437112"/>
            <a:ext cx="2016224" cy="126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800"/>
              </a:lnSpc>
            </a:pPr>
            <a:r>
              <a:rPr lang="ru-RU" sz="2800" b="1" dirty="0"/>
              <a:t>с</a:t>
            </a:r>
            <a:r>
              <a:rPr lang="ru-RU" sz="2800" b="1" dirty="0" smtClean="0"/>
              <a:t>коро-чтение</a:t>
            </a:r>
            <a:endParaRPr lang="ru-RU" sz="28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908283" y="4026199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продуктивное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18491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preodoleemvmeste.gov35.ru/wp-content/uploads/2022/01/hBfoHc0-T_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08" t="8586" r="4057" b="12035"/>
          <a:stretch/>
        </p:blipFill>
        <p:spPr bwMode="auto">
          <a:xfrm>
            <a:off x="611560" y="1209125"/>
            <a:ext cx="4968552" cy="365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565255" y="476672"/>
            <a:ext cx="5829288" cy="58477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ea typeface="Calibri"/>
                <a:cs typeface="Arial" pitchFamily="34" charset="0"/>
              </a:rPr>
              <a:t>3</a:t>
            </a: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ea typeface="Calibri"/>
                <a:cs typeface="Arial" pitchFamily="34" charset="0"/>
              </a:rPr>
              <a:t> приём «</a:t>
            </a: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Крестики-нолики»</a:t>
            </a:r>
            <a:endParaRPr lang="ru-RU" sz="3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724128" y="1198447"/>
            <a:ext cx="3024336" cy="542687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Этот приём можно проводить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после прочтения какого- то текста, либо при проверке домашних заданий.  Работа проходит в парах. Заранее определяются кто будет КРЕСТИК, а кто НОЛИК. Дети по тексту готовят друг другу вопросы и по очереди задают их друг другу. Если ученик отвечает правильно, то он в игровом поле ставит КРЕСТИК; если неверный или неполный, то соперник ставит НОЛИК. Таким образом, понимая текст, развивается СМЫСЛОВОЕ ЧТЕНИЕ.  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1028" name="Picture 4" descr="https://avatars.mds.yandex.net/i?id=5470788ae78028d5d1e50505053e20e09e1a2c3d-10715741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892826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7308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 rot="10800000">
            <a:off x="4739428" y="4025616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Равнобедренный треугольник 2"/>
          <p:cNvSpPr/>
          <p:nvPr/>
        </p:nvSpPr>
        <p:spPr>
          <a:xfrm rot="10800000">
            <a:off x="1944288" y="4005064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Равнобедренный треугольник 3"/>
          <p:cNvSpPr/>
          <p:nvPr/>
        </p:nvSpPr>
        <p:spPr>
          <a:xfrm rot="10800000">
            <a:off x="3347864" y="2386388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3347864" y="793720"/>
            <a:ext cx="2520280" cy="1512168"/>
          </a:xfrm>
          <a:prstGeom prst="triangl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Равнобедренный треугольник 5"/>
          <p:cNvSpPr/>
          <p:nvPr/>
        </p:nvSpPr>
        <p:spPr>
          <a:xfrm>
            <a:off x="4716016" y="2429805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1979712" y="2403525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бедренный треугольник 7"/>
          <p:cNvSpPr/>
          <p:nvPr/>
        </p:nvSpPr>
        <p:spPr>
          <a:xfrm>
            <a:off x="6084168" y="4056449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3347863" y="4025617"/>
            <a:ext cx="2520280" cy="1512168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611560" y="4065514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3599892" y="1506151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чтение</a:t>
            </a:r>
            <a:endParaRPr lang="ru-RU" sz="4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370720" y="2305888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предмет</a:t>
            </a:r>
            <a:endParaRPr lang="ru-RU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123728" y="3164622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процесс</a:t>
            </a:r>
            <a:endParaRPr lang="ru-RU" sz="36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991455" y="3164622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умение</a:t>
            </a:r>
            <a:endParaRPr lang="ru-RU" sz="36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022050" y="4065514"/>
            <a:ext cx="2124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смысловое</a:t>
            </a:r>
            <a:endParaRPr lang="ru-RU" sz="28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863588" y="4437112"/>
            <a:ext cx="2016224" cy="126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800"/>
              </a:lnSpc>
            </a:pPr>
            <a:r>
              <a:rPr lang="ru-RU" sz="2800" b="1" dirty="0"/>
              <a:t>с</a:t>
            </a:r>
            <a:r>
              <a:rPr lang="ru-RU" sz="2800" b="1" dirty="0" smtClean="0"/>
              <a:t>коро-чтение</a:t>
            </a:r>
            <a:endParaRPr lang="ru-RU" sz="28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908283" y="4026199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продуктивное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028193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9752" y="692696"/>
            <a:ext cx="4841582" cy="58477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ea typeface="Calibri"/>
                <a:cs typeface="Arial" pitchFamily="34" charset="0"/>
              </a:rPr>
              <a:t>4 приём «</a:t>
            </a: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Маркировка»</a:t>
            </a:r>
            <a:endParaRPr lang="ru-RU" sz="3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1844824"/>
            <a:ext cx="7416824" cy="27269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У 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всех 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абсолютно одинаковый текст, но задание по тексту разное. </a:t>
            </a:r>
            <a:r>
              <a:rPr lang="ru-RU" sz="2000" u="sng" dirty="0" smtClean="0">
                <a:latin typeface="Times New Roman"/>
                <a:ea typeface="Calibri"/>
                <a:cs typeface="Times New Roman"/>
              </a:rPr>
              <a:t>Первая </a:t>
            </a:r>
            <a:r>
              <a:rPr lang="ru-RU" sz="2000" u="sng" dirty="0">
                <a:latin typeface="Times New Roman"/>
                <a:ea typeface="Calibri"/>
                <a:cs typeface="Times New Roman"/>
              </a:rPr>
              <a:t>группа 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должна определить и подчеркнуть тему общего текста.</a:t>
            </a:r>
            <a:endParaRPr lang="ru-RU" sz="1600" dirty="0"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u="sng" dirty="0">
                <a:latin typeface="Times New Roman"/>
                <a:ea typeface="Calibri"/>
                <a:cs typeface="Times New Roman"/>
              </a:rPr>
              <a:t>Вторая группа 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- промаркировать, выделить только 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числа 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и имена собственные.</a:t>
            </a:r>
            <a:endParaRPr lang="ru-RU" sz="1600" dirty="0"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u="sng" dirty="0">
                <a:latin typeface="Times New Roman"/>
                <a:ea typeface="Calibri"/>
                <a:cs typeface="Times New Roman"/>
              </a:rPr>
              <a:t>Третья группа 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должна ответить на вопросы и обведи правильный ответ. (Что сказал космонавт после своего первого полета вокруг Земли?)</a:t>
            </a:r>
            <a:endParaRPr lang="ru-RU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6790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9752" y="692696"/>
            <a:ext cx="4841582" cy="58477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ea typeface="Calibri"/>
                <a:cs typeface="Arial" pitchFamily="34" charset="0"/>
              </a:rPr>
              <a:t>4 приём «</a:t>
            </a: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Маркировка»</a:t>
            </a:r>
            <a:endParaRPr lang="ru-RU" sz="3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1484785"/>
            <a:ext cx="7128792" cy="48320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О первом русском космонавте</a:t>
            </a:r>
          </a:p>
          <a:p>
            <a:pPr algn="just"/>
            <a:r>
              <a:rPr lang="ru-RU" sz="2800" b="1" dirty="0" smtClean="0"/>
              <a:t>     12 </a:t>
            </a:r>
            <a:r>
              <a:rPr lang="ru-RU" sz="2800" b="1" dirty="0"/>
              <a:t>апреля 1961 года впервые в истории человечества русский летчик Юрий Алексеевич Гагарин совершил полёт в космос. Он сделал один виток и вернулся на Землю через один час 48 минут. Так была открыта новая эпоха – космическая.  Его ракету вывела в космос ракета мощностью в 20 миллионов лошадиных сил. Гагарин сделал первый виток вокруг Земли и сказал, что она прекрасна</a:t>
            </a:r>
            <a:r>
              <a:rPr lang="ru-RU" sz="2800" b="1" dirty="0" smtClean="0"/>
              <a:t>!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768922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9752" y="692696"/>
            <a:ext cx="4841582" cy="58477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ea typeface="Calibri"/>
                <a:cs typeface="Arial" pitchFamily="34" charset="0"/>
              </a:rPr>
              <a:t>4 приём «</a:t>
            </a: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Маркировка»</a:t>
            </a:r>
            <a:endParaRPr lang="ru-RU" sz="3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1484785"/>
            <a:ext cx="7128792" cy="378565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О первом русском космонавте</a:t>
            </a:r>
          </a:p>
          <a:p>
            <a:pPr algn="just"/>
            <a:r>
              <a:rPr lang="ru-RU" sz="2400" b="1" dirty="0" smtClean="0"/>
              <a:t>     </a:t>
            </a:r>
            <a:r>
              <a:rPr lang="ru-RU" sz="2400" b="1" u="sng" dirty="0" smtClean="0"/>
              <a:t>12 </a:t>
            </a:r>
            <a:r>
              <a:rPr lang="ru-RU" sz="2400" b="1" u="sng" dirty="0"/>
              <a:t>апреля 1961 года впервые в истории человечества русский летчик Юрий Алексеевич Гагарин совершил полёт в космос</a:t>
            </a:r>
            <a:r>
              <a:rPr lang="ru-RU" sz="2400" b="1" dirty="0"/>
              <a:t>. Он сделал один виток и вернулся на Землю через один час 48 минут. Так была открыта новая эпоха – космическая.  Его ракету вывела в космос ракета мощностью в 20 миллионов лошадиных сил. Гагарин сделал первый виток вокруг Земли и сказал, что она прекрасна</a:t>
            </a:r>
            <a:r>
              <a:rPr lang="ru-RU" sz="2400" b="1" dirty="0" smtClean="0"/>
              <a:t>!</a:t>
            </a:r>
            <a:endParaRPr lang="ru-RU" sz="2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79712" y="5517232"/>
            <a:ext cx="5976664" cy="7386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Calibri"/>
              </a:rPr>
              <a:t>Это </a:t>
            </a:r>
            <a:r>
              <a:rPr lang="ru-RU" sz="2400" dirty="0">
                <a:latin typeface="Times New Roman"/>
                <a:ea typeface="Calibri"/>
              </a:rPr>
              <a:t>просмотровое чтение</a:t>
            </a:r>
            <a:r>
              <a:rPr lang="ru-RU" dirty="0">
                <a:latin typeface="Times New Roman"/>
                <a:ea typeface="Calibri"/>
              </a:rPr>
              <a:t>. Ребенок впервые знакомиться с текстом.</a:t>
            </a:r>
            <a:r>
              <a:rPr lang="ru-RU" u="sng" dirty="0">
                <a:latin typeface="Times New Roman"/>
                <a:ea typeface="Calibri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4238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9752" y="692696"/>
            <a:ext cx="4841582" cy="58477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ea typeface="Calibri"/>
                <a:cs typeface="Arial" pitchFamily="34" charset="0"/>
              </a:rPr>
              <a:t>4 приём «</a:t>
            </a: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Маркировка»</a:t>
            </a:r>
            <a:endParaRPr lang="ru-RU" sz="3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1526564"/>
            <a:ext cx="7488832" cy="34163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О первом русском космонавте</a:t>
            </a:r>
          </a:p>
          <a:p>
            <a:pPr algn="just"/>
            <a:r>
              <a:rPr lang="ru-RU" sz="2400" b="1" dirty="0" smtClean="0"/>
              <a:t>     </a:t>
            </a:r>
            <a:r>
              <a:rPr lang="ru-RU" sz="2400" b="1" u="sng" dirty="0" smtClean="0"/>
              <a:t>12 </a:t>
            </a:r>
            <a:r>
              <a:rPr lang="ru-RU" sz="2400" b="1" u="sng" dirty="0"/>
              <a:t>апреля 1961 года </a:t>
            </a:r>
            <a:r>
              <a:rPr lang="ru-RU" sz="2400" b="1" dirty="0"/>
              <a:t>впервые в истории человечества русский летчик </a:t>
            </a:r>
            <a:r>
              <a:rPr lang="ru-RU" sz="2400" b="1" u="sng" dirty="0"/>
              <a:t>Юрий Алексеевич Гагарин </a:t>
            </a:r>
            <a:r>
              <a:rPr lang="ru-RU" sz="2400" b="1" dirty="0"/>
              <a:t>совершил полёт в космос. Он сделал </a:t>
            </a:r>
            <a:r>
              <a:rPr lang="ru-RU" sz="2400" b="1" u="sng" dirty="0"/>
              <a:t>один виток </a:t>
            </a:r>
            <a:r>
              <a:rPr lang="ru-RU" sz="2400" b="1" dirty="0"/>
              <a:t>и вернулся </a:t>
            </a:r>
            <a:r>
              <a:rPr lang="ru-RU" sz="2400" b="1" u="sng" dirty="0"/>
              <a:t>на Землю </a:t>
            </a:r>
            <a:r>
              <a:rPr lang="ru-RU" sz="2400" b="1" dirty="0"/>
              <a:t>через </a:t>
            </a:r>
            <a:r>
              <a:rPr lang="ru-RU" sz="2400" b="1" u="sng" dirty="0"/>
              <a:t>один час 48 минут</a:t>
            </a:r>
            <a:r>
              <a:rPr lang="ru-RU" sz="2400" b="1" dirty="0"/>
              <a:t>. Так была открыта новая эпоха – космическая.  Его ракету вывела в космос ракета мощностью в </a:t>
            </a:r>
            <a:r>
              <a:rPr lang="ru-RU" sz="2400" b="1" u="sng" dirty="0"/>
              <a:t>20 миллионов лошадиных сил</a:t>
            </a:r>
            <a:r>
              <a:rPr lang="ru-RU" sz="2400" b="1" dirty="0"/>
              <a:t>. </a:t>
            </a:r>
            <a:r>
              <a:rPr lang="ru-RU" sz="2400" b="1" u="sng" dirty="0"/>
              <a:t>Гагарин</a:t>
            </a:r>
            <a:r>
              <a:rPr lang="ru-RU" sz="2400" b="1" dirty="0"/>
              <a:t> сделал </a:t>
            </a:r>
            <a:r>
              <a:rPr lang="ru-RU" sz="2400" b="1" u="sng" dirty="0"/>
              <a:t>первый виток </a:t>
            </a:r>
            <a:r>
              <a:rPr lang="ru-RU" sz="2400" b="1" dirty="0"/>
              <a:t>вокруг </a:t>
            </a:r>
            <a:r>
              <a:rPr lang="ru-RU" sz="2400" b="1" u="sng" dirty="0"/>
              <a:t>Земли</a:t>
            </a:r>
            <a:r>
              <a:rPr lang="ru-RU" sz="2400" b="1" dirty="0"/>
              <a:t> и сказал, что она прекрасна</a:t>
            </a:r>
            <a:r>
              <a:rPr lang="ru-RU" sz="2400" b="1" dirty="0" smtClean="0"/>
              <a:t>!</a:t>
            </a:r>
            <a:endParaRPr lang="ru-RU" sz="2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07704" y="5229200"/>
            <a:ext cx="6048672" cy="7386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/>
                <a:ea typeface="Calibri"/>
              </a:rPr>
              <a:t>Это  </a:t>
            </a:r>
            <a:r>
              <a:rPr lang="ru-RU" sz="2400" dirty="0">
                <a:latin typeface="Times New Roman"/>
                <a:ea typeface="Calibri"/>
              </a:rPr>
              <a:t>поисковое чтение</a:t>
            </a:r>
            <a:r>
              <a:rPr lang="ru-RU" dirty="0">
                <a:latin typeface="Times New Roman"/>
                <a:ea typeface="Calibri"/>
              </a:rPr>
              <a:t>. Ребенок с определенной целью ищет информацию.</a:t>
            </a:r>
            <a:r>
              <a:rPr lang="ru-RU" u="sng" dirty="0">
                <a:latin typeface="Times New Roman"/>
                <a:ea typeface="Calibri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486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9752" y="692696"/>
            <a:ext cx="4841582" cy="58477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ea typeface="Calibri"/>
                <a:cs typeface="Arial" pitchFamily="34" charset="0"/>
              </a:rPr>
              <a:t>4 приём «</a:t>
            </a: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Маркировка»</a:t>
            </a:r>
            <a:endParaRPr lang="ru-RU" sz="3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1484784"/>
            <a:ext cx="7488832" cy="34163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О первом русском космонавте</a:t>
            </a:r>
          </a:p>
          <a:p>
            <a:pPr algn="just"/>
            <a:r>
              <a:rPr lang="ru-RU" sz="2400" b="1" dirty="0" smtClean="0"/>
              <a:t>     12 </a:t>
            </a:r>
            <a:r>
              <a:rPr lang="ru-RU" sz="2400" b="1" dirty="0"/>
              <a:t>апреля 1961 года впервые в истории человечества русский летчик Юрий Алексеевич Гагарин совершил полёт в космос. Он сделал один виток и вернулся на Землю через один час 48 минут. Так была открыта новая эпоха – космическая.  Его ракету вывела в космос ракета мощностью в 20 миллионов лошадиных сил. Гагарин сделал первый виток вокруг Земли и сказал, </a:t>
            </a:r>
            <a:r>
              <a:rPr lang="ru-RU" sz="2400" b="1" u="sng" dirty="0"/>
              <a:t>что она прекрасна</a:t>
            </a:r>
            <a:r>
              <a:rPr lang="ru-RU" sz="2400" b="1" u="sng" dirty="0" smtClean="0"/>
              <a:t>!</a:t>
            </a:r>
            <a:endParaRPr lang="ru-RU" sz="2400" b="1" u="sng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44219" y="4948635"/>
            <a:ext cx="5832648" cy="7386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/>
                <a:ea typeface="Calibri"/>
              </a:rPr>
              <a:t>Это  </a:t>
            </a:r>
            <a:r>
              <a:rPr lang="ru-RU" dirty="0">
                <a:latin typeface="Times New Roman"/>
                <a:ea typeface="Calibri"/>
              </a:rPr>
              <a:t>более </a:t>
            </a:r>
            <a:r>
              <a:rPr lang="ru-RU" sz="2400" dirty="0">
                <a:latin typeface="Times New Roman"/>
                <a:ea typeface="Calibri"/>
              </a:rPr>
              <a:t>глубокое проникновение</a:t>
            </a:r>
            <a:r>
              <a:rPr lang="ru-RU" dirty="0">
                <a:latin typeface="Times New Roman"/>
                <a:ea typeface="Calibri"/>
              </a:rPr>
              <a:t>. Ребенок ищет более глубокую информацию.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44219" y="5805264"/>
            <a:ext cx="6408712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Calibri"/>
              </a:rPr>
              <a:t>Все эти виды ГИБКОГО ЧТЕНИЯ, которое позволяет выбрать нужный вид чтения в определенный момент.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956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 rot="10800000">
            <a:off x="4739428" y="4025616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Равнобедренный треугольник 2"/>
          <p:cNvSpPr/>
          <p:nvPr/>
        </p:nvSpPr>
        <p:spPr>
          <a:xfrm rot="10800000">
            <a:off x="1944288" y="4005064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Равнобедренный треугольник 3"/>
          <p:cNvSpPr/>
          <p:nvPr/>
        </p:nvSpPr>
        <p:spPr>
          <a:xfrm rot="10800000">
            <a:off x="3347864" y="2386388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3347864" y="793720"/>
            <a:ext cx="2520280" cy="1512168"/>
          </a:xfrm>
          <a:prstGeom prst="triangl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Равнобедренный треугольник 5"/>
          <p:cNvSpPr/>
          <p:nvPr/>
        </p:nvSpPr>
        <p:spPr>
          <a:xfrm>
            <a:off x="4716016" y="2429805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1979712" y="2403525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бедренный треугольник 7"/>
          <p:cNvSpPr/>
          <p:nvPr/>
        </p:nvSpPr>
        <p:spPr>
          <a:xfrm>
            <a:off x="6084168" y="4056449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3347863" y="4025617"/>
            <a:ext cx="2520280" cy="1512168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611560" y="4065514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3599892" y="1506151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чтение</a:t>
            </a:r>
            <a:endParaRPr lang="ru-RU" sz="4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370720" y="2305888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предмет</a:t>
            </a:r>
            <a:endParaRPr lang="ru-RU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123728" y="3164622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процесс</a:t>
            </a:r>
            <a:endParaRPr lang="ru-RU" sz="36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991455" y="3164622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умение</a:t>
            </a:r>
            <a:endParaRPr lang="ru-RU" sz="36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392719" y="482159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гибкое</a:t>
            </a:r>
            <a:endParaRPr lang="ru-RU" sz="28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022050" y="4065514"/>
            <a:ext cx="2124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смысловое</a:t>
            </a:r>
            <a:endParaRPr lang="ru-RU" sz="28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863588" y="4437112"/>
            <a:ext cx="2016224" cy="126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800"/>
              </a:lnSpc>
            </a:pPr>
            <a:r>
              <a:rPr lang="ru-RU" sz="2800" b="1" dirty="0"/>
              <a:t>с</a:t>
            </a:r>
            <a:r>
              <a:rPr lang="ru-RU" sz="2800" b="1" dirty="0" smtClean="0"/>
              <a:t>коро-чтение</a:t>
            </a:r>
            <a:endParaRPr lang="ru-RU" sz="28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908283" y="4026199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продуктивное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85143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143000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sz="2700" b="1" dirty="0">
                <a:latin typeface="Times New Roman"/>
                <a:ea typeface="Calibri"/>
                <a:cs typeface="Times New Roman"/>
              </a:rPr>
              <a:t>IV</a:t>
            </a:r>
            <a:r>
              <a:rPr lang="ru-RU" sz="2700" b="1" dirty="0">
                <a:latin typeface="Times New Roman"/>
                <a:ea typeface="Calibri"/>
                <a:cs typeface="Times New Roman"/>
              </a:rPr>
              <a:t>. Освоение опыта.</a:t>
            </a:r>
            <a:r>
              <a:rPr lang="ru-RU" sz="3600" dirty="0">
                <a:ea typeface="Calibri"/>
                <a:cs typeface="Times New Roman"/>
              </a:rPr>
              <a:t/>
            </a:r>
            <a:br>
              <a:rPr lang="ru-RU" sz="3600" dirty="0">
                <a:ea typeface="Calibri"/>
                <a:cs typeface="Times New Roman"/>
              </a:rPr>
            </a:br>
            <a:r>
              <a:rPr lang="ru-RU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dirty="0" smtClean="0">
                <a:latin typeface="Times New Roman"/>
                <a:ea typeface="Calibri"/>
                <a:cs typeface="Times New Roman"/>
              </a:rPr>
            </a:br>
            <a:r>
              <a:rPr lang="ru-RU" dirty="0" smtClean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-Одно 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поле вы видите неоткрытым.</a:t>
            </a:r>
            <a:r>
              <a:rPr lang="ru-RU" sz="3600" dirty="0">
                <a:solidFill>
                  <a:srgbClr val="C00000"/>
                </a:solidFill>
                <a:ea typeface="Calibri"/>
                <a:cs typeface="Times New Roman"/>
              </a:rPr>
              <a:t/>
            </a:r>
            <a:br>
              <a:rPr lang="ru-RU" sz="3600" dirty="0">
                <a:solidFill>
                  <a:srgbClr val="C00000"/>
                </a:solidFill>
                <a:ea typeface="Calibri"/>
                <a:cs typeface="Times New Roman"/>
              </a:rPr>
            </a:b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</a:rPr>
              <a:t>В</a:t>
            </a:r>
            <a:r>
              <a:rPr lang="ru-RU" dirty="0" smtClean="0">
                <a:solidFill>
                  <a:srgbClr val="C00000"/>
                </a:solidFill>
                <a:latin typeface="Times New Roman"/>
                <a:ea typeface="Calibri"/>
              </a:rPr>
              <a:t>се 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</a:rPr>
              <a:t>эти аспекты, о которых мы сегодня говорили, развивают </a:t>
            </a:r>
            <a:r>
              <a:rPr lang="ru-RU" u="sng" dirty="0">
                <a:solidFill>
                  <a:srgbClr val="C00000"/>
                </a:solidFill>
                <a:latin typeface="Times New Roman"/>
                <a:ea typeface="Calibri"/>
              </a:rPr>
              <a:t>функциональную грамотность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</a:rPr>
              <a:t>, что сегодня так актуально.</a:t>
            </a:r>
            <a:r>
              <a:rPr lang="ru-RU" u="sng" dirty="0">
                <a:solidFill>
                  <a:srgbClr val="C00000"/>
                </a:solidFill>
                <a:latin typeface="Times New Roman"/>
                <a:ea typeface="Calibri"/>
              </a:rPr>
              <a:t> 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41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 rot="10800000">
            <a:off x="4739428" y="4025616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Равнобедренный треугольник 2"/>
          <p:cNvSpPr/>
          <p:nvPr/>
        </p:nvSpPr>
        <p:spPr>
          <a:xfrm rot="10800000">
            <a:off x="1944288" y="4005064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Равнобедренный треугольник 3"/>
          <p:cNvSpPr/>
          <p:nvPr/>
        </p:nvSpPr>
        <p:spPr>
          <a:xfrm rot="10800000">
            <a:off x="3347864" y="2386388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3347864" y="793720"/>
            <a:ext cx="2520280" cy="1512168"/>
          </a:xfrm>
          <a:prstGeom prst="triangl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Равнобедренный треугольник 5"/>
          <p:cNvSpPr/>
          <p:nvPr/>
        </p:nvSpPr>
        <p:spPr>
          <a:xfrm>
            <a:off x="4716016" y="2429805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1979712" y="2403525"/>
            <a:ext cx="2520280" cy="151216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бедренный треугольник 7"/>
          <p:cNvSpPr/>
          <p:nvPr/>
        </p:nvSpPr>
        <p:spPr>
          <a:xfrm>
            <a:off x="6084168" y="4056449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3347863" y="4025617"/>
            <a:ext cx="2520280" cy="1512168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611560" y="4065514"/>
            <a:ext cx="2520280" cy="151216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3599892" y="1506151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чтение</a:t>
            </a:r>
            <a:endParaRPr lang="ru-RU" sz="4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370720" y="2305888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предмет</a:t>
            </a:r>
            <a:endParaRPr lang="ru-RU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123728" y="3164622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процесс</a:t>
            </a:r>
            <a:endParaRPr lang="ru-RU" sz="36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991455" y="3164622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умение</a:t>
            </a:r>
            <a:endParaRPr lang="ru-RU" sz="36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392719" y="482159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гибкое</a:t>
            </a:r>
            <a:endParaRPr lang="ru-RU" sz="28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022050" y="4065514"/>
            <a:ext cx="2124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смысловое</a:t>
            </a:r>
            <a:endParaRPr lang="ru-RU" sz="28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863588" y="4437112"/>
            <a:ext cx="2016224" cy="126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800"/>
              </a:lnSpc>
            </a:pPr>
            <a:r>
              <a:rPr lang="ru-RU" sz="2800" b="1" dirty="0"/>
              <a:t>с</a:t>
            </a:r>
            <a:r>
              <a:rPr lang="ru-RU" sz="2800" b="1" dirty="0" smtClean="0"/>
              <a:t>коро-чтение</a:t>
            </a:r>
            <a:endParaRPr lang="ru-RU" sz="28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908283" y="4026199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продуктивное</a:t>
            </a:r>
            <a:endParaRPr lang="ru-RU" sz="28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3172419" y="4427810"/>
            <a:ext cx="29318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ф</a:t>
            </a:r>
            <a:r>
              <a:rPr lang="ru-RU" sz="2400" b="1" dirty="0" smtClean="0"/>
              <a:t>ункцио-</a:t>
            </a:r>
          </a:p>
          <a:p>
            <a:pPr algn="ctr"/>
            <a:r>
              <a:rPr lang="ru-RU" sz="2400" b="1" dirty="0" smtClean="0"/>
              <a:t>нальная грамотность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291381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35696" y="548680"/>
            <a:ext cx="2088200" cy="4680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sz="2400" b="1" dirty="0">
                <a:latin typeface="Times New Roman"/>
                <a:ea typeface="Calibri"/>
                <a:cs typeface="Times New Roman"/>
              </a:rPr>
              <a:t>V</a:t>
            </a:r>
            <a:r>
              <a:rPr lang="ru-RU" sz="2400" b="1" dirty="0">
                <a:latin typeface="Times New Roman"/>
                <a:ea typeface="Calibri"/>
                <a:cs typeface="Times New Roman"/>
              </a:rPr>
              <a:t>. Рефлексия.</a:t>
            </a:r>
            <a:endParaRPr lang="ru-RU" b="1" dirty="0"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47664" y="1901018"/>
            <a:ext cx="6264696" cy="305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На </a:t>
            </a:r>
            <a:r>
              <a:rPr lang="ru-RU" sz="20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Ваших столах лежат книги. Вам надо поставить книгу на полку.</a:t>
            </a:r>
            <a:endParaRPr lang="ru-RU" sz="1600" dirty="0">
              <a:solidFill>
                <a:srgbClr val="C00000"/>
              </a:solidFill>
              <a:ea typeface="Calibri"/>
              <a:cs typeface="Times New Roman"/>
            </a:endParaRP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-Если вам важна эта информация, вы будете применять в практике, то поставьте книгу на </a:t>
            </a:r>
            <a:r>
              <a:rPr lang="ru-RU" sz="2000" b="1" u="sng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верхнюю полку.</a:t>
            </a:r>
            <a:endParaRPr lang="ru-RU" sz="1600" b="1" u="sng" dirty="0">
              <a:solidFill>
                <a:srgbClr val="C00000"/>
              </a:solidFill>
              <a:ea typeface="Calibri"/>
              <a:cs typeface="Times New Roman"/>
            </a:endParaRP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- Если ничего нового не узнали, информации было недостаточно, то поставьте </a:t>
            </a:r>
            <a:r>
              <a:rPr lang="ru-RU" sz="2000" b="1" u="sng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на среднюю полку</a:t>
            </a:r>
            <a:r>
              <a:rPr lang="ru-RU" sz="20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600" dirty="0">
              <a:solidFill>
                <a:srgbClr val="C00000"/>
              </a:solidFill>
              <a:ea typeface="Calibri"/>
              <a:cs typeface="Times New Roman"/>
            </a:endParaRP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- Если вы этими приёмами никогда не воспользуетесь, то </a:t>
            </a:r>
            <a:r>
              <a:rPr lang="ru-RU" sz="2000" b="1" u="sng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на нижнюю полку.  </a:t>
            </a:r>
            <a:endParaRPr lang="ru-RU" sz="1600" b="1" u="sng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2" t="4510" r="5169" b="6217"/>
          <a:stretch/>
        </p:blipFill>
        <p:spPr bwMode="auto">
          <a:xfrm>
            <a:off x="1475656" y="1268760"/>
            <a:ext cx="6264696" cy="481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7206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2" t="4510" r="5169" b="6217"/>
          <a:stretch/>
        </p:blipFill>
        <p:spPr bwMode="auto">
          <a:xfrm>
            <a:off x="1480184" y="1155569"/>
            <a:ext cx="6264696" cy="481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94" t="-2" r="1657" b="389"/>
          <a:stretch/>
        </p:blipFill>
        <p:spPr bwMode="auto">
          <a:xfrm>
            <a:off x="1802484" y="3277297"/>
            <a:ext cx="5620096" cy="2298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422863" y="3261313"/>
            <a:ext cx="20329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i="1" dirty="0" err="1"/>
              <a:t>Сесиль</a:t>
            </a:r>
            <a:r>
              <a:rPr lang="ru-RU" sz="2400" i="1" dirty="0"/>
              <a:t> </a:t>
            </a:r>
            <a:r>
              <a:rPr lang="ru-RU" sz="2400" i="1" dirty="0" smtClean="0"/>
              <a:t>Лупан</a:t>
            </a:r>
            <a:endParaRPr lang="ru-RU" sz="2400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935696" y="548680"/>
            <a:ext cx="2088200" cy="4680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sz="2400" b="1" dirty="0">
                <a:latin typeface="Times New Roman"/>
                <a:ea typeface="Calibri"/>
                <a:cs typeface="Times New Roman"/>
              </a:rPr>
              <a:t>V</a:t>
            </a:r>
            <a:r>
              <a:rPr lang="ru-RU" sz="2400" b="1" dirty="0">
                <a:latin typeface="Times New Roman"/>
                <a:ea typeface="Calibri"/>
                <a:cs typeface="Times New Roman"/>
              </a:rPr>
              <a:t>. Рефлексия.</a:t>
            </a:r>
            <a:endParaRPr lang="ru-RU" b="1" dirty="0">
              <a:ea typeface="Calibri"/>
              <a:cs typeface="Times New Roman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7627" y="1483992"/>
            <a:ext cx="2070471" cy="1424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8144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</TotalTime>
  <Words>1081</Words>
  <Application>Microsoft Office PowerPoint</Application>
  <PresentationFormat>Экран (4:3)</PresentationFormat>
  <Paragraphs>121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Методы и приёмы работы с текстом на уроках Литературного чтения</vt:lpstr>
      <vt:lpstr>Актуальность</vt:lpstr>
      <vt:lpstr>Актуальность</vt:lpstr>
      <vt:lpstr>Цель мастер – класса:  Оптимальная эффективность обучения чтению для успешной самореализации в выборе видов деятельности, расширения объема знаний, умений и навыков. </vt:lpstr>
      <vt:lpstr>Задачи: Дидактические: искать пути развития интереса к книге и стремления к чтению. Развивающие: развивать память, речь, мышление, воображение, фантазию, творческие возможности и умение сравнивать, сопоставлять, находить аналогии. Воспитательные: формировать самостоятельность, волю, сотрудничество, коллективизм и определенные нравственные, эстетические и мировоззренческие позиции. </vt:lpstr>
      <vt:lpstr>Формирование УУД: Регулятивные: - умение организовывать свою деятельность: ставить цель, планировать, получать результат. 2. Познавательные: - умение добывать, преобразовывать и представлять информацию. 3. Личностные: - умение оценивать свои и чужие поступки, стремление к созидательной деятельности. 4.Коммуникативные: - умение донести свою позицию, понять других, договориться, чтобы сделать что-то сообща. </vt:lpstr>
      <vt:lpstr>Предполагаемый результат:  участники мастер-класса познакомятся с новыми приемами и методами работы над чтением учащихся, педагоги смогут использовать приобретенные знания и приемы в своей практике или сопоставят свой уровень и формы работы с представленными на мастер-классе.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IV. Освоение опыта.  -Одно поле вы видите неоткрытым. Все эти аспекты, о которых мы сегодня говорили, развивают функциональную грамотность, что сегодня так актуально.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29</cp:revision>
  <dcterms:created xsi:type="dcterms:W3CDTF">2024-03-27T13:54:33Z</dcterms:created>
  <dcterms:modified xsi:type="dcterms:W3CDTF">2025-04-06T14:23:36Z</dcterms:modified>
</cp:coreProperties>
</file>