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2" r:id="rId3"/>
    <p:sldId id="268" r:id="rId4"/>
    <p:sldId id="267" r:id="rId5"/>
    <p:sldId id="266" r:id="rId6"/>
    <p:sldId id="271" r:id="rId7"/>
    <p:sldId id="270" r:id="rId8"/>
    <p:sldId id="269" r:id="rId9"/>
    <p:sldId id="272" r:id="rId10"/>
    <p:sldId id="275" r:id="rId11"/>
    <p:sldId id="274" r:id="rId12"/>
    <p:sldId id="276" r:id="rId13"/>
    <p:sldId id="273" r:id="rId14"/>
    <p:sldId id="279" r:id="rId15"/>
    <p:sldId id="278" r:id="rId16"/>
    <p:sldId id="263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35996B-20B9-4EFC-A917-85E27563276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AF8CCE5-04C3-4595-A7C0-8C11110F0E3E}">
      <dgm:prSet phldrT="[Текст]" custT="1"/>
      <dgm:spPr/>
      <dgm:t>
        <a:bodyPr/>
        <a:lstStyle/>
        <a:p>
          <a:r>
            <a:rPr lang="ru-RU" sz="4800" b="1" dirty="0" smtClean="0"/>
            <a:t>Определение</a:t>
          </a:r>
          <a:endParaRPr lang="ru-RU" sz="4800" b="1" dirty="0"/>
        </a:p>
      </dgm:t>
    </dgm:pt>
    <dgm:pt modelId="{0D89B889-33ED-4CE3-BB89-88FF853CA095}" type="parTrans" cxnId="{C73AD55F-3228-4E94-BFCB-99BDA99384A3}">
      <dgm:prSet/>
      <dgm:spPr/>
      <dgm:t>
        <a:bodyPr/>
        <a:lstStyle/>
        <a:p>
          <a:endParaRPr lang="ru-RU"/>
        </a:p>
      </dgm:t>
    </dgm:pt>
    <dgm:pt modelId="{BFE037B5-5CEF-4592-BA2B-1A3170447FE0}" type="sibTrans" cxnId="{C73AD55F-3228-4E94-BFCB-99BDA99384A3}">
      <dgm:prSet/>
      <dgm:spPr/>
      <dgm:t>
        <a:bodyPr/>
        <a:lstStyle/>
        <a:p>
          <a:endParaRPr lang="ru-RU"/>
        </a:p>
      </dgm:t>
    </dgm:pt>
    <dgm:pt modelId="{9E3CB319-CC7C-41C2-BF2E-A04208E09CE3}">
      <dgm:prSet phldrT="[Текст]" custT="1"/>
      <dgm:spPr/>
      <dgm:t>
        <a:bodyPr/>
        <a:lstStyle/>
        <a:p>
          <a:r>
            <a:rPr lang="ru-RU" sz="4800" b="1" dirty="0" smtClean="0"/>
            <a:t>Аксиома</a:t>
          </a:r>
          <a:endParaRPr lang="ru-RU" sz="4800" b="1" dirty="0"/>
        </a:p>
      </dgm:t>
    </dgm:pt>
    <dgm:pt modelId="{1D7EBCA1-C910-4914-88B9-B09F00658244}" type="parTrans" cxnId="{413A544C-F601-4202-B809-3F0527F1DC26}">
      <dgm:prSet/>
      <dgm:spPr/>
      <dgm:t>
        <a:bodyPr/>
        <a:lstStyle/>
        <a:p>
          <a:endParaRPr lang="ru-RU"/>
        </a:p>
      </dgm:t>
    </dgm:pt>
    <dgm:pt modelId="{ACE53B42-EDC3-4C2C-B380-8081FC5314EC}" type="sibTrans" cxnId="{413A544C-F601-4202-B809-3F0527F1DC26}">
      <dgm:prSet/>
      <dgm:spPr/>
      <dgm:t>
        <a:bodyPr/>
        <a:lstStyle/>
        <a:p>
          <a:endParaRPr lang="ru-RU"/>
        </a:p>
      </dgm:t>
    </dgm:pt>
    <dgm:pt modelId="{434C08AE-21AC-4FFB-8D04-3E65B92B5252}">
      <dgm:prSet phldrT="[Текст]" custT="1"/>
      <dgm:spPr/>
      <dgm:t>
        <a:bodyPr/>
        <a:lstStyle/>
        <a:p>
          <a:r>
            <a:rPr lang="ru-RU" sz="4800" b="1" dirty="0" smtClean="0"/>
            <a:t>Теорема</a:t>
          </a:r>
          <a:endParaRPr lang="ru-RU" sz="4800" b="1" dirty="0"/>
        </a:p>
      </dgm:t>
    </dgm:pt>
    <dgm:pt modelId="{2371A47B-9336-45D8-A910-6A4D70C6903C}" type="parTrans" cxnId="{9E41CC30-A0DE-4C45-A709-C1799E5060F6}">
      <dgm:prSet/>
      <dgm:spPr/>
      <dgm:t>
        <a:bodyPr/>
        <a:lstStyle/>
        <a:p>
          <a:endParaRPr lang="ru-RU"/>
        </a:p>
      </dgm:t>
    </dgm:pt>
    <dgm:pt modelId="{DA5E2CE1-87CE-4594-8873-EF6289AE8FF9}" type="sibTrans" cxnId="{9E41CC30-A0DE-4C45-A709-C1799E5060F6}">
      <dgm:prSet/>
      <dgm:spPr/>
      <dgm:t>
        <a:bodyPr/>
        <a:lstStyle/>
        <a:p>
          <a:endParaRPr lang="ru-RU"/>
        </a:p>
      </dgm:t>
    </dgm:pt>
    <dgm:pt modelId="{E7BA0CEF-BBAB-4553-B9E5-787543B1762B}" type="pres">
      <dgm:prSet presAssocID="{F935996B-20B9-4EFC-A917-85E27563276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D9B066-8153-49A6-B5F1-8D5A618BFE9F}" type="pres">
      <dgm:prSet presAssocID="{7AF8CCE5-04C3-4595-A7C0-8C11110F0E3E}" presName="parentLin" presStyleCnt="0"/>
      <dgm:spPr/>
    </dgm:pt>
    <dgm:pt modelId="{95378565-D6E9-4EA2-AAD5-4393EF794C15}" type="pres">
      <dgm:prSet presAssocID="{7AF8CCE5-04C3-4595-A7C0-8C11110F0E3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A66413F-F660-47F5-B28E-149B43544C02}" type="pres">
      <dgm:prSet presAssocID="{7AF8CCE5-04C3-4595-A7C0-8C11110F0E3E}" presName="parentText" presStyleLbl="node1" presStyleIdx="0" presStyleCnt="3" custScaleX="150037" custLinFactX="-222" custLinFactNeighborX="-100000" custLinFactNeighborY="2793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C92B59-DD88-42E8-9E9B-376570B27B85}" type="pres">
      <dgm:prSet presAssocID="{7AF8CCE5-04C3-4595-A7C0-8C11110F0E3E}" presName="negativeSpace" presStyleCnt="0"/>
      <dgm:spPr/>
    </dgm:pt>
    <dgm:pt modelId="{1F662699-C6A8-4DC7-B85B-6A69F4819E1C}" type="pres">
      <dgm:prSet presAssocID="{7AF8CCE5-04C3-4595-A7C0-8C11110F0E3E}" presName="childText" presStyleLbl="conFgAcc1" presStyleIdx="0" presStyleCnt="3" custLinFactNeighborX="3485" custLinFactNeighborY="-82763">
        <dgm:presLayoutVars>
          <dgm:bulletEnabled val="1"/>
        </dgm:presLayoutVars>
      </dgm:prSet>
      <dgm:spPr/>
    </dgm:pt>
    <dgm:pt modelId="{A61DB424-53F6-48B6-98B7-470E0A873893}" type="pres">
      <dgm:prSet presAssocID="{BFE037B5-5CEF-4592-BA2B-1A3170447FE0}" presName="spaceBetweenRectangles" presStyleCnt="0"/>
      <dgm:spPr/>
    </dgm:pt>
    <dgm:pt modelId="{4584E686-4A65-4D1D-B35A-1E6DBB1FC6FD}" type="pres">
      <dgm:prSet presAssocID="{9E3CB319-CC7C-41C2-BF2E-A04208E09CE3}" presName="parentLin" presStyleCnt="0"/>
      <dgm:spPr/>
    </dgm:pt>
    <dgm:pt modelId="{5762046E-1C6D-40A3-8E76-B17AD6BE09D4}" type="pres">
      <dgm:prSet presAssocID="{9E3CB319-CC7C-41C2-BF2E-A04208E09CE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FFA9F27-2702-45FE-914F-B34E91E397AF}" type="pres">
      <dgm:prSet presAssocID="{9E3CB319-CC7C-41C2-BF2E-A04208E09CE3}" presName="parentText" presStyleLbl="node1" presStyleIdx="1" presStyleCnt="3" custScaleX="150037" custLinFactX="0" custLinFactNeighborX="-100000" custLinFactNeighborY="402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5ABD6F-CDF4-4574-A2DB-0171A7975E78}" type="pres">
      <dgm:prSet presAssocID="{9E3CB319-CC7C-41C2-BF2E-A04208E09CE3}" presName="negativeSpace" presStyleCnt="0"/>
      <dgm:spPr/>
    </dgm:pt>
    <dgm:pt modelId="{236DFEF5-7D1E-4E04-B4C8-28054372835E}" type="pres">
      <dgm:prSet presAssocID="{9E3CB319-CC7C-41C2-BF2E-A04208E09CE3}" presName="childText" presStyleLbl="conFgAcc1" presStyleIdx="1" presStyleCnt="3">
        <dgm:presLayoutVars>
          <dgm:bulletEnabled val="1"/>
        </dgm:presLayoutVars>
      </dgm:prSet>
      <dgm:spPr/>
    </dgm:pt>
    <dgm:pt modelId="{5D5903D2-4DB6-4CC5-9725-0DE7220B9A40}" type="pres">
      <dgm:prSet presAssocID="{ACE53B42-EDC3-4C2C-B380-8081FC5314EC}" presName="spaceBetweenRectangles" presStyleCnt="0"/>
      <dgm:spPr/>
    </dgm:pt>
    <dgm:pt modelId="{3D5EE278-6CB5-4CE7-8CAE-5D4477C4BCE5}" type="pres">
      <dgm:prSet presAssocID="{434C08AE-21AC-4FFB-8D04-3E65B92B5252}" presName="parentLin" presStyleCnt="0"/>
      <dgm:spPr/>
    </dgm:pt>
    <dgm:pt modelId="{3AF902E3-A11C-48F4-A5C4-106C58806FEA}" type="pres">
      <dgm:prSet presAssocID="{434C08AE-21AC-4FFB-8D04-3E65B92B5252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EA88752-AF2F-4394-A8D6-1F5D2B316BEA}" type="pres">
      <dgm:prSet presAssocID="{434C08AE-21AC-4FFB-8D04-3E65B92B5252}" presName="parentText" presStyleLbl="node1" presStyleIdx="2" presStyleCnt="3" custScaleX="150037" custLinFactNeighborX="-100000" custLinFactNeighborY="368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33275E-B59B-4F43-8E2A-2D9D10C9AF0F}" type="pres">
      <dgm:prSet presAssocID="{434C08AE-21AC-4FFB-8D04-3E65B92B5252}" presName="negativeSpace" presStyleCnt="0"/>
      <dgm:spPr/>
    </dgm:pt>
    <dgm:pt modelId="{756E7B94-A208-449B-AC74-C90312F9BA11}" type="pres">
      <dgm:prSet presAssocID="{434C08AE-21AC-4FFB-8D04-3E65B92B525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80AF5BD-1203-4757-ADDB-D34435F20242}" type="presOf" srcId="{9E3CB319-CC7C-41C2-BF2E-A04208E09CE3}" destId="{7FFA9F27-2702-45FE-914F-B34E91E397AF}" srcOrd="1" destOrd="0" presId="urn:microsoft.com/office/officeart/2005/8/layout/list1"/>
    <dgm:cxn modelId="{9E41CC30-A0DE-4C45-A709-C1799E5060F6}" srcId="{F935996B-20B9-4EFC-A917-85E27563276B}" destId="{434C08AE-21AC-4FFB-8D04-3E65B92B5252}" srcOrd="2" destOrd="0" parTransId="{2371A47B-9336-45D8-A910-6A4D70C6903C}" sibTransId="{DA5E2CE1-87CE-4594-8873-EF6289AE8FF9}"/>
    <dgm:cxn modelId="{5A474BE4-9E32-43FB-9A7E-C605A7BF226B}" type="presOf" srcId="{9E3CB319-CC7C-41C2-BF2E-A04208E09CE3}" destId="{5762046E-1C6D-40A3-8E76-B17AD6BE09D4}" srcOrd="0" destOrd="0" presId="urn:microsoft.com/office/officeart/2005/8/layout/list1"/>
    <dgm:cxn modelId="{413A544C-F601-4202-B809-3F0527F1DC26}" srcId="{F935996B-20B9-4EFC-A917-85E27563276B}" destId="{9E3CB319-CC7C-41C2-BF2E-A04208E09CE3}" srcOrd="1" destOrd="0" parTransId="{1D7EBCA1-C910-4914-88B9-B09F00658244}" sibTransId="{ACE53B42-EDC3-4C2C-B380-8081FC5314EC}"/>
    <dgm:cxn modelId="{85F5CAE2-368D-41F8-9016-88587A5FE920}" type="presOf" srcId="{434C08AE-21AC-4FFB-8D04-3E65B92B5252}" destId="{3AF902E3-A11C-48F4-A5C4-106C58806FEA}" srcOrd="0" destOrd="0" presId="urn:microsoft.com/office/officeart/2005/8/layout/list1"/>
    <dgm:cxn modelId="{99BD1233-5C59-4D67-980A-9B23FE6D0FE0}" type="presOf" srcId="{434C08AE-21AC-4FFB-8D04-3E65B92B5252}" destId="{8EA88752-AF2F-4394-A8D6-1F5D2B316BEA}" srcOrd="1" destOrd="0" presId="urn:microsoft.com/office/officeart/2005/8/layout/list1"/>
    <dgm:cxn modelId="{C73AD55F-3228-4E94-BFCB-99BDA99384A3}" srcId="{F935996B-20B9-4EFC-A917-85E27563276B}" destId="{7AF8CCE5-04C3-4595-A7C0-8C11110F0E3E}" srcOrd="0" destOrd="0" parTransId="{0D89B889-33ED-4CE3-BB89-88FF853CA095}" sibTransId="{BFE037B5-5CEF-4592-BA2B-1A3170447FE0}"/>
    <dgm:cxn modelId="{1EA60BAA-99B7-49E6-8158-5E6C4C19094E}" type="presOf" srcId="{F935996B-20B9-4EFC-A917-85E27563276B}" destId="{E7BA0CEF-BBAB-4553-B9E5-787543B1762B}" srcOrd="0" destOrd="0" presId="urn:microsoft.com/office/officeart/2005/8/layout/list1"/>
    <dgm:cxn modelId="{2D520FB5-22AB-4759-8634-036133647698}" type="presOf" srcId="{7AF8CCE5-04C3-4595-A7C0-8C11110F0E3E}" destId="{95378565-D6E9-4EA2-AAD5-4393EF794C15}" srcOrd="0" destOrd="0" presId="urn:microsoft.com/office/officeart/2005/8/layout/list1"/>
    <dgm:cxn modelId="{94C895C7-6B68-4C27-86AF-F8C299CFECDA}" type="presOf" srcId="{7AF8CCE5-04C3-4595-A7C0-8C11110F0E3E}" destId="{6A66413F-F660-47F5-B28E-149B43544C02}" srcOrd="1" destOrd="0" presId="urn:microsoft.com/office/officeart/2005/8/layout/list1"/>
    <dgm:cxn modelId="{40B1E173-18B2-4C98-8063-4B838316B513}" type="presParOf" srcId="{E7BA0CEF-BBAB-4553-B9E5-787543B1762B}" destId="{3AD9B066-8153-49A6-B5F1-8D5A618BFE9F}" srcOrd="0" destOrd="0" presId="urn:microsoft.com/office/officeart/2005/8/layout/list1"/>
    <dgm:cxn modelId="{1E441BAB-12B7-43A3-BED4-AD1A64B36845}" type="presParOf" srcId="{3AD9B066-8153-49A6-B5F1-8D5A618BFE9F}" destId="{95378565-D6E9-4EA2-AAD5-4393EF794C15}" srcOrd="0" destOrd="0" presId="urn:microsoft.com/office/officeart/2005/8/layout/list1"/>
    <dgm:cxn modelId="{A5282E40-5CEA-41F3-999A-5F4A12D80C51}" type="presParOf" srcId="{3AD9B066-8153-49A6-B5F1-8D5A618BFE9F}" destId="{6A66413F-F660-47F5-B28E-149B43544C02}" srcOrd="1" destOrd="0" presId="urn:microsoft.com/office/officeart/2005/8/layout/list1"/>
    <dgm:cxn modelId="{4057B02E-903E-4725-914A-8F1EF8A06BDA}" type="presParOf" srcId="{E7BA0CEF-BBAB-4553-B9E5-787543B1762B}" destId="{94C92B59-DD88-42E8-9E9B-376570B27B85}" srcOrd="1" destOrd="0" presId="urn:microsoft.com/office/officeart/2005/8/layout/list1"/>
    <dgm:cxn modelId="{EE78F50B-744B-4786-8F9D-69E946B0FE6A}" type="presParOf" srcId="{E7BA0CEF-BBAB-4553-B9E5-787543B1762B}" destId="{1F662699-C6A8-4DC7-B85B-6A69F4819E1C}" srcOrd="2" destOrd="0" presId="urn:microsoft.com/office/officeart/2005/8/layout/list1"/>
    <dgm:cxn modelId="{D9E5872C-0CB7-4A81-88FC-B84629F0F0FF}" type="presParOf" srcId="{E7BA0CEF-BBAB-4553-B9E5-787543B1762B}" destId="{A61DB424-53F6-48B6-98B7-470E0A873893}" srcOrd="3" destOrd="0" presId="urn:microsoft.com/office/officeart/2005/8/layout/list1"/>
    <dgm:cxn modelId="{268D95E5-660A-41B2-B3F1-74A392CBB18C}" type="presParOf" srcId="{E7BA0CEF-BBAB-4553-B9E5-787543B1762B}" destId="{4584E686-4A65-4D1D-B35A-1E6DBB1FC6FD}" srcOrd="4" destOrd="0" presId="urn:microsoft.com/office/officeart/2005/8/layout/list1"/>
    <dgm:cxn modelId="{EBC78FB8-4DCE-4F6F-99BF-8A37C5C43750}" type="presParOf" srcId="{4584E686-4A65-4D1D-B35A-1E6DBB1FC6FD}" destId="{5762046E-1C6D-40A3-8E76-B17AD6BE09D4}" srcOrd="0" destOrd="0" presId="urn:microsoft.com/office/officeart/2005/8/layout/list1"/>
    <dgm:cxn modelId="{BFF4671D-F2DB-4F69-801A-D59730C1E6C0}" type="presParOf" srcId="{4584E686-4A65-4D1D-B35A-1E6DBB1FC6FD}" destId="{7FFA9F27-2702-45FE-914F-B34E91E397AF}" srcOrd="1" destOrd="0" presId="urn:microsoft.com/office/officeart/2005/8/layout/list1"/>
    <dgm:cxn modelId="{F388DF17-289D-4422-B7A4-B3B5A018960C}" type="presParOf" srcId="{E7BA0CEF-BBAB-4553-B9E5-787543B1762B}" destId="{965ABD6F-CDF4-4574-A2DB-0171A7975E78}" srcOrd="5" destOrd="0" presId="urn:microsoft.com/office/officeart/2005/8/layout/list1"/>
    <dgm:cxn modelId="{6E61ED2F-B67B-4D07-9241-CD74C60616C9}" type="presParOf" srcId="{E7BA0CEF-BBAB-4553-B9E5-787543B1762B}" destId="{236DFEF5-7D1E-4E04-B4C8-28054372835E}" srcOrd="6" destOrd="0" presId="urn:microsoft.com/office/officeart/2005/8/layout/list1"/>
    <dgm:cxn modelId="{4DE5F4CE-5A84-42D2-86A1-C50053AB7DC3}" type="presParOf" srcId="{E7BA0CEF-BBAB-4553-B9E5-787543B1762B}" destId="{5D5903D2-4DB6-4CC5-9725-0DE7220B9A40}" srcOrd="7" destOrd="0" presId="urn:microsoft.com/office/officeart/2005/8/layout/list1"/>
    <dgm:cxn modelId="{5A98715A-B28A-43CA-8ED9-5784A90EE993}" type="presParOf" srcId="{E7BA0CEF-BBAB-4553-B9E5-787543B1762B}" destId="{3D5EE278-6CB5-4CE7-8CAE-5D4477C4BCE5}" srcOrd="8" destOrd="0" presId="urn:microsoft.com/office/officeart/2005/8/layout/list1"/>
    <dgm:cxn modelId="{9C3E2415-2B4D-4CB9-80BE-D9CC13460679}" type="presParOf" srcId="{3D5EE278-6CB5-4CE7-8CAE-5D4477C4BCE5}" destId="{3AF902E3-A11C-48F4-A5C4-106C58806FEA}" srcOrd="0" destOrd="0" presId="urn:microsoft.com/office/officeart/2005/8/layout/list1"/>
    <dgm:cxn modelId="{AE04F115-E371-423A-94B9-C68828D1FF9D}" type="presParOf" srcId="{3D5EE278-6CB5-4CE7-8CAE-5D4477C4BCE5}" destId="{8EA88752-AF2F-4394-A8D6-1F5D2B316BEA}" srcOrd="1" destOrd="0" presId="urn:microsoft.com/office/officeart/2005/8/layout/list1"/>
    <dgm:cxn modelId="{68AB3B97-3B33-4EB4-8CC5-EEAF73D40413}" type="presParOf" srcId="{E7BA0CEF-BBAB-4553-B9E5-787543B1762B}" destId="{4333275E-B59B-4F43-8E2A-2D9D10C9AF0F}" srcOrd="9" destOrd="0" presId="urn:microsoft.com/office/officeart/2005/8/layout/list1"/>
    <dgm:cxn modelId="{A5257846-A09A-4271-99B7-266F6382DF5D}" type="presParOf" srcId="{E7BA0CEF-BBAB-4553-B9E5-787543B1762B}" destId="{756E7B94-A208-449B-AC74-C90312F9BA1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B2AC66-A365-4ACC-AECD-E9B93CFEF89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C75B36-11C8-4CD2-8717-767A693930EF}">
      <dgm:prSet phldrT="[Текст]" custT="1"/>
      <dgm:spPr/>
      <dgm:t>
        <a:bodyPr/>
        <a:lstStyle/>
        <a:p>
          <a:r>
            <a:rPr lang="ru-RU" sz="4800" b="1" dirty="0" smtClean="0"/>
            <a:t>Признак</a:t>
          </a:r>
          <a:endParaRPr lang="ru-RU" sz="4800" b="1" dirty="0"/>
        </a:p>
      </dgm:t>
    </dgm:pt>
    <dgm:pt modelId="{963F16BF-0287-4A75-BE5C-39BE3E94FA99}" type="parTrans" cxnId="{AAC30827-EE5A-4E50-87A6-05B88FCB93A3}">
      <dgm:prSet/>
      <dgm:spPr/>
      <dgm:t>
        <a:bodyPr/>
        <a:lstStyle/>
        <a:p>
          <a:endParaRPr lang="ru-RU"/>
        </a:p>
      </dgm:t>
    </dgm:pt>
    <dgm:pt modelId="{747912D4-54D8-4A90-A7F9-BF9648FCFF2A}" type="sibTrans" cxnId="{AAC30827-EE5A-4E50-87A6-05B88FCB93A3}">
      <dgm:prSet/>
      <dgm:spPr/>
      <dgm:t>
        <a:bodyPr/>
        <a:lstStyle/>
        <a:p>
          <a:endParaRPr lang="ru-RU"/>
        </a:p>
      </dgm:t>
    </dgm:pt>
    <dgm:pt modelId="{32BF05BF-F01D-4F6E-B318-3F2030AACF9E}">
      <dgm:prSet phldrT="[Текст]" custT="1"/>
      <dgm:spPr/>
      <dgm:t>
        <a:bodyPr/>
        <a:lstStyle/>
        <a:p>
          <a:r>
            <a:rPr lang="ru-RU" sz="2000" b="1" u="sng" dirty="0" smtClean="0"/>
            <a:t>Признак</a:t>
          </a:r>
          <a:r>
            <a:rPr lang="ru-RU" sz="2000" b="1" dirty="0" smtClean="0"/>
            <a:t> – это то, почему мы однозначно распознаем объект.</a:t>
          </a:r>
          <a:endParaRPr lang="ru-RU" sz="2000" dirty="0"/>
        </a:p>
      </dgm:t>
    </dgm:pt>
    <dgm:pt modelId="{A0044CAE-2494-4DF9-BB82-9F903AE66320}" type="parTrans" cxnId="{C504CE7F-645A-4423-93FA-977583EAA0A5}">
      <dgm:prSet/>
      <dgm:spPr/>
      <dgm:t>
        <a:bodyPr/>
        <a:lstStyle/>
        <a:p>
          <a:endParaRPr lang="ru-RU"/>
        </a:p>
      </dgm:t>
    </dgm:pt>
    <dgm:pt modelId="{26613972-CDA9-4304-83EF-1043A7F82B08}" type="sibTrans" cxnId="{C504CE7F-645A-4423-93FA-977583EAA0A5}">
      <dgm:prSet/>
      <dgm:spPr/>
      <dgm:t>
        <a:bodyPr/>
        <a:lstStyle/>
        <a:p>
          <a:endParaRPr lang="ru-RU"/>
        </a:p>
      </dgm:t>
    </dgm:pt>
    <dgm:pt modelId="{6C06F92A-6070-4BB6-B544-768F1017FBBD}">
      <dgm:prSet phldrT="[Текст]" custT="1"/>
      <dgm:spPr/>
      <dgm:t>
        <a:bodyPr/>
        <a:lstStyle/>
        <a:p>
          <a:r>
            <a:rPr lang="ru-RU" sz="4800" b="1" dirty="0" smtClean="0"/>
            <a:t>Свойство</a:t>
          </a:r>
          <a:endParaRPr lang="ru-RU" sz="4800" b="1" dirty="0"/>
        </a:p>
      </dgm:t>
    </dgm:pt>
    <dgm:pt modelId="{EDB840E1-723E-49CD-8B94-5676979D66AA}" type="parTrans" cxnId="{AED4C23A-85D4-4AB9-9858-308D90D6BA9E}">
      <dgm:prSet/>
      <dgm:spPr/>
      <dgm:t>
        <a:bodyPr/>
        <a:lstStyle/>
        <a:p>
          <a:endParaRPr lang="ru-RU"/>
        </a:p>
      </dgm:t>
    </dgm:pt>
    <dgm:pt modelId="{B5B51827-1D9E-4761-B454-D857F6F38176}" type="sibTrans" cxnId="{AED4C23A-85D4-4AB9-9858-308D90D6BA9E}">
      <dgm:prSet/>
      <dgm:spPr/>
      <dgm:t>
        <a:bodyPr/>
        <a:lstStyle/>
        <a:p>
          <a:endParaRPr lang="ru-RU"/>
        </a:p>
      </dgm:t>
    </dgm:pt>
    <dgm:pt modelId="{345217EE-E2EF-4FB8-85AB-B63E4C388E68}">
      <dgm:prSet phldrT="[Текст]" custT="1"/>
      <dgm:spPr/>
      <dgm:t>
        <a:bodyPr/>
        <a:lstStyle/>
        <a:p>
          <a:r>
            <a:rPr lang="ru-RU" sz="2000" b="1" u="sng" dirty="0" smtClean="0"/>
            <a:t>Свойство</a:t>
          </a:r>
          <a:r>
            <a:rPr lang="ru-RU" sz="2000" b="1" dirty="0" smtClean="0"/>
            <a:t> – это такое утверждение, которое обязательно должно выполняться для данного типа объектов. Яркое солнце в небе – верный признак того, что сейчас день. </a:t>
          </a:r>
          <a:endParaRPr lang="ru-RU" sz="2000" dirty="0"/>
        </a:p>
      </dgm:t>
    </dgm:pt>
    <dgm:pt modelId="{02F9F542-4FDF-4842-BDD6-5B98D15506CB}" type="parTrans" cxnId="{F3892F2B-8007-417C-B469-9E2B7059C29C}">
      <dgm:prSet/>
      <dgm:spPr/>
      <dgm:t>
        <a:bodyPr/>
        <a:lstStyle/>
        <a:p>
          <a:endParaRPr lang="ru-RU"/>
        </a:p>
      </dgm:t>
    </dgm:pt>
    <dgm:pt modelId="{6EEDBEF1-F3F3-4B46-8246-2B0874C24598}" type="sibTrans" cxnId="{F3892F2B-8007-417C-B469-9E2B7059C29C}">
      <dgm:prSet/>
      <dgm:spPr/>
      <dgm:t>
        <a:bodyPr/>
        <a:lstStyle/>
        <a:p>
          <a:endParaRPr lang="ru-RU"/>
        </a:p>
      </dgm:t>
    </dgm:pt>
    <dgm:pt modelId="{152D364E-EEFE-4C7B-859F-F698F8591A0A}">
      <dgm:prSet phldrT="[Текст]" custT="1"/>
      <dgm:spPr/>
      <dgm:t>
        <a:bodyPr/>
        <a:lstStyle/>
        <a:p>
          <a:r>
            <a:rPr lang="ru-RU" sz="2000" b="1" u="sng" dirty="0" smtClean="0"/>
            <a:t>Признак</a:t>
          </a:r>
          <a:r>
            <a:rPr lang="ru-RU" sz="2000" b="1" dirty="0" smtClean="0"/>
            <a:t> — это некоторый факт, благодаря которому мы устанавливаем справедливость интересующего нас суждения о некотором объекте.</a:t>
          </a:r>
          <a:endParaRPr lang="ru-RU" sz="2000" dirty="0"/>
        </a:p>
      </dgm:t>
    </dgm:pt>
    <dgm:pt modelId="{F8641A66-FA8C-4A74-86B9-00CE42C75423}" type="parTrans" cxnId="{B4D721EA-8351-45BC-8E23-B780AD3313BB}">
      <dgm:prSet/>
      <dgm:spPr/>
      <dgm:t>
        <a:bodyPr/>
        <a:lstStyle/>
        <a:p>
          <a:endParaRPr lang="ru-RU"/>
        </a:p>
      </dgm:t>
    </dgm:pt>
    <dgm:pt modelId="{2C294030-DD10-4E81-A696-7459DC74F033}" type="sibTrans" cxnId="{B4D721EA-8351-45BC-8E23-B780AD3313BB}">
      <dgm:prSet/>
      <dgm:spPr/>
      <dgm:t>
        <a:bodyPr/>
        <a:lstStyle/>
        <a:p>
          <a:endParaRPr lang="ru-RU"/>
        </a:p>
      </dgm:t>
    </dgm:pt>
    <dgm:pt modelId="{FF1E7743-C791-45AF-8F03-58160012CEEA}" type="pres">
      <dgm:prSet presAssocID="{ABB2AC66-A365-4ACC-AECD-E9B93CFEF89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BF2AD7-B10F-4FE3-919A-910C00279873}" type="pres">
      <dgm:prSet presAssocID="{51C75B36-11C8-4CD2-8717-767A693930E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4651F6-1819-4ACA-BF53-A9BF8D27F1A0}" type="pres">
      <dgm:prSet presAssocID="{51C75B36-11C8-4CD2-8717-767A693930EF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5AE8F3-4542-4268-B3E5-20FE88AA62B4}" type="pres">
      <dgm:prSet presAssocID="{6C06F92A-6070-4BB6-B544-768F1017FBBD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A1C696-B97B-4776-BC16-D33EDC5B5835}" type="pres">
      <dgm:prSet presAssocID="{6C06F92A-6070-4BB6-B544-768F1017FBBD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D4C23A-85D4-4AB9-9858-308D90D6BA9E}" srcId="{ABB2AC66-A365-4ACC-AECD-E9B93CFEF89D}" destId="{6C06F92A-6070-4BB6-B544-768F1017FBBD}" srcOrd="1" destOrd="0" parTransId="{EDB840E1-723E-49CD-8B94-5676979D66AA}" sibTransId="{B5B51827-1D9E-4761-B454-D857F6F38176}"/>
    <dgm:cxn modelId="{C504CE7F-645A-4423-93FA-977583EAA0A5}" srcId="{51C75B36-11C8-4CD2-8717-767A693930EF}" destId="{32BF05BF-F01D-4F6E-B318-3F2030AACF9E}" srcOrd="0" destOrd="0" parTransId="{A0044CAE-2494-4DF9-BB82-9F903AE66320}" sibTransId="{26613972-CDA9-4304-83EF-1043A7F82B08}"/>
    <dgm:cxn modelId="{7C60FE2D-2AE2-4AA9-BD51-E03CA23D603A}" type="presOf" srcId="{51C75B36-11C8-4CD2-8717-767A693930EF}" destId="{DBBF2AD7-B10F-4FE3-919A-910C00279873}" srcOrd="0" destOrd="0" presId="urn:microsoft.com/office/officeart/2005/8/layout/vList2"/>
    <dgm:cxn modelId="{51592CB6-4CB5-4DBA-80CA-503DCEFC56C2}" type="presOf" srcId="{152D364E-EEFE-4C7B-859F-F698F8591A0A}" destId="{FE4651F6-1819-4ACA-BF53-A9BF8D27F1A0}" srcOrd="0" destOrd="1" presId="urn:microsoft.com/office/officeart/2005/8/layout/vList2"/>
    <dgm:cxn modelId="{068304F8-B722-44FC-9299-429645AC2F15}" type="presOf" srcId="{32BF05BF-F01D-4F6E-B318-3F2030AACF9E}" destId="{FE4651F6-1819-4ACA-BF53-A9BF8D27F1A0}" srcOrd="0" destOrd="0" presId="urn:microsoft.com/office/officeart/2005/8/layout/vList2"/>
    <dgm:cxn modelId="{AAC30827-EE5A-4E50-87A6-05B88FCB93A3}" srcId="{ABB2AC66-A365-4ACC-AECD-E9B93CFEF89D}" destId="{51C75B36-11C8-4CD2-8717-767A693930EF}" srcOrd="0" destOrd="0" parTransId="{963F16BF-0287-4A75-BE5C-39BE3E94FA99}" sibTransId="{747912D4-54D8-4A90-A7F9-BF9648FCFF2A}"/>
    <dgm:cxn modelId="{49D2B86E-0A5A-4962-8831-FE47D268E147}" type="presOf" srcId="{6C06F92A-6070-4BB6-B544-768F1017FBBD}" destId="{AE5AE8F3-4542-4268-B3E5-20FE88AA62B4}" srcOrd="0" destOrd="0" presId="urn:microsoft.com/office/officeart/2005/8/layout/vList2"/>
    <dgm:cxn modelId="{F52B71DC-ECA3-4C77-8F36-ED3CAB3BEAB9}" type="presOf" srcId="{345217EE-E2EF-4FB8-85AB-B63E4C388E68}" destId="{EFA1C696-B97B-4776-BC16-D33EDC5B5835}" srcOrd="0" destOrd="0" presId="urn:microsoft.com/office/officeart/2005/8/layout/vList2"/>
    <dgm:cxn modelId="{F3892F2B-8007-417C-B469-9E2B7059C29C}" srcId="{6C06F92A-6070-4BB6-B544-768F1017FBBD}" destId="{345217EE-E2EF-4FB8-85AB-B63E4C388E68}" srcOrd="0" destOrd="0" parTransId="{02F9F542-4FDF-4842-BDD6-5B98D15506CB}" sibTransId="{6EEDBEF1-F3F3-4B46-8246-2B0874C24598}"/>
    <dgm:cxn modelId="{B4D721EA-8351-45BC-8E23-B780AD3313BB}" srcId="{51C75B36-11C8-4CD2-8717-767A693930EF}" destId="{152D364E-EEFE-4C7B-859F-F698F8591A0A}" srcOrd="1" destOrd="0" parTransId="{F8641A66-FA8C-4A74-86B9-00CE42C75423}" sibTransId="{2C294030-DD10-4E81-A696-7459DC74F033}"/>
    <dgm:cxn modelId="{465BEE02-C2B7-4976-A741-7544AE6E446F}" type="presOf" srcId="{ABB2AC66-A365-4ACC-AECD-E9B93CFEF89D}" destId="{FF1E7743-C791-45AF-8F03-58160012CEEA}" srcOrd="0" destOrd="0" presId="urn:microsoft.com/office/officeart/2005/8/layout/vList2"/>
    <dgm:cxn modelId="{DAB51C55-0FBE-4C13-975F-9266B35B48C8}" type="presParOf" srcId="{FF1E7743-C791-45AF-8F03-58160012CEEA}" destId="{DBBF2AD7-B10F-4FE3-919A-910C00279873}" srcOrd="0" destOrd="0" presId="urn:microsoft.com/office/officeart/2005/8/layout/vList2"/>
    <dgm:cxn modelId="{20F5F85D-899A-4D3B-B928-22897A763C93}" type="presParOf" srcId="{FF1E7743-C791-45AF-8F03-58160012CEEA}" destId="{FE4651F6-1819-4ACA-BF53-A9BF8D27F1A0}" srcOrd="1" destOrd="0" presId="urn:microsoft.com/office/officeart/2005/8/layout/vList2"/>
    <dgm:cxn modelId="{FAF7EC3C-F2C5-4E02-8968-7879D673DC80}" type="presParOf" srcId="{FF1E7743-C791-45AF-8F03-58160012CEEA}" destId="{AE5AE8F3-4542-4268-B3E5-20FE88AA62B4}" srcOrd="2" destOrd="0" presId="urn:microsoft.com/office/officeart/2005/8/layout/vList2"/>
    <dgm:cxn modelId="{633CBA3E-4603-4BBC-B84E-EBF28DD13E50}" type="presParOf" srcId="{FF1E7743-C791-45AF-8F03-58160012CEEA}" destId="{EFA1C696-B97B-4776-BC16-D33EDC5B583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F662699-C6A8-4DC7-B85B-6A69F4819E1C}">
      <dsp:nvSpPr>
        <dsp:cNvPr id="0" name=""/>
        <dsp:cNvSpPr/>
      </dsp:nvSpPr>
      <dsp:spPr>
        <a:xfrm>
          <a:off x="0" y="347458"/>
          <a:ext cx="6520872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66413F-F660-47F5-B28E-149B43544C02}">
      <dsp:nvSpPr>
        <dsp:cNvPr id="0" name=""/>
        <dsp:cNvSpPr/>
      </dsp:nvSpPr>
      <dsp:spPr>
        <a:xfrm>
          <a:off x="0" y="290223"/>
          <a:ext cx="6219924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2531" tIns="0" rIns="172531" bIns="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/>
            <a:t>Определение</a:t>
          </a:r>
          <a:endParaRPr lang="ru-RU" sz="4800" b="1" kern="1200" dirty="0"/>
        </a:p>
      </dsp:txBody>
      <dsp:txXfrm>
        <a:off x="0" y="290223"/>
        <a:ext cx="6219924" cy="826560"/>
      </dsp:txXfrm>
    </dsp:sp>
    <dsp:sp modelId="{236DFEF5-7D1E-4E04-B4C8-28054372835E}">
      <dsp:nvSpPr>
        <dsp:cNvPr id="0" name=""/>
        <dsp:cNvSpPr/>
      </dsp:nvSpPr>
      <dsp:spPr>
        <a:xfrm>
          <a:off x="0" y="1742676"/>
          <a:ext cx="6520872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FA9F27-2702-45FE-914F-B34E91E397AF}">
      <dsp:nvSpPr>
        <dsp:cNvPr id="0" name=""/>
        <dsp:cNvSpPr/>
      </dsp:nvSpPr>
      <dsp:spPr>
        <a:xfrm>
          <a:off x="0" y="1661904"/>
          <a:ext cx="6219924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2531" tIns="0" rIns="172531" bIns="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/>
            <a:t>Аксиома</a:t>
          </a:r>
          <a:endParaRPr lang="ru-RU" sz="4800" b="1" kern="1200" dirty="0"/>
        </a:p>
      </dsp:txBody>
      <dsp:txXfrm>
        <a:off x="0" y="1661904"/>
        <a:ext cx="6219924" cy="826560"/>
      </dsp:txXfrm>
    </dsp:sp>
    <dsp:sp modelId="{756E7B94-A208-449B-AC74-C90312F9BA11}">
      <dsp:nvSpPr>
        <dsp:cNvPr id="0" name=""/>
        <dsp:cNvSpPr/>
      </dsp:nvSpPr>
      <dsp:spPr>
        <a:xfrm>
          <a:off x="0" y="3012756"/>
          <a:ext cx="6520872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A88752-AF2F-4394-A8D6-1F5D2B316BEA}">
      <dsp:nvSpPr>
        <dsp:cNvPr id="0" name=""/>
        <dsp:cNvSpPr/>
      </dsp:nvSpPr>
      <dsp:spPr>
        <a:xfrm>
          <a:off x="0" y="2904278"/>
          <a:ext cx="6219924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2531" tIns="0" rIns="172531" bIns="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/>
            <a:t>Теорема</a:t>
          </a:r>
          <a:endParaRPr lang="ru-RU" sz="4800" b="1" kern="1200" dirty="0"/>
        </a:p>
      </dsp:txBody>
      <dsp:txXfrm>
        <a:off x="0" y="2904278"/>
        <a:ext cx="6219924" cy="8265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BBF2AD7-B10F-4FE3-919A-910C00279873}">
      <dsp:nvSpPr>
        <dsp:cNvPr id="0" name=""/>
        <dsp:cNvSpPr/>
      </dsp:nvSpPr>
      <dsp:spPr>
        <a:xfrm>
          <a:off x="0" y="2611"/>
          <a:ext cx="8451272" cy="1198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/>
            <a:t>Признак</a:t>
          </a:r>
          <a:endParaRPr lang="ru-RU" sz="4800" b="1" kern="1200" dirty="0"/>
        </a:p>
      </dsp:txBody>
      <dsp:txXfrm>
        <a:off x="0" y="2611"/>
        <a:ext cx="8451272" cy="1198080"/>
      </dsp:txXfrm>
    </dsp:sp>
    <dsp:sp modelId="{FE4651F6-1819-4ACA-BF53-A9BF8D27F1A0}">
      <dsp:nvSpPr>
        <dsp:cNvPr id="0" name=""/>
        <dsp:cNvSpPr/>
      </dsp:nvSpPr>
      <dsp:spPr>
        <a:xfrm>
          <a:off x="0" y="1200691"/>
          <a:ext cx="8451272" cy="1258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8328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u="sng" kern="1200" dirty="0" smtClean="0"/>
            <a:t>Признак</a:t>
          </a:r>
          <a:r>
            <a:rPr lang="ru-RU" sz="2000" b="1" kern="1200" dirty="0" smtClean="0"/>
            <a:t> – это то, почему мы однозначно распознаем объект.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u="sng" kern="1200" dirty="0" smtClean="0"/>
            <a:t>Признак</a:t>
          </a:r>
          <a:r>
            <a:rPr lang="ru-RU" sz="2000" b="1" kern="1200" dirty="0" smtClean="0"/>
            <a:t> — это некоторый факт, благодаря которому мы устанавливаем справедливость интересующего нас суждения о некотором объекте.</a:t>
          </a:r>
          <a:endParaRPr lang="ru-RU" sz="2000" kern="1200" dirty="0"/>
        </a:p>
      </dsp:txBody>
      <dsp:txXfrm>
        <a:off x="0" y="1200691"/>
        <a:ext cx="8451272" cy="1258560"/>
      </dsp:txXfrm>
    </dsp:sp>
    <dsp:sp modelId="{AE5AE8F3-4542-4268-B3E5-20FE88AA62B4}">
      <dsp:nvSpPr>
        <dsp:cNvPr id="0" name=""/>
        <dsp:cNvSpPr/>
      </dsp:nvSpPr>
      <dsp:spPr>
        <a:xfrm>
          <a:off x="0" y="2459251"/>
          <a:ext cx="8451272" cy="1198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/>
            <a:t>Свойство</a:t>
          </a:r>
          <a:endParaRPr lang="ru-RU" sz="4800" b="1" kern="1200" dirty="0"/>
        </a:p>
      </dsp:txBody>
      <dsp:txXfrm>
        <a:off x="0" y="2459251"/>
        <a:ext cx="8451272" cy="1198080"/>
      </dsp:txXfrm>
    </dsp:sp>
    <dsp:sp modelId="{EFA1C696-B97B-4776-BC16-D33EDC5B5835}">
      <dsp:nvSpPr>
        <dsp:cNvPr id="0" name=""/>
        <dsp:cNvSpPr/>
      </dsp:nvSpPr>
      <dsp:spPr>
        <a:xfrm>
          <a:off x="0" y="3657331"/>
          <a:ext cx="8451272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8328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u="sng" kern="1200" dirty="0" smtClean="0"/>
            <a:t>Свойство</a:t>
          </a:r>
          <a:r>
            <a:rPr lang="ru-RU" sz="2000" b="1" kern="1200" dirty="0" smtClean="0"/>
            <a:t> – это такое утверждение, которое обязательно должно выполняться для данного типа объектов. Яркое солнце в небе – верный признак того, что сейчас день. </a:t>
          </a:r>
          <a:endParaRPr lang="ru-RU" sz="2000" kern="1200" dirty="0"/>
        </a:p>
      </dsp:txBody>
      <dsp:txXfrm>
        <a:off x="0" y="3657331"/>
        <a:ext cx="8451272" cy="1059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4B4163D-D452-4703-91B3-1F55D7157615}" type="datetimeFigureOut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CB117A7-FA34-4DFE-9F00-DD380DD069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3AB3BB-E869-4410-A366-9A8A81C15F4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F48C96-5446-4747-9A1F-4CA045401BD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4C27BD-F3D8-419B-BD45-A1860C50569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6B7CF2-CAAC-45F1-9D8B-329803E4519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5D222B-6E74-4000-BF0D-30090E2B7B0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C7155E-A38C-49F3-8130-C3C8D12ADBC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895CF5-CE2D-41B3-AF2B-57407048DEB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944DB9-5EF8-473B-9CB5-129EEC8EBFF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11E574-A25E-4855-B0E0-ACD8BA5321B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787D32-37DD-4962-B546-0B891576498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87D9D3-132D-4682-8C6B-0DC0BF4AB19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07AF5D-9871-4EBC-8667-B993FA3512A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67E557-7BE8-4292-BCCA-90CA5032D60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15DA88-879F-4779-971E-5BC0321F5C2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436D45-99B1-40B4-8ACF-36A3B59EB49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512420-F77C-4B22-AA26-6C0DEE4A14F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B3E70-F14E-4761-AC36-AC4A576F2788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C5141-2C58-4AE3-97E6-40AF0CE82A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9A336-F58D-44FB-B8BC-F824896A1C4A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A2C1E-D4A5-49C6-B0F0-4120331348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0D7C4-E59F-49C8-8F36-AB71ACCBA47E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5E28B-9B1E-44B7-9928-1C9B0E37D8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2CF0A-566B-41BF-9197-1FFB7431CF0B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6C07C-406D-4973-A685-F5EA2D11E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0C19E-7D2B-4B56-BA84-2A137B69A482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9EAC6-C1B4-40F8-B366-5F2766DB01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50371-15CE-4529-81D6-C32E6AA298E3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30D90-7EFA-4B37-A467-01999C7917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E56F0-9DB4-45A2-876D-597FF58AE473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4CAA0-B439-49F0-8968-D72829E28C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258E5-6468-4C1B-830A-4292F1DF4746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E6443-B61E-4129-86A7-6608DD3F1B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7E610-67E7-4A59-B02D-70F0FF73CB50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7F3A8-E6C1-46F7-BCFB-C1D5921A81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F7172-D716-48CF-85AE-62D1C4440FF7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0B53F-1932-435F-B408-58A7F2B789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231E0-853A-47EC-B262-56E369B41EAC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9E8F6-6784-41AB-A212-2F8C27F2CE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F72DE0-0305-4C4B-9CA2-6206DE55EA68}" type="datetime1">
              <a:rPr lang="ru-RU"/>
              <a:pPr>
                <a:defRPr/>
              </a:pPr>
              <a:t>02.04.2024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D614BC-D654-421D-9505-97BB283F03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budu5.com/manual/chapter/3298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udu5.com/manual/chapter/3298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udu5.com/manual/chapter/3298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533400"/>
            <a:ext cx="7745413" cy="227965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0" y="695325"/>
            <a:ext cx="74676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4800" b="1">
                <a:solidFill>
                  <a:srgbClr val="002060"/>
                </a:solidFill>
                <a:latin typeface="Century Gothic" pitchFamily="34" charset="0"/>
              </a:rPr>
              <a:t>Аксиома параллельных прямых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5618163"/>
            <a:ext cx="9144000" cy="8382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3" name="TextBox 6"/>
          <p:cNvSpPr txBox="1">
            <a:spLocks noChangeArrowheads="1"/>
          </p:cNvSpPr>
          <p:nvPr/>
        </p:nvSpPr>
        <p:spPr bwMode="auto">
          <a:xfrm>
            <a:off x="5114925" y="5699125"/>
            <a:ext cx="40290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>
                <a:solidFill>
                  <a:srgbClr val="002060"/>
                </a:solidFill>
                <a:latin typeface="Century Gothic" pitchFamily="34" charset="0"/>
              </a:rPr>
              <a:t>Дюпина Е.А.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0A6EB8E1-BD29-4E3C-9755-3CEC8418D316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1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055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2938" y="2330450"/>
            <a:ext cx="192405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0" y="1544638"/>
            <a:ext cx="8151813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BD7AEAF1-7518-419E-9647-26D82693ECF6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2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077" name="TextBox 9"/>
          <p:cNvSpPr txBox="1">
            <a:spLocks noChangeArrowheads="1"/>
          </p:cNvSpPr>
          <p:nvPr/>
        </p:nvSpPr>
        <p:spPr bwMode="auto">
          <a:xfrm>
            <a:off x="319088" y="431800"/>
            <a:ext cx="6335712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>
                <a:solidFill>
                  <a:srgbClr val="002060"/>
                </a:solidFill>
                <a:latin typeface="Century Gothic" pitchFamily="34" charset="0"/>
              </a:rPr>
              <a:t>Понятия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193965" y="1717964"/>
          <a:ext cx="6520872" cy="3777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31763" y="1554163"/>
            <a:ext cx="8151812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C3ACBD84-14A8-4641-BF2B-931590EBA430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3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101" name="TextBox 9"/>
          <p:cNvSpPr txBox="1">
            <a:spLocks noChangeArrowheads="1"/>
          </p:cNvSpPr>
          <p:nvPr/>
        </p:nvSpPr>
        <p:spPr bwMode="auto">
          <a:xfrm>
            <a:off x="319088" y="431800"/>
            <a:ext cx="6335712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>
                <a:solidFill>
                  <a:srgbClr val="002060"/>
                </a:solidFill>
                <a:latin typeface="Century Gothic" pitchFamily="34" charset="0"/>
              </a:rPr>
              <a:t>Определение</a:t>
            </a:r>
          </a:p>
        </p:txBody>
      </p:sp>
      <p:sp>
        <p:nvSpPr>
          <p:cNvPr id="4102" name="TextBox 11"/>
          <p:cNvSpPr txBox="1">
            <a:spLocks noChangeArrowheads="1"/>
          </p:cNvSpPr>
          <p:nvPr/>
        </p:nvSpPr>
        <p:spPr bwMode="auto">
          <a:xfrm>
            <a:off x="461963" y="1795463"/>
            <a:ext cx="7821612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3200" b="1" u="sng" dirty="0">
                <a:solidFill>
                  <a:srgbClr val="002060"/>
                </a:solidFill>
                <a:latin typeface="Century Gothic" pitchFamily="34" charset="0"/>
              </a:rPr>
              <a:t>Определение</a:t>
            </a:r>
            <a:r>
              <a:rPr lang="ru-RU" sz="3200" b="1" dirty="0">
                <a:solidFill>
                  <a:srgbClr val="0070C0"/>
                </a:solidFill>
                <a:latin typeface="Century Gothic" pitchFamily="34" charset="0"/>
              </a:rPr>
              <a:t> - </a:t>
            </a:r>
            <a:r>
              <a:rPr lang="ru-RU" sz="3200" b="1" dirty="0">
                <a:solidFill>
                  <a:srgbClr val="0070C0"/>
                </a:solidFill>
              </a:rPr>
              <a:t>смысловое пояснение какого-либо понятия.</a:t>
            </a:r>
          </a:p>
          <a:p>
            <a:pPr>
              <a:lnSpc>
                <a:spcPct val="90000"/>
              </a:lnSpc>
            </a:pPr>
            <a:endParaRPr lang="ru-RU" sz="3200" b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3200" b="1" u="sng" dirty="0">
                <a:solidFill>
                  <a:srgbClr val="002060"/>
                </a:solidFill>
              </a:rPr>
              <a:t>Определение </a:t>
            </a:r>
            <a:r>
              <a:rPr lang="ru-RU" sz="3200" b="1" dirty="0">
                <a:solidFill>
                  <a:srgbClr val="0070C0"/>
                </a:solidFill>
              </a:rPr>
              <a:t>– это первичное описание объекта.</a:t>
            </a:r>
            <a:endParaRPr lang="ru-RU" sz="3200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endParaRPr lang="ru-RU" sz="3200" b="1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endParaRPr lang="ru-RU" sz="32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endParaRPr lang="ru-RU" sz="32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66688" y="1562100"/>
            <a:ext cx="8151812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91464BA3-F05C-4F5F-B2DB-4006FD467CCF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4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125" name="TextBox 9"/>
          <p:cNvSpPr txBox="1">
            <a:spLocks noChangeArrowheads="1"/>
          </p:cNvSpPr>
          <p:nvPr/>
        </p:nvSpPr>
        <p:spPr bwMode="auto">
          <a:xfrm>
            <a:off x="319088" y="431800"/>
            <a:ext cx="6335712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>
                <a:solidFill>
                  <a:srgbClr val="002060"/>
                </a:solidFill>
                <a:latin typeface="Century Gothic" pitchFamily="34" charset="0"/>
              </a:rPr>
              <a:t>Аксиома</a:t>
            </a:r>
          </a:p>
        </p:txBody>
      </p:sp>
      <p:sp>
        <p:nvSpPr>
          <p:cNvPr id="5126" name="TextBox 11"/>
          <p:cNvSpPr txBox="1">
            <a:spLocks noChangeArrowheads="1"/>
          </p:cNvSpPr>
          <p:nvPr/>
        </p:nvSpPr>
        <p:spPr bwMode="auto">
          <a:xfrm>
            <a:off x="157163" y="1795463"/>
            <a:ext cx="812641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u="sng" dirty="0">
                <a:solidFill>
                  <a:srgbClr val="002060"/>
                </a:solidFill>
              </a:rPr>
              <a:t>Аксиома</a:t>
            </a:r>
            <a:r>
              <a:rPr lang="ru-RU" sz="2800" b="1" dirty="0">
                <a:solidFill>
                  <a:srgbClr val="0070C0"/>
                </a:solidFill>
              </a:rPr>
              <a:t> – это утверждение о свойствах геометрических фигур, которое принимается в качестве исходных положений, на основе которого доказываются теоремы и строится вся геометрия.</a:t>
            </a:r>
          </a:p>
          <a:p>
            <a:r>
              <a:rPr lang="ru-RU" sz="2800" b="1" u="sng" dirty="0" smtClean="0">
                <a:solidFill>
                  <a:srgbClr val="002060"/>
                </a:solidFill>
              </a:rPr>
              <a:t>Аксиома</a:t>
            </a:r>
            <a:r>
              <a:rPr lang="ru-RU" sz="2800" b="1" dirty="0" smtClean="0">
                <a:solidFill>
                  <a:srgbClr val="0070C0"/>
                </a:solidFill>
              </a:rPr>
              <a:t> —</a:t>
            </a:r>
            <a:r>
              <a:rPr lang="ru-RU" sz="2800" b="1" dirty="0" smtClean="0"/>
              <a:t> </a:t>
            </a:r>
            <a:r>
              <a:rPr lang="ru-RU" sz="2800" b="1" dirty="0" smtClean="0">
                <a:solidFill>
                  <a:srgbClr val="0070C0"/>
                </a:solidFill>
              </a:rPr>
              <a:t>такая истина, которую не надо доказывать. 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20650" y="1544638"/>
            <a:ext cx="8151813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97B85609-3ACE-4057-9B5B-64F57892E939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5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149" name="TextBox 9"/>
          <p:cNvSpPr txBox="1">
            <a:spLocks noChangeArrowheads="1"/>
          </p:cNvSpPr>
          <p:nvPr/>
        </p:nvSpPr>
        <p:spPr bwMode="auto">
          <a:xfrm>
            <a:off x="319088" y="431800"/>
            <a:ext cx="6335712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>
                <a:solidFill>
                  <a:srgbClr val="002060"/>
                </a:solidFill>
                <a:latin typeface="Century Gothic" pitchFamily="34" charset="0"/>
              </a:rPr>
              <a:t>Теорема, лемма</a:t>
            </a:r>
          </a:p>
        </p:txBody>
      </p:sp>
      <p:sp>
        <p:nvSpPr>
          <p:cNvPr id="6150" name="TextBox 11"/>
          <p:cNvSpPr txBox="1">
            <a:spLocks noChangeArrowheads="1"/>
          </p:cNvSpPr>
          <p:nvPr/>
        </p:nvSpPr>
        <p:spPr bwMode="auto">
          <a:xfrm>
            <a:off x="461963" y="1589088"/>
            <a:ext cx="756443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 u="sng" dirty="0">
                <a:solidFill>
                  <a:srgbClr val="002060"/>
                </a:solidFill>
              </a:rPr>
              <a:t>Теорема</a:t>
            </a:r>
            <a:r>
              <a:rPr lang="ru-RU" sz="2800" b="1" dirty="0">
                <a:solidFill>
                  <a:srgbClr val="0070C0"/>
                </a:solidFill>
              </a:rPr>
              <a:t> – утверждение, справедливость которого устанавливается путём рассуждений. </a:t>
            </a:r>
          </a:p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0070C0"/>
                </a:solidFill>
              </a:rPr>
              <a:t>Сами рассуждения называются </a:t>
            </a:r>
          </a:p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0070C0"/>
                </a:solidFill>
              </a:rPr>
              <a:t>доказательством теоремы.</a:t>
            </a:r>
          </a:p>
          <a:p>
            <a:pPr>
              <a:lnSpc>
                <a:spcPct val="90000"/>
              </a:lnSpc>
            </a:pPr>
            <a:r>
              <a:rPr lang="ru-RU" sz="2800" b="1" u="sng" dirty="0">
                <a:solidFill>
                  <a:srgbClr val="002060"/>
                </a:solidFill>
              </a:rPr>
              <a:t>Лемма </a:t>
            </a:r>
            <a:r>
              <a:rPr lang="ru-RU" sz="2800" b="1" dirty="0">
                <a:solidFill>
                  <a:srgbClr val="0070C0"/>
                </a:solidFill>
              </a:rPr>
              <a:t>- утверждение не очень важное или используется для доказательства более сложной теоремы.</a:t>
            </a:r>
            <a:endParaRPr lang="ru-RU" sz="2800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endParaRPr lang="ru-RU" sz="3200" b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endParaRPr lang="ru-RU" sz="3200" b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endParaRPr lang="ru-RU" sz="3200" dirty="0">
              <a:solidFill>
                <a:srgbClr val="0070C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23825" y="1525588"/>
            <a:ext cx="8807450" cy="481965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6A7EA633-94AD-4B63-9B8B-FE8AEA95D9C5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6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173" name="TextBox 9"/>
          <p:cNvSpPr txBox="1">
            <a:spLocks noChangeArrowheads="1"/>
          </p:cNvSpPr>
          <p:nvPr/>
        </p:nvSpPr>
        <p:spPr bwMode="auto">
          <a:xfrm>
            <a:off x="319088" y="431800"/>
            <a:ext cx="6335712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>
                <a:solidFill>
                  <a:srgbClr val="002060"/>
                </a:solidFill>
                <a:latin typeface="Century Gothic" pitchFamily="34" charset="0"/>
              </a:rPr>
              <a:t>Теорема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424873" y="1570182"/>
          <a:ext cx="8451272" cy="4719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50813" y="1535113"/>
            <a:ext cx="8151812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                                                               М </a:t>
            </a:r>
            <a:r>
              <a:rPr lang="ru-RU" sz="2400" b="1" dirty="0" err="1"/>
              <a:t>ϵ </a:t>
            </a:r>
            <a:r>
              <a:rPr lang="ru-RU" sz="2400" b="1" dirty="0"/>
              <a:t>а</a:t>
            </a:r>
            <a:r>
              <a:rPr lang="en-US" sz="2400" b="1" dirty="0"/>
              <a:t>    </a:t>
            </a:r>
            <a:r>
              <a:rPr lang="ru-RU" sz="2400" b="1" dirty="0"/>
              <a:t>         </a:t>
            </a:r>
            <a:r>
              <a:rPr lang="en-US" sz="2400" b="1" dirty="0"/>
              <a:t>                               </a:t>
            </a:r>
            <a:r>
              <a:rPr lang="ru-RU" sz="2400" b="1" dirty="0"/>
              <a:t>  </a:t>
            </a:r>
            <a:endParaRPr lang="en-US" sz="24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                                                                М </a:t>
            </a:r>
            <a:r>
              <a:rPr lang="ru-RU" sz="2400" b="1" dirty="0" err="1"/>
              <a:t>ϵ</a:t>
            </a:r>
            <a:r>
              <a:rPr lang="ru-RU" sz="2400" b="1" dirty="0"/>
              <a:t> </a:t>
            </a:r>
            <a:r>
              <a:rPr lang="en-US" sz="2400" b="1" dirty="0"/>
              <a:t>b,  a //b</a:t>
            </a:r>
            <a:endParaRPr lang="ru-RU" sz="2400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B5C6B198-D880-454B-95A6-0230635428F4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7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197" name="TextBox 9"/>
          <p:cNvSpPr txBox="1">
            <a:spLocks noChangeArrowheads="1"/>
          </p:cNvSpPr>
          <p:nvPr/>
        </p:nvSpPr>
        <p:spPr bwMode="auto">
          <a:xfrm>
            <a:off x="319088" y="431800"/>
            <a:ext cx="85471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 smtClean="0">
                <a:solidFill>
                  <a:srgbClr val="002060"/>
                </a:solidFill>
                <a:latin typeface="Century Gothic" pitchFamily="34" charset="0"/>
              </a:rPr>
              <a:t>Аксиома </a:t>
            </a:r>
            <a:r>
              <a:rPr lang="ru-RU" sz="3600" b="1" dirty="0">
                <a:solidFill>
                  <a:srgbClr val="002060"/>
                </a:solidFill>
                <a:latin typeface="Century Gothic" pitchFamily="34" charset="0"/>
              </a:rPr>
              <a:t>параллельных прямых</a:t>
            </a:r>
          </a:p>
        </p:txBody>
      </p:sp>
      <p:sp>
        <p:nvSpPr>
          <p:cNvPr id="8198" name="TextBox 11"/>
          <p:cNvSpPr txBox="1">
            <a:spLocks noChangeArrowheads="1"/>
          </p:cNvSpPr>
          <p:nvPr/>
        </p:nvSpPr>
        <p:spPr bwMode="auto">
          <a:xfrm>
            <a:off x="461963" y="1795463"/>
            <a:ext cx="78216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Через точку, не лежащую на данной прямой, проходит только одна </a:t>
            </a:r>
            <a:r>
              <a:rPr lang="ru-RU" sz="2400" b="1" dirty="0">
                <a:solidFill>
                  <a:srgbClr val="002060"/>
                </a:solidFill>
                <a:hlinkClick r:id="rId3" tooltip="Точки, прямые, отрезки"/>
              </a:rPr>
              <a:t>прямая</a:t>
            </a:r>
            <a:r>
              <a:rPr lang="ru-RU" sz="2400" b="1" dirty="0">
                <a:solidFill>
                  <a:srgbClr val="002060"/>
                </a:solidFill>
              </a:rPr>
              <a:t>, </a:t>
            </a:r>
            <a:endParaRPr lang="en-US" sz="2400" b="1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параллельная</a:t>
            </a:r>
            <a:r>
              <a:rPr lang="ru-RU" sz="2400" b="1" dirty="0">
                <a:solidFill>
                  <a:srgbClr val="002060"/>
                </a:solidFill>
              </a:rPr>
              <a:t> данной.</a:t>
            </a:r>
          </a:p>
        </p:txBody>
      </p:sp>
      <p:pic>
        <p:nvPicPr>
          <p:cNvPr id="8199" name="Picture 9" descr="Аксиома параллельных прямых"/>
          <p:cNvPicPr>
            <a:picLocks noChangeAspect="1" noChangeArrowheads="1"/>
          </p:cNvPicPr>
          <p:nvPr/>
        </p:nvPicPr>
        <p:blipFill>
          <a:blip r:embed="rId4" cstate="print"/>
          <a:srcRect b="16875"/>
          <a:stretch>
            <a:fillRect/>
          </a:stretch>
        </p:blipFill>
        <p:spPr bwMode="auto">
          <a:xfrm>
            <a:off x="249238" y="3232150"/>
            <a:ext cx="4791075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Прямая соединительная линия 11"/>
          <p:cNvCxnSpPr/>
          <p:nvPr/>
        </p:nvCxnSpPr>
        <p:spPr>
          <a:xfrm flipH="1">
            <a:off x="6408738" y="3811588"/>
            <a:ext cx="76200" cy="2667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11125" y="1535113"/>
            <a:ext cx="7942263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81C272E0-E020-447F-9F37-12E39A1A81C1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8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221" name="TextBox 9"/>
          <p:cNvSpPr txBox="1">
            <a:spLocks noChangeArrowheads="1"/>
          </p:cNvSpPr>
          <p:nvPr/>
        </p:nvSpPr>
        <p:spPr bwMode="auto">
          <a:xfrm>
            <a:off x="419100" y="431800"/>
            <a:ext cx="8724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Century Gothic" pitchFamily="34" charset="0"/>
              </a:rPr>
              <a:t>Следствия из аксиомы параллельных прямых</a:t>
            </a:r>
          </a:p>
        </p:txBody>
      </p:sp>
      <p:sp>
        <p:nvSpPr>
          <p:cNvPr id="9222" name="TextBox 11"/>
          <p:cNvSpPr txBox="1">
            <a:spLocks noChangeArrowheads="1"/>
          </p:cNvSpPr>
          <p:nvPr/>
        </p:nvSpPr>
        <p:spPr bwMode="auto">
          <a:xfrm>
            <a:off x="452438" y="1795463"/>
            <a:ext cx="755491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Следствие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- утверждение,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которое выводится 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непосредственно из аксиом или теорем.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 Если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hlinkClick r:id="rId3" tooltip="Точки, прямые, отрезки"/>
              </a:rPr>
              <a:t>прямая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пересекает одну из двух 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параллельных прямых, то она пересекает и другую.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endParaRPr lang="en-US" sz="2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  <a:r>
              <a:rPr lang="ru-RU" sz="2400" b="1" dirty="0"/>
              <a:t>Дано</a:t>
            </a:r>
            <a:r>
              <a:rPr lang="ru-RU" sz="2400" b="1" dirty="0" smtClean="0"/>
              <a:t>:</a:t>
            </a:r>
            <a:r>
              <a:rPr lang="en-US" sz="2400" b="1" dirty="0" smtClean="0"/>
              <a:t> </a:t>
            </a:r>
          </a:p>
          <a:p>
            <a:r>
              <a:rPr lang="en-US" sz="2800" b="1" dirty="0"/>
              <a:t> </a:t>
            </a:r>
            <a:r>
              <a:rPr lang="en-US" sz="2800" b="1" dirty="0" smtClean="0"/>
              <a:t>                                    a</a:t>
            </a:r>
            <a:r>
              <a:rPr lang="en-US" sz="2800" b="1" dirty="0" smtClean="0">
                <a:latin typeface="Calibri"/>
              </a:rPr>
              <a:t>// b,</a:t>
            </a:r>
            <a:r>
              <a:rPr lang="ru-RU" sz="2800" dirty="0"/>
              <a:t> </a:t>
            </a:r>
            <a:r>
              <a:rPr lang="ru-RU" sz="2400" b="1" i="1" dirty="0"/>
              <a:t> </a:t>
            </a:r>
            <a:endParaRPr lang="ru-RU" sz="2400" dirty="0"/>
          </a:p>
          <a:p>
            <a:r>
              <a:rPr lang="ru-RU" sz="2400" b="1" i="1" dirty="0"/>
              <a:t>                                            </a:t>
            </a:r>
            <a:r>
              <a:rPr lang="en-US" sz="2800" b="1" i="1" dirty="0" smtClean="0"/>
              <a:t>c </a:t>
            </a:r>
            <a:r>
              <a:rPr lang="en-US" sz="2800" b="1" i="1" dirty="0" smtClean="0">
                <a:latin typeface="Calibri"/>
              </a:rPr>
              <a:t>∩ a </a:t>
            </a:r>
            <a:r>
              <a:rPr lang="ru-RU" sz="2400" b="1" i="1" dirty="0" smtClean="0"/>
              <a:t>= </a:t>
            </a:r>
            <a:r>
              <a:rPr lang="ru-RU" sz="2400" b="1" i="1" dirty="0"/>
              <a:t>М</a:t>
            </a:r>
          </a:p>
          <a:p>
            <a:r>
              <a:rPr lang="ru-RU" sz="2400" b="1" i="1" dirty="0"/>
              <a:t>                                        </a:t>
            </a:r>
            <a:r>
              <a:rPr lang="en-US" sz="2400" b="1" i="1" dirty="0"/>
              <a:t>  </a:t>
            </a:r>
            <a:r>
              <a:rPr lang="ru-RU" sz="2400" b="1" i="1" dirty="0"/>
              <a:t> </a:t>
            </a:r>
            <a:r>
              <a:rPr lang="ru-RU" sz="2400" b="1" dirty="0"/>
              <a:t>Доказать:</a:t>
            </a:r>
            <a:r>
              <a:rPr lang="ru-RU" sz="2400" b="1" i="1" dirty="0"/>
              <a:t> </a:t>
            </a:r>
            <a:r>
              <a:rPr lang="en-US" sz="2800" b="1" i="1" dirty="0" smtClean="0"/>
              <a:t>c </a:t>
            </a:r>
            <a:r>
              <a:rPr lang="en-US" sz="2800" b="1" i="1" dirty="0" smtClean="0">
                <a:latin typeface="Calibri"/>
              </a:rPr>
              <a:t>∩ b</a:t>
            </a:r>
            <a:r>
              <a:rPr lang="ru-RU" sz="2800" dirty="0" smtClean="0"/>
              <a:t> </a:t>
            </a:r>
            <a:endParaRPr lang="ru-RU" sz="2800" dirty="0"/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3" name="Picture 9" descr="51495"/>
          <p:cNvPicPr>
            <a:picLocks noChangeAspect="1" noChangeArrowheads="1"/>
          </p:cNvPicPr>
          <p:nvPr/>
        </p:nvPicPr>
        <p:blipFill>
          <a:blip r:embed="rId4" cstate="print"/>
          <a:srcRect b="26669"/>
          <a:stretch>
            <a:fillRect/>
          </a:stretch>
        </p:blipFill>
        <p:spPr bwMode="auto">
          <a:xfrm>
            <a:off x="428625" y="3446463"/>
            <a:ext cx="2952750" cy="220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14300" y="1535113"/>
            <a:ext cx="8151813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A6D5F84A-3D28-4733-98A9-54EDC1B21260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9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245" name="TextBox 9"/>
          <p:cNvSpPr txBox="1">
            <a:spLocks noChangeArrowheads="1"/>
          </p:cNvSpPr>
          <p:nvPr/>
        </p:nvSpPr>
        <p:spPr bwMode="auto">
          <a:xfrm>
            <a:off x="120650" y="431800"/>
            <a:ext cx="88947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Century Gothic" pitchFamily="34" charset="0"/>
                <a:cs typeface="Times New Roman" pitchFamily="18" charset="0"/>
              </a:rPr>
              <a:t>Следствие</a:t>
            </a:r>
            <a:r>
              <a:rPr lang="en-US" sz="2800" b="1" dirty="0">
                <a:latin typeface="Century Gothic" pitchFamily="34" charset="0"/>
                <a:cs typeface="Times New Roman" pitchFamily="18" charset="0"/>
              </a:rPr>
              <a:t> 1</a:t>
            </a:r>
            <a:r>
              <a:rPr lang="ru-RU" sz="2800" b="1" dirty="0">
                <a:latin typeface="Century Gothic" pitchFamily="34" charset="0"/>
                <a:cs typeface="Times New Roman" pitchFamily="18" charset="0"/>
              </a:rPr>
              <a:t> из аксиомы параллельных прямых</a:t>
            </a:r>
          </a:p>
        </p:txBody>
      </p:sp>
      <p:sp>
        <p:nvSpPr>
          <p:cNvPr id="10246" name="TextBox 11"/>
          <p:cNvSpPr txBox="1">
            <a:spLocks noChangeArrowheads="1"/>
          </p:cNvSpPr>
          <p:nvPr/>
        </p:nvSpPr>
        <p:spPr bwMode="auto">
          <a:xfrm>
            <a:off x="3463636" y="1795463"/>
            <a:ext cx="4812002" cy="3028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/>
              <a:t>Доказательство: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Предположим</a:t>
            </a:r>
            <a:r>
              <a:rPr lang="ru-RU" dirty="0"/>
              <a:t>, что </a:t>
            </a:r>
            <a:r>
              <a:rPr lang="ru-RU" dirty="0">
                <a:solidFill>
                  <a:srgbClr val="C00000"/>
                </a:solidFill>
                <a:hlinkClick r:id="rId3" tooltip="Точки, прямые, отрезки"/>
              </a:rPr>
              <a:t>прямая</a:t>
            </a:r>
            <a:r>
              <a:rPr lang="en-US" dirty="0"/>
              <a:t>         </a:t>
            </a:r>
            <a:r>
              <a:rPr lang="en-US" dirty="0" smtClean="0"/>
              <a:t>,</a:t>
            </a:r>
            <a:r>
              <a:rPr lang="ru-RU" dirty="0" smtClean="0"/>
              <a:t>тогда  </a:t>
            </a:r>
            <a:r>
              <a:rPr lang="en-US" b="1" dirty="0"/>
              <a:t>c//b</a:t>
            </a:r>
            <a:r>
              <a:rPr lang="ru-RU" dirty="0"/>
              <a:t>,</a:t>
            </a:r>
          </a:p>
          <a:p>
            <a:pPr>
              <a:lnSpc>
                <a:spcPct val="90000"/>
              </a:lnSpc>
            </a:pPr>
            <a:r>
              <a:rPr lang="ru-RU" dirty="0"/>
              <a:t>а по условию через точку </a:t>
            </a:r>
            <a:r>
              <a:rPr lang="ru-RU" i="1" dirty="0"/>
              <a:t>М</a:t>
            </a:r>
            <a:r>
              <a:rPr lang="ru-RU" dirty="0"/>
              <a:t> проходит </a:t>
            </a:r>
          </a:p>
          <a:p>
            <a:pPr>
              <a:lnSpc>
                <a:spcPct val="90000"/>
              </a:lnSpc>
            </a:pPr>
            <a:r>
              <a:rPr lang="ru-RU" dirty="0">
                <a:hlinkClick r:id="rId3" tooltip="Точки, прямые, отрезки"/>
              </a:rPr>
              <a:t>прямая</a:t>
            </a:r>
            <a:r>
              <a:rPr lang="ru-RU" dirty="0"/>
              <a:t>  </a:t>
            </a:r>
            <a:r>
              <a:rPr lang="en-US" b="1" dirty="0"/>
              <a:t>a//b ,</a:t>
            </a:r>
            <a:r>
              <a:rPr lang="ru-RU" dirty="0"/>
              <a:t> значит через точку </a:t>
            </a:r>
            <a:r>
              <a:rPr lang="ru-RU" b="1" dirty="0"/>
              <a:t>М</a:t>
            </a:r>
            <a:r>
              <a:rPr lang="ru-RU" dirty="0"/>
              <a:t> будут проходить две</a:t>
            </a:r>
            <a:r>
              <a:rPr lang="en-US" dirty="0"/>
              <a:t> </a:t>
            </a:r>
            <a:r>
              <a:rPr lang="ru-RU" dirty="0"/>
              <a:t>прямые </a:t>
            </a:r>
            <a:r>
              <a:rPr lang="ru-RU" b="1" dirty="0"/>
              <a:t>  </a:t>
            </a:r>
            <a:r>
              <a:rPr lang="en-US" b="1" dirty="0"/>
              <a:t>a</a:t>
            </a:r>
            <a:r>
              <a:rPr lang="ru-RU" dirty="0"/>
              <a:t>  и</a:t>
            </a:r>
            <a:r>
              <a:rPr lang="ru-RU" b="1" dirty="0"/>
              <a:t> </a:t>
            </a:r>
            <a:r>
              <a:rPr lang="en-US" b="1" dirty="0"/>
              <a:t>b</a:t>
            </a:r>
            <a:r>
              <a:rPr lang="ru-RU" dirty="0"/>
              <a:t>   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ru-RU" dirty="0"/>
              <a:t>параллельные прямой </a:t>
            </a:r>
            <a:r>
              <a:rPr lang="en-US" dirty="0"/>
              <a:t> </a:t>
            </a:r>
            <a:r>
              <a:rPr lang="en-US" b="1" dirty="0"/>
              <a:t>c.</a:t>
            </a:r>
            <a:r>
              <a:rPr lang="ru-RU" dirty="0"/>
              <a:t> 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ru-RU" dirty="0"/>
              <a:t>Но это противоречит аксиоме 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ru-RU" dirty="0"/>
              <a:t>параллельных прямых, значит, наше предположение неверно, и </a:t>
            </a:r>
            <a:r>
              <a:rPr lang="ru-RU" dirty="0" smtClean="0">
                <a:hlinkClick r:id="rId3" tooltip="Точки, прямые, отрезки"/>
              </a:rPr>
              <a:t>прямая</a:t>
            </a:r>
            <a:r>
              <a:rPr lang="en-US" dirty="0" smtClean="0"/>
              <a:t> </a:t>
            </a:r>
            <a:r>
              <a:rPr lang="ru-RU" dirty="0"/>
              <a:t> </a:t>
            </a:r>
            <a:r>
              <a:rPr lang="ru-RU" b="1" dirty="0" smtClean="0"/>
              <a:t>с</a:t>
            </a:r>
            <a:r>
              <a:rPr lang="ru-RU" b="1" dirty="0" smtClean="0">
                <a:latin typeface="Calibri"/>
              </a:rPr>
              <a:t>∩</a:t>
            </a:r>
            <a:r>
              <a:rPr lang="en-US" b="1" dirty="0" smtClean="0"/>
              <a:t>b</a:t>
            </a:r>
            <a:endParaRPr lang="en-US" b="1" dirty="0"/>
          </a:p>
          <a:p>
            <a:pPr>
              <a:lnSpc>
                <a:spcPct val="90000"/>
              </a:lnSpc>
            </a:pPr>
            <a:endParaRPr lang="ru-RU" b="1" dirty="0"/>
          </a:p>
          <a:p>
            <a:pPr>
              <a:lnSpc>
                <a:spcPct val="90000"/>
              </a:lnSpc>
            </a:pPr>
            <a:r>
              <a:rPr lang="ru-RU" dirty="0"/>
              <a:t> </a:t>
            </a:r>
            <a:r>
              <a:rPr lang="en-US" dirty="0"/>
              <a:t> </a:t>
            </a:r>
            <a:endParaRPr lang="ru-RU" sz="3200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pic>
        <p:nvPicPr>
          <p:cNvPr id="10247" name="Picture 9" descr="51496"/>
          <p:cNvPicPr>
            <a:picLocks noChangeAspect="1" noChangeArrowheads="1"/>
          </p:cNvPicPr>
          <p:nvPr/>
        </p:nvPicPr>
        <p:blipFill>
          <a:blip r:embed="rId4" cstate="print"/>
          <a:srcRect b="26834"/>
          <a:stretch>
            <a:fillRect/>
          </a:stretch>
        </p:blipFill>
        <p:spPr bwMode="auto">
          <a:xfrm>
            <a:off x="128876" y="1644795"/>
            <a:ext cx="3106737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249" name="Picture 1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4762" y="2068369"/>
            <a:ext cx="5524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251" name="Picture 1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67488" y="2031999"/>
            <a:ext cx="138438" cy="36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2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0253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50813" y="1516063"/>
            <a:ext cx="8151812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 </a:t>
            </a:r>
            <a:r>
              <a:rPr lang="en-US" sz="2400" b="1" dirty="0" smtClean="0"/>
              <a:t>                </a:t>
            </a:r>
            <a:r>
              <a:rPr lang="ru-RU" sz="2400" b="1" u="sng" dirty="0"/>
              <a:t>Дано:</a:t>
            </a:r>
            <a:r>
              <a:rPr lang="en-US" sz="2400" b="1" dirty="0"/>
              <a:t>  a//c, b//c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              </a:t>
            </a:r>
            <a:r>
              <a:rPr lang="ru-RU" sz="2400" b="1" u="sng" dirty="0" smtClean="0"/>
              <a:t>Доказать</a:t>
            </a:r>
            <a:r>
              <a:rPr lang="ru-RU" sz="2400" b="1" dirty="0"/>
              <a:t>: </a:t>
            </a:r>
            <a:r>
              <a:rPr lang="en-US" sz="2400" b="1" dirty="0"/>
              <a:t> a//b   </a:t>
            </a:r>
            <a:r>
              <a:rPr lang="en-US" b="1" dirty="0"/>
              <a:t> </a:t>
            </a: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2533C119-FB32-4C0A-A947-12DAAAC9E4C4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10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269" name="TextBox 9"/>
          <p:cNvSpPr txBox="1">
            <a:spLocks noChangeArrowheads="1"/>
          </p:cNvSpPr>
          <p:nvPr/>
        </p:nvSpPr>
        <p:spPr bwMode="auto">
          <a:xfrm>
            <a:off x="138113" y="431800"/>
            <a:ext cx="8858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Century Gothic" pitchFamily="34" charset="0"/>
                <a:cs typeface="Times New Roman" pitchFamily="18" charset="0"/>
              </a:rPr>
              <a:t>Следствие</a:t>
            </a:r>
            <a:r>
              <a:rPr lang="en-US" sz="2800" b="1" dirty="0">
                <a:latin typeface="Century Gothic" pitchFamily="34" charset="0"/>
                <a:cs typeface="Times New Roman" pitchFamily="18" charset="0"/>
              </a:rPr>
              <a:t> </a:t>
            </a:r>
            <a:r>
              <a:rPr lang="ru-RU" sz="2800" b="1" dirty="0">
                <a:latin typeface="Century Gothic" pitchFamily="34" charset="0"/>
                <a:cs typeface="Times New Roman" pitchFamily="18" charset="0"/>
              </a:rPr>
              <a:t>2 из аксиомы параллельных прямых</a:t>
            </a:r>
          </a:p>
        </p:txBody>
      </p:sp>
      <p:sp>
        <p:nvSpPr>
          <p:cNvPr id="11270" name="TextBox 11"/>
          <p:cNvSpPr txBox="1">
            <a:spLocks noChangeArrowheads="1"/>
          </p:cNvSpPr>
          <p:nvPr/>
        </p:nvSpPr>
        <p:spPr bwMode="auto">
          <a:xfrm>
            <a:off x="176213" y="1795463"/>
            <a:ext cx="8108950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/>
              <a:t>2</a:t>
            </a:r>
            <a:r>
              <a:rPr lang="ru-RU" sz="2400" b="1" baseline="30000" dirty="0"/>
              <a:t>0</a:t>
            </a:r>
            <a:r>
              <a:rPr lang="ru-RU" sz="2400" b="1" dirty="0"/>
              <a:t>. Если две прямые параллельны третьей </a:t>
            </a:r>
            <a:endParaRPr lang="en-US" sz="2400" b="1" dirty="0"/>
          </a:p>
          <a:p>
            <a:pPr>
              <a:lnSpc>
                <a:spcPct val="90000"/>
              </a:lnSpc>
            </a:pPr>
            <a:r>
              <a:rPr lang="ru-RU" sz="2400" b="1" dirty="0"/>
              <a:t>прямой, то они параллельны.</a:t>
            </a:r>
            <a:endParaRPr lang="ru-RU" sz="2400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pic>
        <p:nvPicPr>
          <p:cNvPr id="11271" name="Рисунок 9" descr="51501"/>
          <p:cNvPicPr>
            <a:picLocks noChangeAspect="1" noChangeArrowheads="1"/>
          </p:cNvPicPr>
          <p:nvPr/>
        </p:nvPicPr>
        <p:blipFill>
          <a:blip r:embed="rId3" cstate="print"/>
          <a:srcRect b="22864"/>
          <a:stretch>
            <a:fillRect/>
          </a:stretch>
        </p:blipFill>
        <p:spPr bwMode="auto">
          <a:xfrm>
            <a:off x="220663" y="2692400"/>
            <a:ext cx="3206028" cy="2406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2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ru-RU" sz="1600" b="1">
                <a:solidFill>
                  <a:srgbClr val="333333"/>
                </a:solidFill>
                <a:latin typeface="Helvetica" pitchFamily="34" charset="0"/>
                <a:cs typeface="Times New Roman" pitchFamily="18" charset="0"/>
              </a:rPr>
              <a:t>Дано:</a:t>
            </a:r>
            <a:endParaRPr lang="ru-RU"/>
          </a:p>
        </p:txBody>
      </p:sp>
      <p:sp>
        <p:nvSpPr>
          <p:cNvPr id="11273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ru-RU" sz="1600" b="1">
                <a:solidFill>
                  <a:srgbClr val="333333"/>
                </a:solidFill>
                <a:latin typeface="Helvetica" pitchFamily="34" charset="0"/>
                <a:cs typeface="Times New Roman" pitchFamily="18" charset="0"/>
              </a:rPr>
              <a:t>Дано: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69863" y="1544638"/>
            <a:ext cx="8151812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B04EE85F-CE54-428B-9FE5-35C224E7677E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11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293" name="TextBox 9"/>
          <p:cNvSpPr txBox="1">
            <a:spLocks noChangeArrowheads="1"/>
          </p:cNvSpPr>
          <p:nvPr/>
        </p:nvSpPr>
        <p:spPr bwMode="auto">
          <a:xfrm>
            <a:off x="166255" y="431800"/>
            <a:ext cx="885709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Century Gothic" pitchFamily="34" charset="0"/>
                <a:cs typeface="Times New Roman" pitchFamily="18" charset="0"/>
              </a:rPr>
              <a:t>Следствие</a:t>
            </a:r>
            <a:r>
              <a:rPr lang="en-US" sz="2800" b="1" dirty="0">
                <a:latin typeface="Century Gothic" pitchFamily="34" charset="0"/>
                <a:cs typeface="Times New Roman" pitchFamily="18" charset="0"/>
              </a:rPr>
              <a:t> </a:t>
            </a:r>
            <a:r>
              <a:rPr lang="ru-RU" sz="2800" b="1" dirty="0">
                <a:latin typeface="Century Gothic" pitchFamily="34" charset="0"/>
                <a:cs typeface="Times New Roman" pitchFamily="18" charset="0"/>
              </a:rPr>
              <a:t>2 из аксиомы параллельных прямых</a:t>
            </a:r>
          </a:p>
        </p:txBody>
      </p:sp>
      <p:sp>
        <p:nvSpPr>
          <p:cNvPr id="12294" name="TextBox 11"/>
          <p:cNvSpPr txBox="1">
            <a:spLocks noChangeArrowheads="1"/>
          </p:cNvSpPr>
          <p:nvPr/>
        </p:nvSpPr>
        <p:spPr bwMode="auto">
          <a:xfrm>
            <a:off x="3529013" y="1795463"/>
            <a:ext cx="4754562" cy="3083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b="1" u="sng" dirty="0" smtClean="0"/>
              <a:t>Доказательство: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Предположим</a:t>
            </a:r>
            <a:r>
              <a:rPr lang="ru-RU" dirty="0"/>
              <a:t>, что прямые </a:t>
            </a:r>
            <a:r>
              <a:rPr lang="ru-RU" b="1" dirty="0"/>
              <a:t> </a:t>
            </a:r>
            <a:r>
              <a:rPr lang="en-US" b="1" dirty="0"/>
              <a:t>a</a:t>
            </a:r>
            <a:r>
              <a:rPr lang="ru-RU" b="1" dirty="0"/>
              <a:t> </a:t>
            </a:r>
            <a:r>
              <a:rPr lang="ru-RU" dirty="0"/>
              <a:t>и </a:t>
            </a:r>
            <a:r>
              <a:rPr lang="en-US" b="1" dirty="0"/>
              <a:t>b</a:t>
            </a:r>
            <a:r>
              <a:rPr lang="ru-RU" b="1" dirty="0"/>
              <a:t> </a:t>
            </a:r>
            <a:r>
              <a:rPr lang="ru-RU" dirty="0"/>
              <a:t> </a:t>
            </a:r>
            <a:endParaRPr lang="ru-RU" dirty="0" smtClean="0"/>
          </a:p>
          <a:p>
            <a:pPr>
              <a:lnSpc>
                <a:spcPct val="90000"/>
              </a:lnSpc>
            </a:pPr>
            <a:r>
              <a:rPr lang="ru-RU" dirty="0" smtClean="0"/>
              <a:t>не</a:t>
            </a:r>
            <a:r>
              <a:rPr lang="ru-RU" dirty="0"/>
              <a:t> параллельны, т.е. пересекаются в некоторой точке </a:t>
            </a:r>
            <a:r>
              <a:rPr lang="ru-RU" b="1" dirty="0"/>
              <a:t>М</a:t>
            </a:r>
            <a:r>
              <a:rPr lang="en-US" b="1" dirty="0"/>
              <a:t>.</a:t>
            </a:r>
          </a:p>
          <a:p>
            <a:pPr>
              <a:lnSpc>
                <a:spcPct val="90000"/>
              </a:lnSpc>
            </a:pPr>
            <a:r>
              <a:rPr lang="ru-RU" dirty="0"/>
              <a:t>Тогда получим, что через точку </a:t>
            </a:r>
            <a:r>
              <a:rPr lang="ru-RU" i="1" dirty="0"/>
              <a:t>М</a:t>
            </a:r>
            <a:r>
              <a:rPr lang="ru-RU" dirty="0"/>
              <a:t> 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ru-RU" dirty="0"/>
              <a:t>проходят </a:t>
            </a:r>
            <a:r>
              <a:rPr lang="ru-RU" i="1" dirty="0"/>
              <a:t>две прямые</a:t>
            </a:r>
            <a:r>
              <a:rPr lang="ru-RU" dirty="0"/>
              <a:t>   </a:t>
            </a:r>
            <a:r>
              <a:rPr lang="en-US" b="1" dirty="0"/>
              <a:t>a </a:t>
            </a:r>
            <a:r>
              <a:rPr lang="ru-RU" dirty="0"/>
              <a:t>и </a:t>
            </a:r>
            <a:r>
              <a:rPr lang="en-US" b="1" dirty="0"/>
              <a:t>b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ru-RU" i="1" dirty="0"/>
              <a:t>параллельные</a:t>
            </a:r>
            <a:r>
              <a:rPr lang="ru-RU" dirty="0"/>
              <a:t> прямой </a:t>
            </a:r>
            <a:r>
              <a:rPr lang="en-US" dirty="0"/>
              <a:t> </a:t>
            </a:r>
            <a:r>
              <a:rPr lang="en-US" b="1" dirty="0"/>
              <a:t>c</a:t>
            </a:r>
            <a:r>
              <a:rPr lang="ru-RU" dirty="0"/>
              <a:t> , т.к. по условию  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b="1" dirty="0"/>
              <a:t>a //c, b // c. </a:t>
            </a:r>
          </a:p>
          <a:p>
            <a:pPr>
              <a:lnSpc>
                <a:spcPct val="90000"/>
              </a:lnSpc>
            </a:pPr>
            <a:r>
              <a:rPr lang="ru-RU" dirty="0"/>
              <a:t>Но это противоречит аксиоме параллельных прямых, следовательно, 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ru-RU" dirty="0"/>
              <a:t>наше предположение неверно, значит, прямые   </a:t>
            </a:r>
            <a:r>
              <a:rPr lang="en-US" b="1" dirty="0"/>
              <a:t>a // b</a:t>
            </a:r>
            <a:endParaRPr lang="ru-RU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pic>
        <p:nvPicPr>
          <p:cNvPr id="12295" name="Рисунок 9" descr="51502"/>
          <p:cNvPicPr>
            <a:picLocks noChangeAspect="1" noChangeArrowheads="1"/>
          </p:cNvPicPr>
          <p:nvPr/>
        </p:nvPicPr>
        <p:blipFill>
          <a:blip r:embed="rId3" cstate="print"/>
          <a:srcRect b="24184"/>
          <a:stretch>
            <a:fillRect/>
          </a:stretch>
        </p:blipFill>
        <p:spPr bwMode="auto">
          <a:xfrm>
            <a:off x="319088" y="1676400"/>
            <a:ext cx="2794000" cy="20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23825" y="1544638"/>
            <a:ext cx="8151813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9EEC9578-1CDD-4A00-B943-AFE52A75B185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12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3317" name="TextBox 9"/>
          <p:cNvSpPr txBox="1">
            <a:spLocks noChangeArrowheads="1"/>
          </p:cNvSpPr>
          <p:nvPr/>
        </p:nvSpPr>
        <p:spPr bwMode="auto">
          <a:xfrm>
            <a:off x="319087" y="431800"/>
            <a:ext cx="7060767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 dirty="0">
                <a:solidFill>
                  <a:srgbClr val="002060"/>
                </a:solidFill>
                <a:latin typeface="Century Gothic" pitchFamily="34" charset="0"/>
              </a:rPr>
              <a:t>Задача </a:t>
            </a:r>
            <a:r>
              <a:rPr lang="ru-RU" sz="4800" b="1" dirty="0" smtClean="0">
                <a:solidFill>
                  <a:srgbClr val="002060"/>
                </a:solidFill>
                <a:latin typeface="Century Gothic" pitchFamily="34" charset="0"/>
              </a:rPr>
              <a:t>№197 </a:t>
            </a:r>
            <a:endParaRPr lang="ru-RU" sz="48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13318" name="TextBox 11"/>
          <p:cNvSpPr txBox="1">
            <a:spLocks noChangeArrowheads="1"/>
          </p:cNvSpPr>
          <p:nvPr/>
        </p:nvSpPr>
        <p:spPr bwMode="auto">
          <a:xfrm>
            <a:off x="461963" y="1795463"/>
            <a:ext cx="75184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/>
              <a:t>Через точку, не лежащую на прямой </a:t>
            </a:r>
            <a:r>
              <a:rPr lang="ru-RU" sz="2000" b="1" dirty="0" err="1"/>
              <a:t>р</a:t>
            </a:r>
            <a:r>
              <a:rPr lang="ru-RU" sz="2000" b="1" dirty="0"/>
              <a:t>, проведены четыре прямые. Сколько из этих прямых пересекают прямую </a:t>
            </a:r>
            <a:r>
              <a:rPr lang="ru-RU" sz="2000" b="1" dirty="0" err="1"/>
              <a:t>р</a:t>
            </a:r>
            <a:r>
              <a:rPr lang="ru-RU" sz="2000" b="1" dirty="0"/>
              <a:t>? Рассмотрите все возможные случаи.</a:t>
            </a:r>
          </a:p>
          <a:p>
            <a:endParaRPr lang="ru-RU" sz="2000" dirty="0"/>
          </a:p>
        </p:txBody>
      </p:sp>
      <p:sp>
        <p:nvSpPr>
          <p:cNvPr id="13319" name="Rectangle 9"/>
          <p:cNvSpPr>
            <a:spLocks noChangeArrowheads="1"/>
          </p:cNvSpPr>
          <p:nvPr/>
        </p:nvSpPr>
        <p:spPr bwMode="auto">
          <a:xfrm>
            <a:off x="3435927" y="2767577"/>
            <a:ext cx="468283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endParaRPr lang="ru-RU" sz="1600" b="1" u="sng" dirty="0" smtClean="0">
              <a:solidFill>
                <a:srgbClr val="1D1D1B"/>
              </a:solidFill>
              <a:cs typeface="Times New Roman" pitchFamily="18" charset="0"/>
            </a:endParaRPr>
          </a:p>
          <a:p>
            <a:pPr eaLnBrk="0" hangingPunct="0"/>
            <a:r>
              <a:rPr lang="ru-RU" sz="1600" b="1" u="sng" dirty="0" smtClean="0">
                <a:solidFill>
                  <a:srgbClr val="1D1D1B"/>
                </a:solidFill>
                <a:cs typeface="Times New Roman" pitchFamily="18" charset="0"/>
              </a:rPr>
              <a:t>1 </a:t>
            </a:r>
            <a:r>
              <a:rPr lang="ru-RU" sz="1600" b="1" u="sng" dirty="0">
                <a:solidFill>
                  <a:srgbClr val="1D1D1B"/>
                </a:solidFill>
                <a:cs typeface="Times New Roman" pitchFamily="18" charset="0"/>
              </a:rPr>
              <a:t>случай</a:t>
            </a:r>
            <a:r>
              <a:rPr lang="ru-RU" sz="1600" dirty="0">
                <a:solidFill>
                  <a:srgbClr val="1D1D1B"/>
                </a:solidFill>
                <a:cs typeface="Times New Roman" pitchFamily="18" charset="0"/>
              </a:rPr>
              <a:t>. Если одна из прямых параллельна р. Тогда три других пересекают прямую </a:t>
            </a:r>
            <a:r>
              <a:rPr lang="ru-RU" sz="1600" dirty="0" err="1">
                <a:solidFill>
                  <a:srgbClr val="1D1D1B"/>
                </a:solidFill>
                <a:cs typeface="Times New Roman" pitchFamily="18" charset="0"/>
              </a:rPr>
              <a:t>р</a:t>
            </a:r>
            <a:r>
              <a:rPr lang="ru-RU" sz="1600" dirty="0">
                <a:solidFill>
                  <a:srgbClr val="1D1D1B"/>
                </a:solidFill>
                <a:cs typeface="Times New Roman" pitchFamily="18" charset="0"/>
              </a:rPr>
              <a:t>, согласно следствию 1 из аксиомы параллельных прямых.</a:t>
            </a:r>
            <a:endParaRPr lang="ru-RU" sz="1600" dirty="0">
              <a:cs typeface="Times New Roman" pitchFamily="18" charset="0"/>
            </a:endParaRPr>
          </a:p>
          <a:p>
            <a:pPr eaLnBrk="0" hangingPunct="0"/>
            <a:r>
              <a:rPr lang="ru-RU" sz="1600" b="1" u="sng" dirty="0">
                <a:solidFill>
                  <a:srgbClr val="1D1D1B"/>
                </a:solidFill>
                <a:cs typeface="Times New Roman" pitchFamily="18" charset="0"/>
              </a:rPr>
              <a:t>2 случай</a:t>
            </a:r>
            <a:r>
              <a:rPr lang="ru-RU" sz="1600" dirty="0">
                <a:solidFill>
                  <a:srgbClr val="1D1D1B"/>
                </a:solidFill>
                <a:cs typeface="Times New Roman" pitchFamily="18" charset="0"/>
              </a:rPr>
              <a:t>. Если ни одна из прямых не параллельна р. Тогда все четыре пересекают прямую р</a:t>
            </a:r>
            <a:r>
              <a:rPr lang="ru-RU" sz="1600" dirty="0" smtClean="0">
                <a:solidFill>
                  <a:srgbClr val="1D1D1B"/>
                </a:solidFill>
                <a:cs typeface="Times New Roman" pitchFamily="18" charset="0"/>
              </a:rPr>
              <a:t>.</a:t>
            </a:r>
            <a:endParaRPr lang="en-US" sz="1600" dirty="0" smtClean="0">
              <a:solidFill>
                <a:srgbClr val="1D1D1B"/>
              </a:solidFill>
              <a:cs typeface="Times New Roman" pitchFamily="18" charset="0"/>
            </a:endParaRPr>
          </a:p>
          <a:p>
            <a:pPr eaLnBrk="0" hangingPunct="0"/>
            <a:r>
              <a:rPr lang="ru-RU" sz="1600" dirty="0" smtClean="0">
                <a:solidFill>
                  <a:srgbClr val="1D1D1B"/>
                </a:solidFill>
                <a:cs typeface="Times New Roman" pitchFamily="18" charset="0"/>
              </a:rPr>
              <a:t>Ответ: </a:t>
            </a:r>
            <a:r>
              <a:rPr lang="ru-RU" sz="1600" b="1" dirty="0" smtClean="0">
                <a:solidFill>
                  <a:srgbClr val="1D1D1B"/>
                </a:solidFill>
                <a:cs typeface="Times New Roman" pitchFamily="18" charset="0"/>
              </a:rPr>
              <a:t>3 или 4</a:t>
            </a:r>
            <a:endParaRPr lang="ru-RU" sz="1600" dirty="0"/>
          </a:p>
        </p:txBody>
      </p:sp>
      <p:pic>
        <p:nvPicPr>
          <p:cNvPr id="13320" name="Рисунок 9" descr="https://resh.edu.ru/uploads/lesson_extract/7300/20200113113657/OEBPS/objects/c_geom_7_20_1/76979e7e-ceea-4b92-b81a-fd2b1c9b3a0b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AF3D7"/>
              </a:clrFrom>
              <a:clrTo>
                <a:srgbClr val="FAF3D7">
                  <a:alpha val="0"/>
                </a:srgbClr>
              </a:clrTo>
            </a:clrChange>
          </a:blip>
          <a:srcRect l="12074" t="5618" r="16595" b="8525"/>
          <a:stretch>
            <a:fillRect/>
          </a:stretch>
        </p:blipFill>
        <p:spPr bwMode="auto">
          <a:xfrm>
            <a:off x="276225" y="2825750"/>
            <a:ext cx="3039630" cy="268268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14300" y="1554163"/>
            <a:ext cx="8151813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454BF077-C5FA-4BCD-A41F-1A0C82636EC1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13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4341" name="TextBox 9"/>
          <p:cNvSpPr txBox="1">
            <a:spLocks noChangeArrowheads="1"/>
          </p:cNvSpPr>
          <p:nvPr/>
        </p:nvSpPr>
        <p:spPr bwMode="auto">
          <a:xfrm>
            <a:off x="319087" y="431800"/>
            <a:ext cx="7587239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 dirty="0">
                <a:solidFill>
                  <a:srgbClr val="002060"/>
                </a:solidFill>
                <a:latin typeface="Century Gothic" pitchFamily="34" charset="0"/>
              </a:rPr>
              <a:t>Задача </a:t>
            </a:r>
            <a:r>
              <a:rPr lang="ru-RU" sz="4800" b="1" dirty="0" smtClean="0">
                <a:solidFill>
                  <a:srgbClr val="002060"/>
                </a:solidFill>
                <a:latin typeface="Century Gothic" pitchFamily="34" charset="0"/>
              </a:rPr>
              <a:t>№199</a:t>
            </a:r>
            <a:endParaRPr lang="ru-RU" sz="4800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14342" name="TextBox 11"/>
          <p:cNvSpPr txBox="1">
            <a:spLocks noChangeArrowheads="1"/>
          </p:cNvSpPr>
          <p:nvPr/>
        </p:nvSpPr>
        <p:spPr bwMode="auto">
          <a:xfrm>
            <a:off x="461963" y="1795463"/>
            <a:ext cx="735200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dirty="0" smtClean="0"/>
              <a:t>Прямая </a:t>
            </a:r>
            <a:r>
              <a:rPr lang="ru-RU" sz="2000" b="1" dirty="0" err="1"/>
              <a:t>р</a:t>
            </a:r>
            <a:r>
              <a:rPr lang="ru-RU" sz="2000" b="1" dirty="0"/>
              <a:t> параллельна стороне АВ треугольника АВС. Докажите, что прямые ВС и АС пересекают прямую р.</a:t>
            </a: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93673" y="2770909"/>
            <a:ext cx="1994189" cy="452582"/>
          </a:xfrm>
          <a:prstGeom prst="rect">
            <a:avLst/>
          </a:prstGeom>
          <a:noFill/>
        </p:spPr>
      </p:pic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0" y="3048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0" y="3048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6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7" name="Rectangle 21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9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358" name="Picture 2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75200" y="3422072"/>
            <a:ext cx="1585917" cy="457201"/>
          </a:xfrm>
          <a:prstGeom prst="rect">
            <a:avLst/>
          </a:prstGeom>
          <a:noFill/>
        </p:spPr>
      </p:pic>
      <p:sp>
        <p:nvSpPr>
          <p:cNvPr id="14362" name="Rectangle 2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361" name="Picture 2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2909" y="4013199"/>
            <a:ext cx="2337668" cy="420255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 l="5367" b="6441"/>
          <a:stretch>
            <a:fillRect/>
          </a:stretch>
        </p:blipFill>
        <p:spPr bwMode="auto">
          <a:xfrm>
            <a:off x="175491" y="2614324"/>
            <a:ext cx="3778771" cy="2280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41720" y="1525877"/>
            <a:ext cx="8151813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3A2EC533-D2A6-4879-BB82-AA00AA1B93C6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14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6389" name="TextBox 9"/>
          <p:cNvSpPr txBox="1">
            <a:spLocks noChangeArrowheads="1"/>
          </p:cNvSpPr>
          <p:nvPr/>
        </p:nvSpPr>
        <p:spPr bwMode="auto">
          <a:xfrm>
            <a:off x="319088" y="431800"/>
            <a:ext cx="6335712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 dirty="0" smtClean="0">
                <a:solidFill>
                  <a:srgbClr val="002060"/>
                </a:solidFill>
                <a:latin typeface="Century Gothic" pitchFamily="34" charset="0"/>
              </a:rPr>
              <a:t>Задача №199</a:t>
            </a:r>
            <a:endParaRPr lang="ru-RU" sz="4800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16390" name="TextBox 11"/>
          <p:cNvSpPr txBox="1">
            <a:spLocks noChangeArrowheads="1"/>
          </p:cNvSpPr>
          <p:nvPr/>
        </p:nvSpPr>
        <p:spPr bwMode="auto">
          <a:xfrm>
            <a:off x="3749965" y="1804699"/>
            <a:ext cx="4572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Доказательство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>
              <a:lnSpc>
                <a:spcPct val="90000"/>
              </a:lnSpc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AB // p,  AC ∩ AB = A        AC ∩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pPr marL="457200" indent="-457200">
              <a:lnSpc>
                <a:spcPct val="90000"/>
              </a:lnSpc>
            </a:pPr>
            <a:endParaRPr lang="en-US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90000"/>
              </a:lnSpc>
            </a:pPr>
            <a:r>
              <a:rPr lang="en-US" sz="2000" b="1" dirty="0" smtClean="0">
                <a:solidFill>
                  <a:srgbClr val="002060"/>
                </a:solidFill>
                <a:latin typeface="Calibri"/>
                <a:cs typeface="Times New Roman" pitchFamily="18" charset="0"/>
              </a:rPr>
              <a:t>2.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AB // p,  BC∩ AB = B         BC ∩</a:t>
            </a:r>
            <a:r>
              <a:rPr lang="en-US" sz="2000" b="1" dirty="0" smtClean="0">
                <a:solidFill>
                  <a:srgbClr val="002060"/>
                </a:solidFill>
                <a:latin typeface="Calibri"/>
                <a:cs typeface="Times New Roman" pitchFamily="18" charset="0"/>
              </a:rPr>
              <a:t> p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5367" b="6441"/>
          <a:stretch>
            <a:fillRect/>
          </a:stretch>
        </p:blipFill>
        <p:spPr bwMode="auto">
          <a:xfrm>
            <a:off x="193964" y="1764579"/>
            <a:ext cx="3380509" cy="2410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трелка вправо 10"/>
          <p:cNvSpPr/>
          <p:nvPr/>
        </p:nvSpPr>
        <p:spPr>
          <a:xfrm>
            <a:off x="6511637" y="2152072"/>
            <a:ext cx="378691" cy="1798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6516254" y="2729345"/>
            <a:ext cx="378691" cy="1798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Группа 3"/>
          <p:cNvGrpSpPr>
            <a:grpSpLocks/>
          </p:cNvGrpSpPr>
          <p:nvPr/>
        </p:nvGrpSpPr>
        <p:grpSpPr bwMode="auto">
          <a:xfrm>
            <a:off x="0" y="352425"/>
            <a:ext cx="9144000" cy="1182688"/>
            <a:chOff x="-1" y="351704"/>
            <a:chExt cx="9144001" cy="118379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351704"/>
              <a:ext cx="9144001" cy="83739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" name="Равнобедренный треугольник 1"/>
            <p:cNvSpPr/>
            <p:nvPr/>
          </p:nvSpPr>
          <p:spPr>
            <a:xfrm rot="10800000">
              <a:off x="484187" y="1189097"/>
              <a:ext cx="1058862" cy="346398"/>
            </a:xfrm>
            <a:prstGeom prst="triangle">
              <a:avLst/>
            </a:prstGeom>
            <a:solidFill>
              <a:schemeClr val="lt1">
                <a:alpha val="77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31763" y="1535113"/>
            <a:ext cx="8151812" cy="42926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        </a:t>
            </a:r>
            <a:r>
              <a:rPr lang="ru-RU" dirty="0" smtClean="0"/>
              <a:t>                                         </a:t>
            </a:r>
            <a:endParaRPr lang="en-US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                             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</a:t>
            </a:r>
            <a:r>
              <a:rPr lang="en-US" dirty="0" smtClean="0"/>
              <a:t>                                               </a:t>
            </a:r>
            <a:r>
              <a:rPr lang="ru-RU" dirty="0" smtClean="0"/>
              <a:t> </a:t>
            </a:r>
            <a:endParaRPr lang="en-US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u="sng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Дано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⊥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p, 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⊥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b="1" dirty="0" smtClean="0">
              <a:latin typeface="Calibri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latin typeface="Calibri"/>
                <a:cs typeface="Times New Roman" pitchFamily="18" charset="0"/>
              </a:rPr>
              <a:t>                                              </a:t>
            </a:r>
            <a:r>
              <a:rPr lang="ru-RU" b="1" dirty="0" smtClean="0">
                <a:latin typeface="Calibri"/>
                <a:cs typeface="Times New Roman" pitchFamily="18" charset="0"/>
              </a:rPr>
              <a:t>        </a:t>
            </a:r>
            <a:r>
              <a:rPr lang="en-US" b="1" dirty="0" smtClean="0">
                <a:latin typeface="Calibri"/>
                <a:cs typeface="Times New Roman" pitchFamily="18" charset="0"/>
              </a:rPr>
              <a:t>                          c ∩ a</a:t>
            </a:r>
            <a:r>
              <a:rPr lang="ru-RU" b="1" dirty="0" smtClean="0">
                <a:latin typeface="Calibri"/>
                <a:cs typeface="Times New Roman" pitchFamily="18" charset="0"/>
              </a:rPr>
              <a:t> = М</a:t>
            </a:r>
            <a:r>
              <a:rPr lang="en-US" b="1" dirty="0" smtClean="0">
                <a:latin typeface="Calibri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Доказать</a:t>
            </a:r>
            <a:r>
              <a:rPr lang="ru-RU" b="1" dirty="0" smtClean="0">
                <a:latin typeface="Calibri"/>
                <a:cs typeface="Times New Roman" pitchFamily="18" charset="0"/>
              </a:rPr>
              <a:t>:  с∩ </a:t>
            </a:r>
            <a:r>
              <a:rPr lang="en-US" b="1" dirty="0" smtClean="0">
                <a:latin typeface="Calibri"/>
                <a:cs typeface="Times New Roman" pitchFamily="18" charset="0"/>
              </a:rPr>
              <a:t>b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Доказательство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⊥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p,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⊥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p,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a // b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2. a</a:t>
            </a:r>
            <a:r>
              <a:rPr lang="en-US" sz="2000" b="1" dirty="0" smtClean="0">
                <a:latin typeface="Calibri"/>
                <a:cs typeface="Times New Roman" pitchFamily="18" charset="0"/>
              </a:rPr>
              <a:t>// b,  c ∩ a, </a:t>
            </a:r>
            <a:r>
              <a:rPr lang="ru-RU" sz="2000" b="1" dirty="0" smtClean="0">
                <a:latin typeface="Calibri"/>
                <a:cs typeface="Times New Roman" pitchFamily="18" charset="0"/>
              </a:rPr>
              <a:t>         с∩</a:t>
            </a:r>
            <a:r>
              <a:rPr lang="en-US" sz="2000" b="1" dirty="0" smtClean="0">
                <a:latin typeface="Calibri"/>
                <a:cs typeface="Times New Roman" pitchFamily="18" charset="0"/>
              </a:rPr>
              <a:t>b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   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013064F2-FB21-4DAF-8EAA-15D4248FF6E2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15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5365" name="TextBox 9"/>
          <p:cNvSpPr txBox="1">
            <a:spLocks noChangeArrowheads="1"/>
          </p:cNvSpPr>
          <p:nvPr/>
        </p:nvSpPr>
        <p:spPr bwMode="auto">
          <a:xfrm>
            <a:off x="319088" y="431800"/>
            <a:ext cx="6335712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 dirty="0">
                <a:solidFill>
                  <a:srgbClr val="002060"/>
                </a:solidFill>
                <a:latin typeface="Century Gothic" pitchFamily="34" charset="0"/>
              </a:rPr>
              <a:t>Задача </a:t>
            </a:r>
            <a:r>
              <a:rPr lang="ru-RU" sz="4800" b="1" dirty="0" smtClean="0">
                <a:solidFill>
                  <a:srgbClr val="002060"/>
                </a:solidFill>
                <a:latin typeface="Century Gothic" pitchFamily="34" charset="0"/>
              </a:rPr>
              <a:t>№</a:t>
            </a:r>
            <a:r>
              <a:rPr lang="en-US" sz="4800" b="1" dirty="0" smtClean="0">
                <a:solidFill>
                  <a:srgbClr val="002060"/>
                </a:solidFill>
                <a:latin typeface="Century Gothic" pitchFamily="34" charset="0"/>
              </a:rPr>
              <a:t> 198</a:t>
            </a:r>
            <a:endParaRPr lang="ru-RU" sz="4800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15366" name="TextBox 11"/>
          <p:cNvSpPr txBox="1">
            <a:spLocks noChangeArrowheads="1"/>
          </p:cNvSpPr>
          <p:nvPr/>
        </p:nvSpPr>
        <p:spPr bwMode="auto">
          <a:xfrm>
            <a:off x="221673" y="1795463"/>
            <a:ext cx="806190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b="1" dirty="0"/>
              <a:t>Прямые а и </a:t>
            </a:r>
            <a:r>
              <a:rPr lang="ru-RU" sz="2000" b="1" dirty="0" err="1"/>
              <a:t>b</a:t>
            </a:r>
            <a:r>
              <a:rPr lang="ru-RU" sz="2000" b="1" dirty="0"/>
              <a:t> перпендикулярны к прямой </a:t>
            </a:r>
            <a:r>
              <a:rPr lang="ru-RU" sz="2000" b="1" dirty="0" err="1"/>
              <a:t>р</a:t>
            </a:r>
            <a:r>
              <a:rPr lang="ru-RU" sz="2000" b="1" dirty="0"/>
              <a:t>, прямая с пересекает прямую а. Пересекает ли </a:t>
            </a:r>
            <a:r>
              <a:rPr lang="ru-RU" sz="2000" b="1" dirty="0" smtClean="0"/>
              <a:t>прямая </a:t>
            </a:r>
            <a:r>
              <a:rPr lang="ru-RU" sz="2000" b="1" dirty="0"/>
              <a:t>с прямую </a:t>
            </a:r>
            <a:r>
              <a:rPr lang="ru-RU" sz="2000" b="1" dirty="0" err="1"/>
              <a:t>b</a:t>
            </a:r>
            <a:r>
              <a:rPr lang="ru-RU" sz="2000" b="1" dirty="0"/>
              <a:t>?</a:t>
            </a:r>
            <a:endParaRPr lang="ru-RU" sz="20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375" name="Rectangle 15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5560290" y="4017819"/>
            <a:ext cx="360218" cy="128846"/>
          </a:xfrm>
          <a:prstGeom prst="rightArrow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5592619" y="4927601"/>
            <a:ext cx="360218" cy="128846"/>
          </a:xfrm>
          <a:prstGeom prst="rightArrow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5378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997" y="2668876"/>
            <a:ext cx="3370983" cy="2965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1892300"/>
            <a:ext cx="9144000" cy="838200"/>
          </a:xfrm>
          <a:prstGeom prst="rect">
            <a:avLst/>
          </a:prstGeom>
          <a:solidFill>
            <a:schemeClr val="lt1">
              <a:alpha val="77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1304925" y="3805238"/>
            <a:ext cx="6832600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15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вопросы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53388" y="6356350"/>
            <a:ext cx="461962" cy="365125"/>
          </a:xfrm>
        </p:spPr>
        <p:txBody>
          <a:bodyPr/>
          <a:lstStyle/>
          <a:p>
            <a:pPr>
              <a:defRPr/>
            </a:pPr>
            <a:fld id="{A251BE21-02A7-49AD-9ECC-302FE3730DF4}" type="slidenum">
              <a:rPr lang="ru-RU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pPr>
                <a:defRPr/>
              </a:pPr>
              <a:t>16</a:t>
            </a:fld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7413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40050" y="725488"/>
            <a:ext cx="3263900" cy="326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</TotalTime>
  <Words>361</Words>
  <Application>Microsoft Office PowerPoint</Application>
  <PresentationFormat>Экран (4:3)</PresentationFormat>
  <Paragraphs>145</Paragraphs>
  <Slides>16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База Шарташская</dc:creator>
  <cp:lastModifiedBy>Елена</cp:lastModifiedBy>
  <cp:revision>53</cp:revision>
  <dcterms:created xsi:type="dcterms:W3CDTF">2014-09-10T04:53:24Z</dcterms:created>
  <dcterms:modified xsi:type="dcterms:W3CDTF">2024-04-02T04:41:54Z</dcterms:modified>
</cp:coreProperties>
</file>