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4" r:id="rId8"/>
    <p:sldId id="265" r:id="rId9"/>
    <p:sldId id="267" r:id="rId10"/>
    <p:sldId id="266" r:id="rId11"/>
    <p:sldId id="268" r:id="rId12"/>
    <p:sldId id="269" r:id="rId13"/>
    <p:sldId id="270" r:id="rId14"/>
    <p:sldId id="263" r:id="rId15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1F5480"/>
    <a:srgbClr val="AB0031"/>
    <a:srgbClr val="006F9D"/>
    <a:srgbClr val="2EA061"/>
    <a:srgbClr val="35C611"/>
    <a:srgbClr val="07E8F6"/>
    <a:srgbClr val="FFBE06"/>
    <a:srgbClr val="A167A4"/>
    <a:srgbClr val="2A2F4D"/>
    <a:srgbClr val="2E2C2D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100" d="100"/>
          <a:sy n="100" d="100"/>
        </p:scale>
        <p:origin x="-540" y="-1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C854260-7372-4D7B-9319-B8CCC573EF86}" type="doc">
      <dgm:prSet loTypeId="urn:microsoft.com/office/officeart/2005/8/layout/gear1" loCatId="relationship" qsTypeId="urn:microsoft.com/office/officeart/2005/8/quickstyle/simple1" qsCatId="simple" csTypeId="urn:microsoft.com/office/officeart/2005/8/colors/accent1_2" csCatId="accent1" phldr="1"/>
      <dgm:spPr/>
    </dgm:pt>
    <dgm:pt modelId="{54570701-2BB0-4EE6-BA2E-6F24EBFF08FC}">
      <dgm:prSet phldrT="[Текст]" custT="1"/>
      <dgm:spPr/>
      <dgm:t>
        <a:bodyPr/>
        <a:lstStyle/>
        <a:p>
          <a:r>
            <a:rPr lang="ru-RU" sz="2400" b="1" dirty="0" smtClean="0"/>
            <a:t>Компоненты структуры</a:t>
          </a:r>
          <a:endParaRPr lang="ru-RU" sz="2400" b="1" dirty="0"/>
        </a:p>
      </dgm:t>
    </dgm:pt>
    <dgm:pt modelId="{2E6D90CA-20C1-4C17-BE8B-AAE6D99B6395}" type="parTrans" cxnId="{473F0DB0-47A6-4A13-8628-4A3312628328}">
      <dgm:prSet/>
      <dgm:spPr/>
      <dgm:t>
        <a:bodyPr/>
        <a:lstStyle/>
        <a:p>
          <a:endParaRPr lang="ru-RU"/>
        </a:p>
      </dgm:t>
    </dgm:pt>
    <dgm:pt modelId="{468C457A-B1D9-40B9-87F7-E1CAD53F56F4}" type="sibTrans" cxnId="{473F0DB0-47A6-4A13-8628-4A3312628328}">
      <dgm:prSet/>
      <dgm:spPr/>
      <dgm:t>
        <a:bodyPr/>
        <a:lstStyle/>
        <a:p>
          <a:endParaRPr lang="ru-RU"/>
        </a:p>
      </dgm:t>
    </dgm:pt>
    <dgm:pt modelId="{12A6755D-8CF5-4B4E-B03F-F9F9E2893DC8}" type="pres">
      <dgm:prSet presAssocID="{CC854260-7372-4D7B-9319-B8CCC573EF86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B2AECFCE-9229-4482-85FB-23CE7A7DE23C}" type="pres">
      <dgm:prSet presAssocID="{54570701-2BB0-4EE6-BA2E-6F24EBFF08FC}" presName="gear1" presStyleLbl="node1" presStyleIdx="0" presStyleCnt="1" custScaleX="126783" custScaleY="129286" custLinFactNeighborX="-51496" custLinFactNeighborY="-902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19F5B8-2D07-467D-9488-338F144D9648}" type="pres">
      <dgm:prSet presAssocID="{54570701-2BB0-4EE6-BA2E-6F24EBFF08FC}" presName="gear1srcNode" presStyleLbl="node1" presStyleIdx="0" presStyleCnt="1"/>
      <dgm:spPr/>
      <dgm:t>
        <a:bodyPr/>
        <a:lstStyle/>
        <a:p>
          <a:endParaRPr lang="ru-RU"/>
        </a:p>
      </dgm:t>
    </dgm:pt>
    <dgm:pt modelId="{7C192018-7E65-44B4-998A-D3CC69703CF8}" type="pres">
      <dgm:prSet presAssocID="{54570701-2BB0-4EE6-BA2E-6F24EBFF08FC}" presName="gear1dstNode" presStyleLbl="node1" presStyleIdx="0" presStyleCnt="1"/>
      <dgm:spPr/>
      <dgm:t>
        <a:bodyPr/>
        <a:lstStyle/>
        <a:p>
          <a:endParaRPr lang="ru-RU"/>
        </a:p>
      </dgm:t>
    </dgm:pt>
    <dgm:pt modelId="{27CD8D6E-B0C8-4229-A3BC-95BF57C87CD4}" type="pres">
      <dgm:prSet presAssocID="{468C457A-B1D9-40B9-87F7-E1CAD53F56F4}" presName="connector1" presStyleLbl="sibTrans2D1" presStyleIdx="0" presStyleCnt="1" custScaleX="126157" custScaleY="126157" custLinFactNeighborX="-32589" custLinFactNeighborY="-3500"/>
      <dgm:spPr/>
      <dgm:t>
        <a:bodyPr/>
        <a:lstStyle/>
        <a:p>
          <a:endParaRPr lang="ru-RU"/>
        </a:p>
      </dgm:t>
    </dgm:pt>
  </dgm:ptLst>
  <dgm:cxnLst>
    <dgm:cxn modelId="{CD8294A5-D994-4A6F-859E-7D7F3BD99F3A}" type="presOf" srcId="{468C457A-B1D9-40B9-87F7-E1CAD53F56F4}" destId="{27CD8D6E-B0C8-4229-A3BC-95BF57C87CD4}" srcOrd="0" destOrd="0" presId="urn:microsoft.com/office/officeart/2005/8/layout/gear1"/>
    <dgm:cxn modelId="{5ECF4670-B1E4-4193-99EE-D68EF8EFD9D1}" type="presOf" srcId="{54570701-2BB0-4EE6-BA2E-6F24EBFF08FC}" destId="{B2AECFCE-9229-4482-85FB-23CE7A7DE23C}" srcOrd="0" destOrd="0" presId="urn:microsoft.com/office/officeart/2005/8/layout/gear1"/>
    <dgm:cxn modelId="{473F0DB0-47A6-4A13-8628-4A3312628328}" srcId="{CC854260-7372-4D7B-9319-B8CCC573EF86}" destId="{54570701-2BB0-4EE6-BA2E-6F24EBFF08FC}" srcOrd="0" destOrd="0" parTransId="{2E6D90CA-20C1-4C17-BE8B-AAE6D99B6395}" sibTransId="{468C457A-B1D9-40B9-87F7-E1CAD53F56F4}"/>
    <dgm:cxn modelId="{703597F2-E0AA-4DF3-A0F9-74D641141909}" type="presOf" srcId="{54570701-2BB0-4EE6-BA2E-6F24EBFF08FC}" destId="{7C192018-7E65-44B4-998A-D3CC69703CF8}" srcOrd="2" destOrd="0" presId="urn:microsoft.com/office/officeart/2005/8/layout/gear1"/>
    <dgm:cxn modelId="{A983AC39-0AF3-47AA-86C3-DF1149CBF0F1}" type="presOf" srcId="{54570701-2BB0-4EE6-BA2E-6F24EBFF08FC}" destId="{F719F5B8-2D07-467D-9488-338F144D9648}" srcOrd="1" destOrd="0" presId="urn:microsoft.com/office/officeart/2005/8/layout/gear1"/>
    <dgm:cxn modelId="{03B6C886-08E3-44A5-A349-E9BED67FF1D0}" type="presOf" srcId="{CC854260-7372-4D7B-9319-B8CCC573EF86}" destId="{12A6755D-8CF5-4B4E-B03F-F9F9E2893DC8}" srcOrd="0" destOrd="0" presId="urn:microsoft.com/office/officeart/2005/8/layout/gear1"/>
    <dgm:cxn modelId="{FCECF039-BC42-41FE-A613-E061422F5F70}" type="presParOf" srcId="{12A6755D-8CF5-4B4E-B03F-F9F9E2893DC8}" destId="{B2AECFCE-9229-4482-85FB-23CE7A7DE23C}" srcOrd="0" destOrd="0" presId="urn:microsoft.com/office/officeart/2005/8/layout/gear1"/>
    <dgm:cxn modelId="{A8294264-373B-4F5C-BA1C-891227A99EE7}" type="presParOf" srcId="{12A6755D-8CF5-4B4E-B03F-F9F9E2893DC8}" destId="{F719F5B8-2D07-467D-9488-338F144D9648}" srcOrd="1" destOrd="0" presId="urn:microsoft.com/office/officeart/2005/8/layout/gear1"/>
    <dgm:cxn modelId="{3D345310-7F2B-4990-A176-DD45027FFEA9}" type="presParOf" srcId="{12A6755D-8CF5-4B4E-B03F-F9F9E2893DC8}" destId="{7C192018-7E65-44B4-998A-D3CC69703CF8}" srcOrd="2" destOrd="0" presId="urn:microsoft.com/office/officeart/2005/8/layout/gear1"/>
    <dgm:cxn modelId="{14C2F1E8-7F38-4F1C-8298-7D88DF378865}" type="presParOf" srcId="{12A6755D-8CF5-4B4E-B03F-F9F9E2893DC8}" destId="{27CD8D6E-B0C8-4229-A3BC-95BF57C87CD4}" srcOrd="3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D5B72E2-0F94-4AFA-A1CC-097F60F9642F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F12526B-5B96-4B31-8D4C-82ADCE03185E}">
      <dgm:prSet phldrT="[Текст]"/>
      <dgm:spPr/>
      <dgm:t>
        <a:bodyPr/>
        <a:lstStyle/>
        <a:p>
          <a:r>
            <a:rPr lang="ru-RU" dirty="0" smtClean="0"/>
            <a:t>Целевой</a:t>
          </a:r>
          <a:endParaRPr lang="ru-RU" dirty="0"/>
        </a:p>
      </dgm:t>
    </dgm:pt>
    <dgm:pt modelId="{EE55839D-BE05-47A3-881B-EBADE5167CC1}" type="parTrans" cxnId="{56E25C6A-43E7-4D78-B27C-8D2E7824A6FF}">
      <dgm:prSet/>
      <dgm:spPr/>
      <dgm:t>
        <a:bodyPr/>
        <a:lstStyle/>
        <a:p>
          <a:endParaRPr lang="ru-RU"/>
        </a:p>
      </dgm:t>
    </dgm:pt>
    <dgm:pt modelId="{6F18E19A-E624-4881-A5DF-7B23CAC20428}" type="sibTrans" cxnId="{56E25C6A-43E7-4D78-B27C-8D2E7824A6FF}">
      <dgm:prSet/>
      <dgm:spPr/>
      <dgm:t>
        <a:bodyPr/>
        <a:lstStyle/>
        <a:p>
          <a:endParaRPr lang="ru-RU"/>
        </a:p>
      </dgm:t>
    </dgm:pt>
    <dgm:pt modelId="{D29FD806-6863-4302-A6A9-53D2A4E4D015}">
      <dgm:prSet phldrT="[Текст]"/>
      <dgm:spPr/>
      <dgm:t>
        <a:bodyPr/>
        <a:lstStyle/>
        <a:p>
          <a:r>
            <a:rPr lang="ru-RU" dirty="0" smtClean="0"/>
            <a:t>Содержательный</a:t>
          </a:r>
          <a:endParaRPr lang="ru-RU" dirty="0"/>
        </a:p>
      </dgm:t>
    </dgm:pt>
    <dgm:pt modelId="{1F75EFB5-8A7D-4DA2-B5BC-DAB52AA63AD4}" type="parTrans" cxnId="{EC14EA11-E11D-4858-9055-B5BC0B52CC29}">
      <dgm:prSet/>
      <dgm:spPr/>
      <dgm:t>
        <a:bodyPr/>
        <a:lstStyle/>
        <a:p>
          <a:endParaRPr lang="ru-RU"/>
        </a:p>
      </dgm:t>
    </dgm:pt>
    <dgm:pt modelId="{5AFE953C-C43E-44A2-BBDB-2A8FFFBAD8BE}" type="sibTrans" cxnId="{EC14EA11-E11D-4858-9055-B5BC0B52CC29}">
      <dgm:prSet/>
      <dgm:spPr/>
      <dgm:t>
        <a:bodyPr/>
        <a:lstStyle/>
        <a:p>
          <a:endParaRPr lang="ru-RU"/>
        </a:p>
      </dgm:t>
    </dgm:pt>
    <dgm:pt modelId="{EABDDDEE-7C92-495E-A47D-4B73909EBE32}">
      <dgm:prSet phldrT="[Текст]"/>
      <dgm:spPr/>
      <dgm:t>
        <a:bodyPr/>
        <a:lstStyle/>
        <a:p>
          <a:r>
            <a:rPr lang="ru-RU" dirty="0" smtClean="0"/>
            <a:t>Процессуальный</a:t>
          </a:r>
          <a:endParaRPr lang="ru-RU" dirty="0"/>
        </a:p>
      </dgm:t>
    </dgm:pt>
    <dgm:pt modelId="{DC0CC58A-38C8-4835-B168-5BF343C07FF2}" type="parTrans" cxnId="{8449282C-A9D5-41D9-82B7-7809895C7800}">
      <dgm:prSet/>
      <dgm:spPr/>
      <dgm:t>
        <a:bodyPr/>
        <a:lstStyle/>
        <a:p>
          <a:endParaRPr lang="ru-RU"/>
        </a:p>
      </dgm:t>
    </dgm:pt>
    <dgm:pt modelId="{DEEBFAEA-1946-415E-8376-3646A3DCA35B}" type="sibTrans" cxnId="{8449282C-A9D5-41D9-82B7-7809895C7800}">
      <dgm:prSet/>
      <dgm:spPr/>
      <dgm:t>
        <a:bodyPr/>
        <a:lstStyle/>
        <a:p>
          <a:endParaRPr lang="ru-RU"/>
        </a:p>
      </dgm:t>
    </dgm:pt>
    <dgm:pt modelId="{7477141A-48B7-440B-844F-118393714DF4}">
      <dgm:prSet phldrT="[Текст]"/>
      <dgm:spPr/>
      <dgm:t>
        <a:bodyPr/>
        <a:lstStyle/>
        <a:p>
          <a:r>
            <a:rPr lang="ru-RU" dirty="0" smtClean="0"/>
            <a:t>Результативный</a:t>
          </a:r>
          <a:endParaRPr lang="ru-RU" dirty="0"/>
        </a:p>
      </dgm:t>
    </dgm:pt>
    <dgm:pt modelId="{33DCA229-AE3E-4D76-9CC2-BCEFDC518825}" type="parTrans" cxnId="{9AF1675A-E8F2-4BDE-BBCC-CAD818D4532D}">
      <dgm:prSet/>
      <dgm:spPr/>
    </dgm:pt>
    <dgm:pt modelId="{321457BC-DD93-4315-AC3E-07607EC6776B}" type="sibTrans" cxnId="{9AF1675A-E8F2-4BDE-BBCC-CAD818D4532D}">
      <dgm:prSet/>
      <dgm:spPr/>
    </dgm:pt>
    <dgm:pt modelId="{8A18E3AB-7C4B-450E-AA89-CBCDDE57AE0A}" type="pres">
      <dgm:prSet presAssocID="{AD5B72E2-0F94-4AFA-A1CC-097F60F9642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11B8449-C680-4EA1-B5F3-E5020C3C63B3}" type="pres">
      <dgm:prSet presAssocID="{4F12526B-5B96-4B31-8D4C-82ADCE03185E}" presName="parentLin" presStyleCnt="0"/>
      <dgm:spPr/>
    </dgm:pt>
    <dgm:pt modelId="{A017346F-1509-4E98-ACD1-ACBF11FD89C3}" type="pres">
      <dgm:prSet presAssocID="{4F12526B-5B96-4B31-8D4C-82ADCE03185E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2F8DE940-F828-4822-B180-201B7659B40C}" type="pres">
      <dgm:prSet presAssocID="{4F12526B-5B96-4B31-8D4C-82ADCE03185E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7A922F-3508-406F-9D72-B1120A71C158}" type="pres">
      <dgm:prSet presAssocID="{4F12526B-5B96-4B31-8D4C-82ADCE03185E}" presName="negativeSpace" presStyleCnt="0"/>
      <dgm:spPr/>
    </dgm:pt>
    <dgm:pt modelId="{CE1AE720-CB86-42CC-A911-B7B0A1C09A20}" type="pres">
      <dgm:prSet presAssocID="{4F12526B-5B96-4B31-8D4C-82ADCE03185E}" presName="childText" presStyleLbl="conFgAcc1" presStyleIdx="0" presStyleCnt="4">
        <dgm:presLayoutVars>
          <dgm:bulletEnabled val="1"/>
        </dgm:presLayoutVars>
      </dgm:prSet>
      <dgm:spPr/>
    </dgm:pt>
    <dgm:pt modelId="{F45F6FA6-DDCF-492B-9A87-38C10AB431A4}" type="pres">
      <dgm:prSet presAssocID="{6F18E19A-E624-4881-A5DF-7B23CAC20428}" presName="spaceBetweenRectangles" presStyleCnt="0"/>
      <dgm:spPr/>
    </dgm:pt>
    <dgm:pt modelId="{FFC48E28-3E0E-419A-8E64-C7115492E73C}" type="pres">
      <dgm:prSet presAssocID="{D29FD806-6863-4302-A6A9-53D2A4E4D015}" presName="parentLin" presStyleCnt="0"/>
      <dgm:spPr/>
    </dgm:pt>
    <dgm:pt modelId="{D733D095-5951-4D8D-B941-7AA5D4173500}" type="pres">
      <dgm:prSet presAssocID="{D29FD806-6863-4302-A6A9-53D2A4E4D015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7E483DCF-98B3-4C85-A994-8AEB98F5823F}" type="pres">
      <dgm:prSet presAssocID="{D29FD806-6863-4302-A6A9-53D2A4E4D015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137F09-524F-452F-86A5-08C6E0CD95E4}" type="pres">
      <dgm:prSet presAssocID="{D29FD806-6863-4302-A6A9-53D2A4E4D015}" presName="negativeSpace" presStyleCnt="0"/>
      <dgm:spPr/>
    </dgm:pt>
    <dgm:pt modelId="{6DBFFB2E-D057-40F5-A0B4-8440BE80EBCA}" type="pres">
      <dgm:prSet presAssocID="{D29FD806-6863-4302-A6A9-53D2A4E4D015}" presName="childText" presStyleLbl="conFgAcc1" presStyleIdx="1" presStyleCnt="4">
        <dgm:presLayoutVars>
          <dgm:bulletEnabled val="1"/>
        </dgm:presLayoutVars>
      </dgm:prSet>
      <dgm:spPr/>
    </dgm:pt>
    <dgm:pt modelId="{9CAD0509-4279-4E43-AD76-39496EE23FE4}" type="pres">
      <dgm:prSet presAssocID="{5AFE953C-C43E-44A2-BBDB-2A8FFFBAD8BE}" presName="spaceBetweenRectangles" presStyleCnt="0"/>
      <dgm:spPr/>
    </dgm:pt>
    <dgm:pt modelId="{75160389-230D-4FBC-8D50-1BC0F918C8DB}" type="pres">
      <dgm:prSet presAssocID="{EABDDDEE-7C92-495E-A47D-4B73909EBE32}" presName="parentLin" presStyleCnt="0"/>
      <dgm:spPr/>
    </dgm:pt>
    <dgm:pt modelId="{A2F2B4F4-43B5-437C-B78F-900645943F88}" type="pres">
      <dgm:prSet presAssocID="{EABDDDEE-7C92-495E-A47D-4B73909EBE32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75769B1C-8688-429C-89E4-99E8CBBDB839}" type="pres">
      <dgm:prSet presAssocID="{EABDDDEE-7C92-495E-A47D-4B73909EBE32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C8703F-BF21-4120-A2DA-D4869825449E}" type="pres">
      <dgm:prSet presAssocID="{EABDDDEE-7C92-495E-A47D-4B73909EBE32}" presName="negativeSpace" presStyleCnt="0"/>
      <dgm:spPr/>
    </dgm:pt>
    <dgm:pt modelId="{70F22185-297A-4B41-B08B-BA8ECD50A269}" type="pres">
      <dgm:prSet presAssocID="{EABDDDEE-7C92-495E-A47D-4B73909EBE32}" presName="childText" presStyleLbl="conFgAcc1" presStyleIdx="2" presStyleCnt="4">
        <dgm:presLayoutVars>
          <dgm:bulletEnabled val="1"/>
        </dgm:presLayoutVars>
      </dgm:prSet>
      <dgm:spPr/>
    </dgm:pt>
    <dgm:pt modelId="{E4DECA83-C211-49AC-8CEB-7CBC8BDFFAB1}" type="pres">
      <dgm:prSet presAssocID="{DEEBFAEA-1946-415E-8376-3646A3DCA35B}" presName="spaceBetweenRectangles" presStyleCnt="0"/>
      <dgm:spPr/>
    </dgm:pt>
    <dgm:pt modelId="{8EB68DC7-89EC-480C-9651-8A6F6E663254}" type="pres">
      <dgm:prSet presAssocID="{7477141A-48B7-440B-844F-118393714DF4}" presName="parentLin" presStyleCnt="0"/>
      <dgm:spPr/>
    </dgm:pt>
    <dgm:pt modelId="{32FF6328-6F34-4D4D-B0CD-BCB3ADCF9726}" type="pres">
      <dgm:prSet presAssocID="{7477141A-48B7-440B-844F-118393714DF4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8A4C30DE-5D2E-4ED8-8779-5EEFD1B60F1A}" type="pres">
      <dgm:prSet presAssocID="{7477141A-48B7-440B-844F-118393714DF4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E7F183-F4B2-4D66-82E2-A594BB43D969}" type="pres">
      <dgm:prSet presAssocID="{7477141A-48B7-440B-844F-118393714DF4}" presName="negativeSpace" presStyleCnt="0"/>
      <dgm:spPr/>
    </dgm:pt>
    <dgm:pt modelId="{D1AC393F-C261-4E7E-87E0-3725019782AA}" type="pres">
      <dgm:prSet presAssocID="{7477141A-48B7-440B-844F-118393714DF4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5F935FB0-EA13-4ACF-960A-386267067388}" type="presOf" srcId="{7477141A-48B7-440B-844F-118393714DF4}" destId="{32FF6328-6F34-4D4D-B0CD-BCB3ADCF9726}" srcOrd="0" destOrd="0" presId="urn:microsoft.com/office/officeart/2005/8/layout/list1"/>
    <dgm:cxn modelId="{2EFE3BD7-70AA-47AA-8E90-00864EE59F59}" type="presOf" srcId="{AD5B72E2-0F94-4AFA-A1CC-097F60F9642F}" destId="{8A18E3AB-7C4B-450E-AA89-CBCDDE57AE0A}" srcOrd="0" destOrd="0" presId="urn:microsoft.com/office/officeart/2005/8/layout/list1"/>
    <dgm:cxn modelId="{9AF1675A-E8F2-4BDE-BBCC-CAD818D4532D}" srcId="{AD5B72E2-0F94-4AFA-A1CC-097F60F9642F}" destId="{7477141A-48B7-440B-844F-118393714DF4}" srcOrd="3" destOrd="0" parTransId="{33DCA229-AE3E-4D76-9CC2-BCEFDC518825}" sibTransId="{321457BC-DD93-4315-AC3E-07607EC6776B}"/>
    <dgm:cxn modelId="{EC14EA11-E11D-4858-9055-B5BC0B52CC29}" srcId="{AD5B72E2-0F94-4AFA-A1CC-097F60F9642F}" destId="{D29FD806-6863-4302-A6A9-53D2A4E4D015}" srcOrd="1" destOrd="0" parTransId="{1F75EFB5-8A7D-4DA2-B5BC-DAB52AA63AD4}" sibTransId="{5AFE953C-C43E-44A2-BBDB-2A8FFFBAD8BE}"/>
    <dgm:cxn modelId="{8449282C-A9D5-41D9-82B7-7809895C7800}" srcId="{AD5B72E2-0F94-4AFA-A1CC-097F60F9642F}" destId="{EABDDDEE-7C92-495E-A47D-4B73909EBE32}" srcOrd="2" destOrd="0" parTransId="{DC0CC58A-38C8-4835-B168-5BF343C07FF2}" sibTransId="{DEEBFAEA-1946-415E-8376-3646A3DCA35B}"/>
    <dgm:cxn modelId="{A108970C-7B7E-450C-8900-1C4CD3231D92}" type="presOf" srcId="{EABDDDEE-7C92-495E-A47D-4B73909EBE32}" destId="{A2F2B4F4-43B5-437C-B78F-900645943F88}" srcOrd="0" destOrd="0" presId="urn:microsoft.com/office/officeart/2005/8/layout/list1"/>
    <dgm:cxn modelId="{3A904CD1-D8B5-4FEC-81BC-61FC033C7C5D}" type="presOf" srcId="{4F12526B-5B96-4B31-8D4C-82ADCE03185E}" destId="{A017346F-1509-4E98-ACD1-ACBF11FD89C3}" srcOrd="0" destOrd="0" presId="urn:microsoft.com/office/officeart/2005/8/layout/list1"/>
    <dgm:cxn modelId="{2AFACA56-DBFF-4522-89CD-9597C5C4CDB2}" type="presOf" srcId="{4F12526B-5B96-4B31-8D4C-82ADCE03185E}" destId="{2F8DE940-F828-4822-B180-201B7659B40C}" srcOrd="1" destOrd="0" presId="urn:microsoft.com/office/officeart/2005/8/layout/list1"/>
    <dgm:cxn modelId="{57022384-53A5-4D57-98A0-87425CF53269}" type="presOf" srcId="{D29FD806-6863-4302-A6A9-53D2A4E4D015}" destId="{D733D095-5951-4D8D-B941-7AA5D4173500}" srcOrd="0" destOrd="0" presId="urn:microsoft.com/office/officeart/2005/8/layout/list1"/>
    <dgm:cxn modelId="{0B6446B1-8B0E-4F8C-AEA3-F3C8BC43A8A8}" type="presOf" srcId="{EABDDDEE-7C92-495E-A47D-4B73909EBE32}" destId="{75769B1C-8688-429C-89E4-99E8CBBDB839}" srcOrd="1" destOrd="0" presId="urn:microsoft.com/office/officeart/2005/8/layout/list1"/>
    <dgm:cxn modelId="{359BC19C-CE1F-4B76-A6C2-721EEEDF4D63}" type="presOf" srcId="{7477141A-48B7-440B-844F-118393714DF4}" destId="{8A4C30DE-5D2E-4ED8-8779-5EEFD1B60F1A}" srcOrd="1" destOrd="0" presId="urn:microsoft.com/office/officeart/2005/8/layout/list1"/>
    <dgm:cxn modelId="{56E25C6A-43E7-4D78-B27C-8D2E7824A6FF}" srcId="{AD5B72E2-0F94-4AFA-A1CC-097F60F9642F}" destId="{4F12526B-5B96-4B31-8D4C-82ADCE03185E}" srcOrd="0" destOrd="0" parTransId="{EE55839D-BE05-47A3-881B-EBADE5167CC1}" sibTransId="{6F18E19A-E624-4881-A5DF-7B23CAC20428}"/>
    <dgm:cxn modelId="{0F37123B-705A-45F7-A521-FF4B0BF5CB85}" type="presOf" srcId="{D29FD806-6863-4302-A6A9-53D2A4E4D015}" destId="{7E483DCF-98B3-4C85-A994-8AEB98F5823F}" srcOrd="1" destOrd="0" presId="urn:microsoft.com/office/officeart/2005/8/layout/list1"/>
    <dgm:cxn modelId="{6EE3EBEB-C1AA-472A-BDF7-460535E39076}" type="presParOf" srcId="{8A18E3AB-7C4B-450E-AA89-CBCDDE57AE0A}" destId="{411B8449-C680-4EA1-B5F3-E5020C3C63B3}" srcOrd="0" destOrd="0" presId="urn:microsoft.com/office/officeart/2005/8/layout/list1"/>
    <dgm:cxn modelId="{27A9D5A8-81FD-4581-8185-8A7628DBCD88}" type="presParOf" srcId="{411B8449-C680-4EA1-B5F3-E5020C3C63B3}" destId="{A017346F-1509-4E98-ACD1-ACBF11FD89C3}" srcOrd="0" destOrd="0" presId="urn:microsoft.com/office/officeart/2005/8/layout/list1"/>
    <dgm:cxn modelId="{EFFA8227-AABC-4040-84FC-A571E0D95E51}" type="presParOf" srcId="{411B8449-C680-4EA1-B5F3-E5020C3C63B3}" destId="{2F8DE940-F828-4822-B180-201B7659B40C}" srcOrd="1" destOrd="0" presId="urn:microsoft.com/office/officeart/2005/8/layout/list1"/>
    <dgm:cxn modelId="{69D95EDC-CDCD-4EDF-8A37-5388A23E14EB}" type="presParOf" srcId="{8A18E3AB-7C4B-450E-AA89-CBCDDE57AE0A}" destId="{5D7A922F-3508-406F-9D72-B1120A71C158}" srcOrd="1" destOrd="0" presId="urn:microsoft.com/office/officeart/2005/8/layout/list1"/>
    <dgm:cxn modelId="{79686C80-DDEC-4C75-AF5B-7991490C6B96}" type="presParOf" srcId="{8A18E3AB-7C4B-450E-AA89-CBCDDE57AE0A}" destId="{CE1AE720-CB86-42CC-A911-B7B0A1C09A20}" srcOrd="2" destOrd="0" presId="urn:microsoft.com/office/officeart/2005/8/layout/list1"/>
    <dgm:cxn modelId="{98D076AA-B18C-460D-B274-B227E316934A}" type="presParOf" srcId="{8A18E3AB-7C4B-450E-AA89-CBCDDE57AE0A}" destId="{F45F6FA6-DDCF-492B-9A87-38C10AB431A4}" srcOrd="3" destOrd="0" presId="urn:microsoft.com/office/officeart/2005/8/layout/list1"/>
    <dgm:cxn modelId="{8D8EF2F4-1ED2-49AB-B388-87D7BB7F71E8}" type="presParOf" srcId="{8A18E3AB-7C4B-450E-AA89-CBCDDE57AE0A}" destId="{FFC48E28-3E0E-419A-8E64-C7115492E73C}" srcOrd="4" destOrd="0" presId="urn:microsoft.com/office/officeart/2005/8/layout/list1"/>
    <dgm:cxn modelId="{68A50B02-0F7A-4977-B89A-0C04599D7EDE}" type="presParOf" srcId="{FFC48E28-3E0E-419A-8E64-C7115492E73C}" destId="{D733D095-5951-4D8D-B941-7AA5D4173500}" srcOrd="0" destOrd="0" presId="urn:microsoft.com/office/officeart/2005/8/layout/list1"/>
    <dgm:cxn modelId="{A6803FBF-237D-43D6-AB17-6731FB3CC044}" type="presParOf" srcId="{FFC48E28-3E0E-419A-8E64-C7115492E73C}" destId="{7E483DCF-98B3-4C85-A994-8AEB98F5823F}" srcOrd="1" destOrd="0" presId="urn:microsoft.com/office/officeart/2005/8/layout/list1"/>
    <dgm:cxn modelId="{7A902C2B-610D-4AE9-9785-EF5987AE7DF3}" type="presParOf" srcId="{8A18E3AB-7C4B-450E-AA89-CBCDDE57AE0A}" destId="{BA137F09-524F-452F-86A5-08C6E0CD95E4}" srcOrd="5" destOrd="0" presId="urn:microsoft.com/office/officeart/2005/8/layout/list1"/>
    <dgm:cxn modelId="{F3BA1CC0-BFA2-4677-8D8D-AC694912CA78}" type="presParOf" srcId="{8A18E3AB-7C4B-450E-AA89-CBCDDE57AE0A}" destId="{6DBFFB2E-D057-40F5-A0B4-8440BE80EBCA}" srcOrd="6" destOrd="0" presId="urn:microsoft.com/office/officeart/2005/8/layout/list1"/>
    <dgm:cxn modelId="{ADD3E131-3CC6-47F6-A88F-4B595AA93387}" type="presParOf" srcId="{8A18E3AB-7C4B-450E-AA89-CBCDDE57AE0A}" destId="{9CAD0509-4279-4E43-AD76-39496EE23FE4}" srcOrd="7" destOrd="0" presId="urn:microsoft.com/office/officeart/2005/8/layout/list1"/>
    <dgm:cxn modelId="{96AF1127-3AB8-449F-A0A7-C078EBD9FA40}" type="presParOf" srcId="{8A18E3AB-7C4B-450E-AA89-CBCDDE57AE0A}" destId="{75160389-230D-4FBC-8D50-1BC0F918C8DB}" srcOrd="8" destOrd="0" presId="urn:microsoft.com/office/officeart/2005/8/layout/list1"/>
    <dgm:cxn modelId="{1A5CAC3C-3EEA-47A1-8B75-9F1F5F12DC39}" type="presParOf" srcId="{75160389-230D-4FBC-8D50-1BC0F918C8DB}" destId="{A2F2B4F4-43B5-437C-B78F-900645943F88}" srcOrd="0" destOrd="0" presId="urn:microsoft.com/office/officeart/2005/8/layout/list1"/>
    <dgm:cxn modelId="{587E3247-AEF2-4BD5-8D50-CB7987D2EE91}" type="presParOf" srcId="{75160389-230D-4FBC-8D50-1BC0F918C8DB}" destId="{75769B1C-8688-429C-89E4-99E8CBBDB839}" srcOrd="1" destOrd="0" presId="urn:microsoft.com/office/officeart/2005/8/layout/list1"/>
    <dgm:cxn modelId="{3B0F95A6-0B37-420A-A24D-9412EBB97F0C}" type="presParOf" srcId="{8A18E3AB-7C4B-450E-AA89-CBCDDE57AE0A}" destId="{A0C8703F-BF21-4120-A2DA-D4869825449E}" srcOrd="9" destOrd="0" presId="urn:microsoft.com/office/officeart/2005/8/layout/list1"/>
    <dgm:cxn modelId="{9DB216E2-BEE0-4F98-9129-CD0DE3778EE9}" type="presParOf" srcId="{8A18E3AB-7C4B-450E-AA89-CBCDDE57AE0A}" destId="{70F22185-297A-4B41-B08B-BA8ECD50A269}" srcOrd="10" destOrd="0" presId="urn:microsoft.com/office/officeart/2005/8/layout/list1"/>
    <dgm:cxn modelId="{2299B02F-1506-4322-8F68-073593ED5570}" type="presParOf" srcId="{8A18E3AB-7C4B-450E-AA89-CBCDDE57AE0A}" destId="{E4DECA83-C211-49AC-8CEB-7CBC8BDFFAB1}" srcOrd="11" destOrd="0" presId="urn:microsoft.com/office/officeart/2005/8/layout/list1"/>
    <dgm:cxn modelId="{E54E0363-387D-4766-84CF-FEBF7EA23209}" type="presParOf" srcId="{8A18E3AB-7C4B-450E-AA89-CBCDDE57AE0A}" destId="{8EB68DC7-89EC-480C-9651-8A6F6E663254}" srcOrd="12" destOrd="0" presId="urn:microsoft.com/office/officeart/2005/8/layout/list1"/>
    <dgm:cxn modelId="{9FC80055-824D-49DB-8FD1-B5DC52766E49}" type="presParOf" srcId="{8EB68DC7-89EC-480C-9651-8A6F6E663254}" destId="{32FF6328-6F34-4D4D-B0CD-BCB3ADCF9726}" srcOrd="0" destOrd="0" presId="urn:microsoft.com/office/officeart/2005/8/layout/list1"/>
    <dgm:cxn modelId="{D2D6E3EB-4260-41D4-97FC-6B11BA0CEBC1}" type="presParOf" srcId="{8EB68DC7-89EC-480C-9651-8A6F6E663254}" destId="{8A4C30DE-5D2E-4ED8-8779-5EEFD1B60F1A}" srcOrd="1" destOrd="0" presId="urn:microsoft.com/office/officeart/2005/8/layout/list1"/>
    <dgm:cxn modelId="{6C71AEE9-95C0-4AAF-867E-83FFFA9EA48F}" type="presParOf" srcId="{8A18E3AB-7C4B-450E-AA89-CBCDDE57AE0A}" destId="{D9E7F183-F4B2-4D66-82E2-A594BB43D969}" srcOrd="13" destOrd="0" presId="urn:microsoft.com/office/officeart/2005/8/layout/list1"/>
    <dgm:cxn modelId="{9BC023A5-087F-457A-8135-23D65AED6528}" type="presParOf" srcId="{8A18E3AB-7C4B-450E-AA89-CBCDDE57AE0A}" destId="{D1AC393F-C261-4E7E-87E0-3725019782AA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2AECFCE-9229-4482-85FB-23CE7A7DE23C}">
      <dsp:nvSpPr>
        <dsp:cNvPr id="0" name=""/>
        <dsp:cNvSpPr/>
      </dsp:nvSpPr>
      <dsp:spPr>
        <a:xfrm>
          <a:off x="0" y="434339"/>
          <a:ext cx="2947818" cy="3006015"/>
        </a:xfrm>
        <a:prstGeom prst="gear9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Компоненты структуры</a:t>
          </a:r>
          <a:endParaRPr lang="ru-RU" sz="2400" b="1" kern="1200" dirty="0"/>
        </a:p>
      </dsp:txBody>
      <dsp:txXfrm>
        <a:off x="0" y="434339"/>
        <a:ext cx="2947818" cy="3006015"/>
      </dsp:txXfrm>
    </dsp:sp>
    <dsp:sp modelId="{27CD8D6E-B0C8-4229-A3BC-95BF57C87CD4}">
      <dsp:nvSpPr>
        <dsp:cNvPr id="0" name=""/>
        <dsp:cNvSpPr/>
      </dsp:nvSpPr>
      <dsp:spPr>
        <a:xfrm>
          <a:off x="-246697" y="114006"/>
          <a:ext cx="3607914" cy="3607914"/>
        </a:xfrm>
        <a:prstGeom prst="circularArrow">
          <a:avLst>
            <a:gd name="adj1" fmla="val 4878"/>
            <a:gd name="adj2" fmla="val 312630"/>
            <a:gd name="adj3" fmla="val 3145789"/>
            <a:gd name="adj4" fmla="val 15217064"/>
            <a:gd name="adj5" fmla="val 569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E1AE720-CB86-42CC-A911-B7B0A1C09A20}">
      <dsp:nvSpPr>
        <dsp:cNvPr id="0" name=""/>
        <dsp:cNvSpPr/>
      </dsp:nvSpPr>
      <dsp:spPr>
        <a:xfrm>
          <a:off x="0" y="319531"/>
          <a:ext cx="4921189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8DE940-F828-4822-B180-201B7659B40C}">
      <dsp:nvSpPr>
        <dsp:cNvPr id="0" name=""/>
        <dsp:cNvSpPr/>
      </dsp:nvSpPr>
      <dsp:spPr>
        <a:xfrm>
          <a:off x="246059" y="9571"/>
          <a:ext cx="3444832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0206" tIns="0" rIns="130206" bIns="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Целевой</a:t>
          </a:r>
          <a:endParaRPr lang="ru-RU" sz="2100" kern="1200" dirty="0"/>
        </a:p>
      </dsp:txBody>
      <dsp:txXfrm>
        <a:off x="246059" y="9571"/>
        <a:ext cx="3444832" cy="619920"/>
      </dsp:txXfrm>
    </dsp:sp>
    <dsp:sp modelId="{6DBFFB2E-D057-40F5-A0B4-8440BE80EBCA}">
      <dsp:nvSpPr>
        <dsp:cNvPr id="0" name=""/>
        <dsp:cNvSpPr/>
      </dsp:nvSpPr>
      <dsp:spPr>
        <a:xfrm>
          <a:off x="0" y="1272091"/>
          <a:ext cx="4921189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483DCF-98B3-4C85-A994-8AEB98F5823F}">
      <dsp:nvSpPr>
        <dsp:cNvPr id="0" name=""/>
        <dsp:cNvSpPr/>
      </dsp:nvSpPr>
      <dsp:spPr>
        <a:xfrm>
          <a:off x="246059" y="962131"/>
          <a:ext cx="3444832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0206" tIns="0" rIns="130206" bIns="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Содержательный</a:t>
          </a:r>
          <a:endParaRPr lang="ru-RU" sz="2100" kern="1200" dirty="0"/>
        </a:p>
      </dsp:txBody>
      <dsp:txXfrm>
        <a:off x="246059" y="962131"/>
        <a:ext cx="3444832" cy="619920"/>
      </dsp:txXfrm>
    </dsp:sp>
    <dsp:sp modelId="{70F22185-297A-4B41-B08B-BA8ECD50A269}">
      <dsp:nvSpPr>
        <dsp:cNvPr id="0" name=""/>
        <dsp:cNvSpPr/>
      </dsp:nvSpPr>
      <dsp:spPr>
        <a:xfrm>
          <a:off x="0" y="2224651"/>
          <a:ext cx="4921189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5769B1C-8688-429C-89E4-99E8CBBDB839}">
      <dsp:nvSpPr>
        <dsp:cNvPr id="0" name=""/>
        <dsp:cNvSpPr/>
      </dsp:nvSpPr>
      <dsp:spPr>
        <a:xfrm>
          <a:off x="246059" y="1914691"/>
          <a:ext cx="3444832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0206" tIns="0" rIns="130206" bIns="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Процессуальный</a:t>
          </a:r>
          <a:endParaRPr lang="ru-RU" sz="2100" kern="1200" dirty="0"/>
        </a:p>
      </dsp:txBody>
      <dsp:txXfrm>
        <a:off x="246059" y="1914691"/>
        <a:ext cx="3444832" cy="619920"/>
      </dsp:txXfrm>
    </dsp:sp>
    <dsp:sp modelId="{D1AC393F-C261-4E7E-87E0-3725019782AA}">
      <dsp:nvSpPr>
        <dsp:cNvPr id="0" name=""/>
        <dsp:cNvSpPr/>
      </dsp:nvSpPr>
      <dsp:spPr>
        <a:xfrm>
          <a:off x="0" y="3177211"/>
          <a:ext cx="4921189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A4C30DE-5D2E-4ED8-8779-5EEFD1B60F1A}">
      <dsp:nvSpPr>
        <dsp:cNvPr id="0" name=""/>
        <dsp:cNvSpPr/>
      </dsp:nvSpPr>
      <dsp:spPr>
        <a:xfrm>
          <a:off x="246059" y="2867251"/>
          <a:ext cx="3444832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0206" tIns="0" rIns="130206" bIns="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Результативный</a:t>
          </a:r>
          <a:endParaRPr lang="ru-RU" sz="2100" kern="1200" dirty="0"/>
        </a:p>
      </dsp:txBody>
      <dsp:txXfrm>
        <a:off x="246059" y="2867251"/>
        <a:ext cx="3444832" cy="6199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41772"/>
            <a:ext cx="7772400" cy="17907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4/30/2019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43914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4/30/2019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455464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5"/>
            <a:ext cx="7886700" cy="213955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9"/>
            <a:ext cx="7886700" cy="112514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4/30/2019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52076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4/30/2019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5074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5"/>
            <a:ext cx="7886700" cy="99417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260872"/>
            <a:ext cx="3887391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1878806"/>
            <a:ext cx="3887391" cy="276344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4/30/2019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71097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4/30/2019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391073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4/30/2019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246137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70"/>
            <a:ext cx="4629150" cy="365521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4/30/2019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748878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70"/>
            <a:ext cx="4629150" cy="365521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4/30/2019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67276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4/30/2019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41494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273844"/>
            <a:ext cx="1971675" cy="435887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273844"/>
            <a:ext cx="5800725" cy="435887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4/30/2019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788002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" y="275"/>
            <a:ext cx="9143024" cy="5142951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5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E7815E-F7B8-4E93-9F6C-89F6C3C8DBB8}" type="datetimeFigureOut">
              <a:rPr lang="en-US" smtClean="0"/>
              <a:pPr/>
              <a:t>4/30/2019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466166" y="287292"/>
            <a:ext cx="8220635" cy="45872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57459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2761" y="133164"/>
            <a:ext cx="7874493" cy="3515557"/>
          </a:xfrm>
        </p:spPr>
        <p:txBody>
          <a:bodyPr anchor="ctr">
            <a:noAutofit/>
          </a:bodyPr>
          <a:lstStyle/>
          <a:p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МОДЕЛЬ </a:t>
            </a:r>
            <a:b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ВНУТРИШКОЛЬНОЙ СИСТЕМЫ ОЦЕНКИ КАЧЕСТВА ОБРАЗОВАНИЯ </a:t>
            </a:r>
            <a:b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бюджетного общеобразовательного учреждения «Тарская гимназия №1</a:t>
            </a:r>
            <a:b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им. А.М. Луппова» </a:t>
            </a:r>
            <a:b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Тарского муниципального района </a:t>
            </a:r>
            <a:b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Омской области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28143" y="4192224"/>
            <a:ext cx="4992624" cy="473726"/>
          </a:xfrm>
        </p:spPr>
        <p:txBody>
          <a:bodyPr>
            <a:normAutofit fontScale="85000" lnSpcReduction="10000"/>
          </a:bodyPr>
          <a:lstStyle/>
          <a:p>
            <a:pPr algn="r"/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Директор гимназии Иванова О.В.</a:t>
            </a:r>
            <a:endParaRPr lang="en-US" sz="28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99436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97658" y="1019174"/>
            <a:ext cx="8753382" cy="2981325"/>
          </a:xfrm>
        </p:spPr>
        <p:txBody>
          <a:bodyPr>
            <a:normAutofit fontScale="90000"/>
          </a:bodyPr>
          <a:lstStyle/>
          <a:p>
            <a:pPr algn="r"/>
            <a:r>
              <a:rPr lang="ru-RU" b="1" i="1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parajita" pitchFamily="34" charset="0"/>
              </a:rPr>
              <a:t>Качество – это когда все делаешь правильно,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parajita" pitchFamily="34" charset="0"/>
              </a:rPr>
              <a:t/>
            </a:r>
            <a:b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parajita" pitchFamily="34" charset="0"/>
              </a:rPr>
            </a:br>
            <a:r>
              <a:rPr lang="ru-RU" b="1" i="1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  <a:cs typeface="Aparajita" pitchFamily="34" charset="0"/>
              </a:rPr>
              <a:t>даже если никто не смотрит.</a:t>
            </a: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ru-RU" i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b="1" i="1" dirty="0" smtClean="0">
                <a:solidFill>
                  <a:schemeClr val="accent1">
                    <a:lumMod val="50000"/>
                  </a:schemeClr>
                </a:solidFill>
              </a:rPr>
              <a:t>Генри Форд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3313" name="Picture 1" descr="C:\Users\Эрик\Desktop\форд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1689989"/>
            <a:ext cx="2705100" cy="345351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6405" y="-45759"/>
            <a:ext cx="7886700" cy="773720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Локальные нормативно-правовые акты: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59293" y="506027"/>
            <a:ext cx="7956057" cy="4412202"/>
          </a:xfrm>
        </p:spPr>
        <p:txBody>
          <a:bodyPr numCol="2">
            <a:normAutofit fontScale="40000" lnSpcReduction="20000"/>
          </a:bodyPr>
          <a:lstStyle/>
          <a:p>
            <a:pPr lvl="0"/>
            <a:r>
              <a:rPr lang="ru-RU" sz="2900" dirty="0" smtClean="0"/>
              <a:t>Положение о внутренней системе оценки качества образования в БОУ «Тарская гимназия №1» (Приказ №63 от 17.06.2016г.);</a:t>
            </a:r>
          </a:p>
          <a:p>
            <a:pPr lvl="0"/>
            <a:r>
              <a:rPr lang="ru-RU" sz="2900" dirty="0" smtClean="0"/>
              <a:t>Положение о </a:t>
            </a:r>
            <a:r>
              <a:rPr lang="ru-RU" sz="2900" dirty="0" err="1" smtClean="0"/>
              <a:t>внутришкольном</a:t>
            </a:r>
            <a:r>
              <a:rPr lang="ru-RU" sz="2900" dirty="0" smtClean="0"/>
              <a:t> контроле в БОУ «Тарская гимназия №1» (Приказ №58/1 от 28.08.205г.);</a:t>
            </a:r>
          </a:p>
          <a:p>
            <a:pPr lvl="0"/>
            <a:r>
              <a:rPr lang="ru-RU" sz="2900" dirty="0" smtClean="0"/>
              <a:t>Положение о проведении </a:t>
            </a:r>
            <a:r>
              <a:rPr lang="ru-RU" sz="2900" dirty="0" err="1" smtClean="0"/>
              <a:t>самообследования</a:t>
            </a:r>
            <a:r>
              <a:rPr lang="ru-RU" sz="2900" dirty="0" smtClean="0"/>
              <a:t> БОУ «Тарская гимназия №1» (Приказ №47 от 28.03.2018г.);</a:t>
            </a:r>
          </a:p>
          <a:p>
            <a:pPr lvl="0"/>
            <a:r>
              <a:rPr lang="ru-RU" sz="2900" dirty="0" smtClean="0"/>
              <a:t>Положение о публичном докладе БОУ «Тарская гимназия №1» (Приказ №2 от 28.09.2017г.);</a:t>
            </a:r>
          </a:p>
          <a:p>
            <a:pPr lvl="0"/>
            <a:r>
              <a:rPr lang="ru-RU" sz="2900" dirty="0" smtClean="0"/>
              <a:t>Положение о формах, периодичности, порядке текущего контроля успеваемости и промежуточной аттестации обучающихся БОУ «Тарская гимназия №1» (Приказ №5 от 09.02.2015);</a:t>
            </a:r>
          </a:p>
          <a:p>
            <a:pPr lvl="0"/>
            <a:r>
              <a:rPr lang="ru-RU" sz="2900" dirty="0" smtClean="0"/>
              <a:t>Положение о </a:t>
            </a:r>
            <a:r>
              <a:rPr lang="ru-RU" sz="2900" dirty="0" err="1" smtClean="0"/>
              <a:t>взаимопосещении</a:t>
            </a:r>
            <a:r>
              <a:rPr lang="ru-RU" sz="2900" dirty="0" smtClean="0"/>
              <a:t> уроков в БОУ «Тарская гимназия №1» (Приказ №58/1 от 28.08.2015г.);</a:t>
            </a:r>
          </a:p>
          <a:p>
            <a:pPr lvl="0"/>
            <a:r>
              <a:rPr lang="ru-RU" sz="2900" dirty="0" smtClean="0"/>
              <a:t>Положение о формах обучения в БОУ «Тарская гимназия №1» (Приказ №71/5 от 28.08.2018г.);</a:t>
            </a:r>
          </a:p>
          <a:p>
            <a:pPr lvl="0"/>
            <a:r>
              <a:rPr lang="ru-RU" sz="2900" dirty="0" smtClean="0"/>
              <a:t>Положение о единых требованиях к проверке тетрадей, к письменной и устной речи обучающихся в БОУ «Тарская гимназия №1» (Приказ №56/1 от 30.08.2013г.);</a:t>
            </a:r>
          </a:p>
          <a:p>
            <a:pPr lvl="0"/>
            <a:r>
              <a:rPr lang="ru-RU" sz="2900" dirty="0" smtClean="0"/>
              <a:t>Положение об обучении с применением электронного обучения и дистанционных образовательных технологий при реализации образовательных программ в БОУ «Тарская гимназия №1» (Приказ №5/1 от 19.01.2016);</a:t>
            </a:r>
          </a:p>
          <a:p>
            <a:pPr lvl="0"/>
            <a:r>
              <a:rPr lang="ru-RU" sz="2900" dirty="0" smtClean="0"/>
              <a:t>Положение об итоговом индивидуальном проекте обучающихся в БОУ «Тарская гимназия №1» (Приказ №80/3 от 02.11.2015г.);</a:t>
            </a:r>
          </a:p>
          <a:p>
            <a:pPr lvl="0"/>
            <a:r>
              <a:rPr lang="ru-RU" sz="2900" dirty="0" smtClean="0"/>
              <a:t>Положение о критериях и нормах оценок (отметок) по учебным предметам в БОУ «Тарская гимназия №1» (Приказ №56 от 30.08.2013г.);</a:t>
            </a:r>
          </a:p>
          <a:p>
            <a:pPr lvl="0"/>
            <a:r>
              <a:rPr lang="ru-RU" sz="2900" dirty="0" smtClean="0"/>
              <a:t>Положение об индивидуальном учёте результатов освоения обучающимися образовательных программ в БОУ «Тарская гимназия №1» (Приказ №80/3 от 02.11.2015г.);</a:t>
            </a:r>
          </a:p>
          <a:p>
            <a:pPr lvl="0"/>
            <a:r>
              <a:rPr lang="ru-RU" sz="2900" dirty="0" smtClean="0"/>
              <a:t>Положение об организации внеурочной деятельности (Приказ №71/4 от 28.08.2018г.);</a:t>
            </a:r>
          </a:p>
          <a:p>
            <a:pPr lvl="0"/>
            <a:r>
              <a:rPr lang="ru-RU" sz="2900" dirty="0" smtClean="0"/>
              <a:t>Положение об индивидуальном проекте обучающихся 10 классов БОУ «Тарская гимназия №1» (Приказ № 68/3 от 28.08.2018г.)</a:t>
            </a:r>
          </a:p>
          <a:p>
            <a:pPr lvl="0"/>
            <a:r>
              <a:rPr lang="ru-RU" sz="2900" dirty="0" smtClean="0"/>
              <a:t>Положение о </a:t>
            </a:r>
            <a:r>
              <a:rPr lang="ru-RU" sz="2900" dirty="0" err="1" smtClean="0"/>
              <a:t>портфолио</a:t>
            </a:r>
            <a:r>
              <a:rPr lang="ru-RU" sz="2900" dirty="0" smtClean="0"/>
              <a:t> обучающихся в БОУ «Тарская гимназия №1» (Приказ №58/1 от 28.08.2015г.);</a:t>
            </a:r>
          </a:p>
          <a:p>
            <a:pPr lvl="0"/>
            <a:r>
              <a:rPr lang="ru-RU" sz="2900" dirty="0" smtClean="0"/>
              <a:t>Положение о </a:t>
            </a:r>
            <a:r>
              <a:rPr lang="ru-RU" sz="2900" dirty="0" err="1" smtClean="0"/>
              <a:t>портфолио</a:t>
            </a:r>
            <a:r>
              <a:rPr lang="ru-RU" sz="2900" dirty="0" smtClean="0"/>
              <a:t> учащегося 10-11 класса БОУ «Тарская гимназия №1» (Приказ №68 от 28.08.2018г.);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49" y="122925"/>
            <a:ext cx="8213509" cy="994172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Пять базовых принципов построения ВСОКО в гимназии:</a:t>
            </a:r>
            <a:endParaRPr lang="ru-RU" sz="36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6250" y="1371600"/>
            <a:ext cx="4229100" cy="3422342"/>
          </a:xfrm>
        </p:spPr>
        <p:txBody>
          <a:bodyPr/>
          <a:lstStyle/>
          <a:p>
            <a:pPr lvl="0">
              <a:buFont typeface="Wingdings" pitchFamily="2" charset="2"/>
              <a:buChar char="ü"/>
            </a:pPr>
            <a:r>
              <a:rPr lang="ru-RU" sz="3500" b="1" i="1" dirty="0" smtClean="0">
                <a:solidFill>
                  <a:schemeClr val="accent1">
                    <a:lumMod val="50000"/>
                  </a:schemeClr>
                </a:solidFill>
              </a:rPr>
              <a:t>современность</a:t>
            </a:r>
            <a:r>
              <a:rPr lang="ru-RU" sz="35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pPr lvl="0">
              <a:buFont typeface="Wingdings" pitchFamily="2" charset="2"/>
              <a:buChar char="ü"/>
            </a:pPr>
            <a:r>
              <a:rPr lang="ru-RU" sz="3500" b="1" i="1" dirty="0" smtClean="0">
                <a:solidFill>
                  <a:schemeClr val="accent1">
                    <a:lumMod val="50000"/>
                  </a:schemeClr>
                </a:solidFill>
              </a:rPr>
              <a:t>системность </a:t>
            </a:r>
            <a:r>
              <a:rPr lang="ru-RU" sz="35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pPr lvl="0">
              <a:buFont typeface="Wingdings" pitchFamily="2" charset="2"/>
              <a:buChar char="ü"/>
            </a:pPr>
            <a:r>
              <a:rPr lang="ru-RU" sz="3500" b="1" i="1" dirty="0" smtClean="0">
                <a:solidFill>
                  <a:schemeClr val="accent1">
                    <a:lumMod val="50000"/>
                  </a:schemeClr>
                </a:solidFill>
              </a:rPr>
              <a:t>объективность </a:t>
            </a:r>
            <a:r>
              <a:rPr lang="ru-RU" sz="35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pPr lvl="0">
              <a:buFont typeface="Wingdings" pitchFamily="2" charset="2"/>
              <a:buChar char="ü"/>
            </a:pPr>
            <a:r>
              <a:rPr lang="ru-RU" sz="3500" b="1" i="1" dirty="0" smtClean="0">
                <a:solidFill>
                  <a:schemeClr val="accent1">
                    <a:lumMod val="50000"/>
                  </a:schemeClr>
                </a:solidFill>
              </a:rPr>
              <a:t>эффективность </a:t>
            </a:r>
            <a:endParaRPr lang="ru-RU" sz="35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lvl="0">
              <a:buFont typeface="Wingdings" pitchFamily="2" charset="2"/>
              <a:buChar char="ü"/>
            </a:pPr>
            <a:r>
              <a:rPr lang="ru-RU" sz="35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3500" b="1" i="1" dirty="0" smtClean="0">
                <a:solidFill>
                  <a:schemeClr val="accent1">
                    <a:lumMod val="50000"/>
                  </a:schemeClr>
                </a:solidFill>
              </a:rPr>
              <a:t>управляемость </a:t>
            </a:r>
            <a:r>
              <a:rPr lang="ru-RU" sz="35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endParaRPr lang="ru-RU" dirty="0"/>
          </a:p>
        </p:txBody>
      </p:sp>
      <p:pic>
        <p:nvPicPr>
          <p:cNvPr id="11266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9426" y="1563687"/>
            <a:ext cx="3690478" cy="24368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140680"/>
            <a:ext cx="7886700" cy="994172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Алгоритм Б.Г. Ушакова</a:t>
            </a:r>
            <a:endParaRPr lang="ru-RU" sz="40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76374" y="1409699"/>
            <a:ext cx="7038975" cy="3357609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4000" b="1" i="1" dirty="0" smtClean="0">
                <a:solidFill>
                  <a:schemeClr val="accent1">
                    <a:lumMod val="50000"/>
                  </a:schemeClr>
                </a:solidFill>
              </a:rPr>
              <a:t>Что?</a:t>
            </a:r>
          </a:p>
          <a:p>
            <a:pPr>
              <a:buFont typeface="Wingdings" pitchFamily="2" charset="2"/>
              <a:buChar char="Ø"/>
            </a:pPr>
            <a:r>
              <a:rPr lang="ru-RU" sz="4000" b="1" i="1" dirty="0" smtClean="0">
                <a:solidFill>
                  <a:schemeClr val="accent1">
                    <a:lumMod val="50000"/>
                  </a:schemeClr>
                </a:solidFill>
              </a:rPr>
              <a:t>Как?</a:t>
            </a:r>
          </a:p>
          <a:p>
            <a:pPr>
              <a:buFont typeface="Wingdings" pitchFamily="2" charset="2"/>
              <a:buChar char="Ø"/>
            </a:pPr>
            <a:r>
              <a:rPr lang="ru-RU" sz="4000" b="1" i="1" dirty="0" smtClean="0">
                <a:solidFill>
                  <a:schemeClr val="accent1">
                    <a:lumMod val="50000"/>
                  </a:schemeClr>
                </a:solidFill>
              </a:rPr>
              <a:t>Для кого?</a:t>
            </a:r>
          </a:p>
          <a:p>
            <a:pPr>
              <a:buFont typeface="Wingdings" pitchFamily="2" charset="2"/>
              <a:buChar char="Ø"/>
            </a:pPr>
            <a:r>
              <a:rPr lang="ru-RU" sz="4000" b="1" i="1" dirty="0" smtClean="0">
                <a:solidFill>
                  <a:schemeClr val="accent1">
                    <a:lumMod val="50000"/>
                  </a:schemeClr>
                </a:solidFill>
              </a:rPr>
              <a:t>Что реально дает?</a:t>
            </a:r>
            <a:endParaRPr lang="ru-RU" sz="4000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28649" y="338138"/>
          <a:ext cx="4227436" cy="42941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хема 4"/>
          <p:cNvGraphicFramePr/>
          <p:nvPr/>
        </p:nvGraphicFramePr>
        <p:xfrm>
          <a:off x="4036380" y="559292"/>
          <a:ext cx="4921189" cy="37159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2450" t="18197" r="1843" b="10095"/>
          <a:stretch>
            <a:fillRect/>
          </a:stretch>
        </p:blipFill>
        <p:spPr bwMode="auto">
          <a:xfrm>
            <a:off x="220719" y="0"/>
            <a:ext cx="8592206" cy="5150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 l="8200" t="16086" r="3085" b="11388"/>
          <a:stretch>
            <a:fillRect/>
          </a:stretch>
        </p:blipFill>
        <p:spPr bwMode="auto">
          <a:xfrm>
            <a:off x="450373" y="1"/>
            <a:ext cx="8284191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7486" t="18404" r="2426" b="27007"/>
          <a:stretch>
            <a:fillRect/>
          </a:stretch>
        </p:blipFill>
        <p:spPr bwMode="auto">
          <a:xfrm>
            <a:off x="368490" y="464023"/>
            <a:ext cx="8420438" cy="4121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1"/>
            <a:ext cx="7886700" cy="8496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SWOT- АНАЛИЗ РЕЗУЛЬТАТИВНОСТИ ВСОКО</a:t>
            </a:r>
            <a:b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БОУ «Тарская гимназия №1»</a:t>
            </a:r>
            <a:endParaRPr lang="ru-RU" sz="36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541239" y="979727"/>
          <a:ext cx="8013644" cy="44126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06822"/>
                <a:gridCol w="4006822"/>
              </a:tblGrid>
              <a:tr h="397548"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/>
                        <a:t>Сильные стороны</a:t>
                      </a:r>
                      <a:endParaRPr lang="ru-RU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/>
                        <a:t>Слабые стороны</a:t>
                      </a:r>
                      <a:endParaRPr lang="ru-RU" i="1" dirty="0"/>
                    </a:p>
                  </a:txBody>
                  <a:tcPr/>
                </a:tc>
              </a:tr>
              <a:tr h="4015136">
                <a:tc>
                  <a:txBody>
                    <a:bodyPr/>
                    <a:lstStyle/>
                    <a:p>
                      <a:pPr lvl="0">
                        <a:buFont typeface="Wingdings" pitchFamily="2" charset="2"/>
                        <a:buChar char="Ø"/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Наличие стабильного работоспособного педагогического коллектива;</a:t>
                      </a:r>
                      <a:endParaRPr lang="ru-RU" sz="1100" dirty="0" smtClean="0"/>
                    </a:p>
                    <a:p>
                      <a:pPr lvl="0">
                        <a:buFont typeface="Wingdings" pitchFamily="2" charset="2"/>
                        <a:buChar char="Ø"/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Высокий уровень конкурентно способности гимназии в городе и муниципальном районе;</a:t>
                      </a:r>
                      <a:endParaRPr lang="ru-RU" sz="1100" dirty="0" smtClean="0"/>
                    </a:p>
                    <a:p>
                      <a:pPr lvl="0">
                        <a:buFont typeface="Wingdings" pitchFamily="2" charset="2"/>
                        <a:buChar char="Ø"/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Высокий уровень квалификации администрации, руководителей предметных кафедр (МО) и педагогов гимназии в вопросах управления качеством образования.</a:t>
                      </a:r>
                    </a:p>
                    <a:p>
                      <a:pPr lvl="0">
                        <a:buFont typeface="Wingdings" pitchFamily="2" charset="2"/>
                        <a:buChar char="Ø"/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Разработана система показателей и критериев, которая отражает результативность системы управления качеством образования в гимназии.</a:t>
                      </a:r>
                    </a:p>
                    <a:p>
                      <a:pPr lvl="0">
                        <a:buFont typeface="Wingdings" pitchFamily="2" charset="2"/>
                        <a:buChar char="Ø"/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Анализ результативности ВСОКО позволяет принять обоснованные и своевременные управленческие решения по коррекции всего спектра процессов;</a:t>
                      </a:r>
                    </a:p>
                    <a:p>
                      <a:pPr lvl="0">
                        <a:buFont typeface="Wingdings" pitchFamily="2" charset="2"/>
                        <a:buChar char="Ø"/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Гимназическое сообщество: педагоги, обучающиеся, родители (законные представители) имеют объективную информацию о состоянии образовательного процесса через сайт;</a:t>
                      </a:r>
                      <a:endParaRPr lang="ru-RU" sz="1100" dirty="0" smtClean="0"/>
                    </a:p>
                    <a:p>
                      <a:pPr lvl="0">
                        <a:buFont typeface="Wingdings" pitchFamily="2" charset="2"/>
                        <a:buChar char="Ø"/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Образовательные услуги гимназии востребованы в микрорайоне (обучается 784 учащихся);</a:t>
                      </a:r>
                      <a:endParaRPr lang="ru-RU" sz="1100" dirty="0" smtClean="0"/>
                    </a:p>
                    <a:p>
                      <a:pPr lvl="0">
                        <a:buFont typeface="Wingdings" pitchFamily="2" charset="2"/>
                        <a:buChar char="Ø"/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Наличие психолого-педагогической и социальной служб;</a:t>
                      </a:r>
                      <a:endParaRPr lang="ru-RU" sz="1100" dirty="0" smtClean="0"/>
                    </a:p>
                    <a:p>
                      <a:pPr>
                        <a:buFont typeface="Wingdings" pitchFamily="2" charset="2"/>
                        <a:buChar char="Ø"/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Желание создать положительный имидж ОУ, повысить рейтинг учреждения;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Font typeface="Wingdings" pitchFamily="2" charset="2"/>
                        <a:buChar char="Ø"/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Недостаточный уровень владения педагогов современными технологиями, методами, приемами для осуществления мониторинга оценки качества образования;</a:t>
                      </a:r>
                      <a:endParaRPr lang="ru-RU" sz="1100" dirty="0" smtClean="0"/>
                    </a:p>
                    <a:p>
                      <a:pPr lvl="0">
                        <a:buFont typeface="Wingdings" pitchFamily="2" charset="2"/>
                        <a:buChar char="Ø"/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Недостаточное применение современных, в том числе информационных технологий, которые обеспечили в том числе и автоматизированную обработку результатов ВСОКО;</a:t>
                      </a:r>
                      <a:endParaRPr lang="ru-RU" sz="1100" dirty="0" smtClean="0"/>
                    </a:p>
                    <a:p>
                      <a:pPr lvl="0">
                        <a:buFont typeface="Wingdings" pitchFamily="2" charset="2"/>
                        <a:buChar char="Ø"/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Недостаточный уровень презентации гимназии в средствах массовой информации</a:t>
                      </a:r>
                    </a:p>
                    <a:p>
                      <a:pPr lvl="0">
                        <a:buFont typeface="Wingdings" pitchFamily="2" charset="2"/>
                        <a:buChar char="Ø"/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Ограниченность материально-технической базы для обеспечения нового качественного уровня образовательной деятельности;</a:t>
                      </a:r>
                      <a:endParaRPr lang="ru-RU" sz="1100" dirty="0" smtClean="0"/>
                    </a:p>
                    <a:p>
                      <a:pPr lvl="0">
                        <a:buFont typeface="Wingdings" pitchFamily="2" charset="2"/>
                        <a:buChar char="Ø"/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Мониторинг качества образовательной деятельности вскрывает проблемы, которые требуют значительных усилий в системной организации коррекционной работы, организуемой педагогическими работниками гимназии.</a:t>
                      </a:r>
                      <a:endParaRPr lang="ru-RU" sz="1100" dirty="0" smtClean="0"/>
                    </a:p>
                    <a:p>
                      <a:pPr lvl="0">
                        <a:buFont typeface="Wingdings" pitchFamily="2" charset="2"/>
                        <a:buChar char="Ø"/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Большой объем объектов мониторинга, которые должны быть включены в ВСОКО учреждения, привносят затруднения, как в диагностику, так и анализ результатов. </a:t>
                      </a:r>
                    </a:p>
                    <a:p>
                      <a:pPr>
                        <a:buFont typeface="Wingdings" pitchFamily="2" charset="2"/>
                        <a:buChar char="Ø"/>
                      </a:pPr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Ограниченность банка инструментария для организации оценки качества образования.</a:t>
                      </a:r>
                      <a:endParaRPr lang="ru-RU" sz="11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61246" y="323681"/>
          <a:ext cx="8237692" cy="46498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8846"/>
                <a:gridCol w="4118846"/>
              </a:tblGrid>
              <a:tr h="543094"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/>
                        <a:t>Благоприятные возможности</a:t>
                      </a:r>
                      <a:endParaRPr lang="ru-RU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i="1" dirty="0" smtClean="0"/>
                        <a:t>Риски</a:t>
                      </a:r>
                      <a:endParaRPr lang="ru-RU" b="1" i="1" dirty="0"/>
                    </a:p>
                  </a:txBody>
                  <a:tcPr/>
                </a:tc>
              </a:tr>
              <a:tr h="4106794">
                <a:tc>
                  <a:txBody>
                    <a:bodyPr/>
                    <a:lstStyle/>
                    <a:p>
                      <a:pPr lvl="0">
                        <a:buFont typeface="Wingdings" pitchFamily="2" charset="2"/>
                        <a:buChar char="Ø"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Повышение качества образования;</a:t>
                      </a:r>
                      <a:endParaRPr lang="ru-RU" sz="1200" dirty="0" smtClean="0"/>
                    </a:p>
                    <a:p>
                      <a:pPr lvl="0">
                        <a:buFont typeface="Wingdings" pitchFamily="2" charset="2"/>
                        <a:buChar char="Ø"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Расширение возможностей образовательной среды, переход на новую стратегию развития образовательного процесса;</a:t>
                      </a:r>
                      <a:endParaRPr lang="ru-RU" sz="1200" dirty="0" smtClean="0"/>
                    </a:p>
                    <a:p>
                      <a:pPr lvl="0">
                        <a:buFont typeface="Wingdings" pitchFamily="2" charset="2"/>
                        <a:buChar char="Ø"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Взаимодействие с ВУЗами и СПО г.Омска и Омской области, ИРООО, РИАЦ и др.</a:t>
                      </a:r>
                      <a:endParaRPr lang="ru-RU" sz="1200" dirty="0" smtClean="0"/>
                    </a:p>
                    <a:p>
                      <a:pPr lvl="0">
                        <a:buFont typeface="Wingdings" pitchFamily="2" charset="2"/>
                        <a:buChar char="Ø"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Возможность участия в </a:t>
                      </a:r>
                      <a:r>
                        <a:rPr lang="ru-RU" sz="1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грантовых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конкурсах и проектах, направленных на реализацию социально-значимых инициатив учащихся и педагогов, привлечение финансовых средств для реализации планов гимназии;</a:t>
                      </a:r>
                      <a:endParaRPr lang="ru-RU" sz="1200" dirty="0" smtClean="0"/>
                    </a:p>
                    <a:p>
                      <a:pPr lvl="0">
                        <a:buFont typeface="Wingdings" pitchFamily="2" charset="2"/>
                        <a:buChar char="Ø"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Возможность повышения квалификации педагогов, в том числе в вопросах оценки результатов качества образования</a:t>
                      </a:r>
                      <a:endParaRPr lang="ru-RU" sz="1200" dirty="0" smtClean="0"/>
                    </a:p>
                    <a:p>
                      <a:pPr lvl="0">
                        <a:buFont typeface="Wingdings" pitchFamily="2" charset="2"/>
                        <a:buChar char="Ø"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Возможность обобщения и трансляции эффективных практик работы ВСОКО через конференции, семинары, мастер-классы, круглые столы для образовательных учреждений на различных уровнях (муниципальный, региональный, всероссийский);</a:t>
                      </a:r>
                      <a:endParaRPr lang="ru-RU" sz="1200" dirty="0" smtClean="0"/>
                    </a:p>
                    <a:p>
                      <a:pPr>
                        <a:buFont typeface="Wingdings" pitchFamily="2" charset="2"/>
                        <a:buChar char="Ø"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Гимназия является открытой системой с функционалом консалтингового центра, оказывает консультативные</a:t>
                      </a:r>
                      <a:r>
                        <a:rPr lang="ru-RU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услуги, проводит обучающие семинары.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Font typeface="Wingdings" pitchFamily="2" charset="2"/>
                        <a:buChar char="Ø"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Профессиональное «выгорание» педагогов, незначительное обновление педагогических кадров.</a:t>
                      </a:r>
                    </a:p>
                    <a:p>
                      <a:pPr lvl="0">
                        <a:buFont typeface="Wingdings" pitchFamily="2" charset="2"/>
                        <a:buChar char="Ø"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Дефицит временного ресурса может привести к реализации плана ВСОКО не в полном объёме;</a:t>
                      </a:r>
                    </a:p>
                    <a:p>
                      <a:pPr lvl="0">
                        <a:buFont typeface="Wingdings" pitchFamily="2" charset="2"/>
                        <a:buChar char="Ø"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Появление организационных сбоев (в том числе и исполнительская дисциплина), нарушающих порядок хода мониторинговых процессов; </a:t>
                      </a:r>
                    </a:p>
                    <a:p>
                      <a:pPr>
                        <a:buFont typeface="Wingdings" pitchFamily="2" charset="2"/>
                        <a:buChar char="Ø"/>
                      </a:pP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Высокая загруженность педагогов (в среднем 1,5-1,8 ставки)</a:t>
                      </a:r>
                      <a:endParaRPr lang="ru-RU" sz="12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273845"/>
            <a:ext cx="7886700" cy="51115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Результаты – эффекты:</a:t>
            </a:r>
            <a:endParaRPr lang="ru-RU" sz="36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38175" y="984130"/>
            <a:ext cx="7886700" cy="3839093"/>
          </a:xfrm>
        </p:spPr>
        <p:txBody>
          <a:bodyPr>
            <a:normAutofit fontScale="77500" lnSpcReduction="20000"/>
          </a:bodyPr>
          <a:lstStyle/>
          <a:p>
            <a:pPr lvl="0" algn="just">
              <a:buFont typeface="Wingdings" pitchFamily="2" charset="2"/>
              <a:buChar char="Ø"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приведены в соответствие требованиям ФГОС содержание и структура образовательных программ, реализуемых в гимназии на основе рекомендаций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Рособрнадзора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самообследования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lvl="0" algn="just">
              <a:buFont typeface="Wingdings" pitchFamily="2" charset="2"/>
              <a:buChar char="Ø"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развивается профессиональная компетентность педагогов, в том числе методическая в области разработки и использования технологии оценки качества образования; </a:t>
            </a:r>
          </a:p>
          <a:p>
            <a:pPr lvl="0" algn="just">
              <a:buFont typeface="Wingdings" pitchFamily="2" charset="2"/>
              <a:buChar char="Ø"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стабильно высокий рейтинг гимназии в муниципальной образовательной системе;</a:t>
            </a:r>
          </a:p>
          <a:p>
            <a:pPr lvl="0" algn="just">
              <a:buFont typeface="Wingdings" pitchFamily="2" charset="2"/>
              <a:buChar char="Ø"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совершенствуется качество аналитических документов членов управленческого звена и качество решений по результатам анализа, направленных на устранение имеющихся недостатков и поддержание позитивного опыта. 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273845"/>
            <a:ext cx="7886700" cy="51115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Результаты – продукты:</a:t>
            </a:r>
            <a:endParaRPr lang="ru-RU" sz="36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50" y="971550"/>
            <a:ext cx="7886700" cy="3661173"/>
          </a:xfrm>
        </p:spPr>
        <p:txBody>
          <a:bodyPr>
            <a:normAutofit/>
          </a:bodyPr>
          <a:lstStyle/>
          <a:p>
            <a:pPr lvl="0" algn="just">
              <a:buFont typeface="Wingdings" pitchFamily="2" charset="2"/>
              <a:buChar char="Ø"/>
            </a:pPr>
            <a:r>
              <a:rPr lang="ru-RU" sz="22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Сформирована локальная нормативно-правовая и методологическая база;</a:t>
            </a:r>
          </a:p>
          <a:p>
            <a:pPr lvl="0" algn="just">
              <a:buFont typeface="Wingdings" pitchFamily="2" charset="2"/>
              <a:buChar char="Ø"/>
            </a:pPr>
            <a:r>
              <a:rPr lang="ru-RU" sz="22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Банк диагностических методик, диагностических материалов, контрольно-оценочных средств по учебным предметам и изучению качества условий образования и образовательного процесса;</a:t>
            </a:r>
          </a:p>
          <a:p>
            <a:pPr lvl="0" algn="just">
              <a:buFont typeface="Wingdings" pitchFamily="2" charset="2"/>
              <a:buChar char="Ø"/>
            </a:pPr>
            <a:r>
              <a:rPr lang="ru-RU" sz="22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Алгоритмы оценивания, шаблоны оформления оценочных средств (</a:t>
            </a:r>
            <a:r>
              <a:rPr lang="ru-RU" sz="22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КИМов</a:t>
            </a:r>
            <a:r>
              <a:rPr lang="ru-RU" sz="22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результатов образования);</a:t>
            </a:r>
          </a:p>
          <a:p>
            <a:pPr lvl="0" algn="just">
              <a:buFont typeface="Wingdings" pitchFamily="2" charset="2"/>
              <a:buChar char="Ø"/>
            </a:pPr>
            <a:r>
              <a:rPr lang="ru-RU" sz="22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Циклограмма ВСОКО.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9035" y="1742535"/>
            <a:ext cx="7886700" cy="836762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54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1118</TotalTime>
  <Words>939</Words>
  <Application>Microsoft Office PowerPoint</Application>
  <PresentationFormat>Экран (16:9)</PresentationFormat>
  <Paragraphs>79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Office Theme</vt:lpstr>
      <vt:lpstr>МОДЕЛЬ  ВНУТРИШКОЛЬНОЙ СИСТЕМЫ ОЦЕНКИ КАЧЕСТВА ОБРАЗОВАНИЯ  бюджетного общеобразовательного учреждения «Тарская гимназия №1  им. А.М. Луппова»  Тарского муниципального района  Омской области</vt:lpstr>
      <vt:lpstr>Качество – это когда все делаешь правильно,  даже если никто не смотрит.  Генри Форд </vt:lpstr>
      <vt:lpstr>Локальные нормативно-правовые акты:</vt:lpstr>
      <vt:lpstr>Пять базовых принципов построения ВСОКО в гимназии:</vt:lpstr>
      <vt:lpstr>Алгоритм Б.Г. Ушакова</vt:lpstr>
      <vt:lpstr>Слайд 6</vt:lpstr>
      <vt:lpstr>Слайд 7</vt:lpstr>
      <vt:lpstr>Слайд 8</vt:lpstr>
      <vt:lpstr>Слайд 9</vt:lpstr>
      <vt:lpstr>SWOT- АНАЛИЗ РЕЗУЛЬТАТИВНОСТИ ВСОКО БОУ «Тарская гимназия №1»</vt:lpstr>
      <vt:lpstr>Слайд 11</vt:lpstr>
      <vt:lpstr>Результаты – эффекты:</vt:lpstr>
      <vt:lpstr>Результаты – продукты: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User</cp:lastModifiedBy>
  <cp:revision>64</cp:revision>
  <dcterms:created xsi:type="dcterms:W3CDTF">2018-09-04T12:10:47Z</dcterms:created>
  <dcterms:modified xsi:type="dcterms:W3CDTF">2019-04-30T03:44:06Z</dcterms:modified>
</cp:coreProperties>
</file>