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1"/>
    <p:sldMasterId id="2147483671" r:id="rId2"/>
  </p:sldMasterIdLst>
  <p:notesMasterIdLst>
    <p:notesMasterId r:id="rId2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9144000" cy="5143500" type="screen16x9"/>
  <p:notesSz cx="6858000" cy="9144000"/>
  <p:embeddedFontLst>
    <p:embeddedFont>
      <p:font typeface="Libre Franklin" pitchFamily="2" charset="-52"/>
      <p:regular r:id="rId27"/>
      <p:bold r:id="rId28"/>
      <p:italic r:id="rId29"/>
      <p:boldItalic r:id="rId30"/>
    </p:embeddedFont>
    <p:embeddedFont>
      <p:font typeface="Libre Franklin Medium" pitchFamily="2" charset="-52"/>
      <p:regular r:id="rId31"/>
      <p:bold r:id="rId32"/>
      <p:italic r:id="rId33"/>
      <p:boldItalic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30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34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7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0769194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3352b0fed9b_2_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g3352b0fed9b_2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352b0fed9b_2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g3352b0fed9b_2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352b0fed9b_2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g3352b0fed9b_2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352b0fed9b_2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g3352b0fed9b_2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3352b0fed9b_4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3352b0fed9b_4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352b0fed9b_4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352b0fed9b_4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352b0fed9b_2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g3352b0fed9b_2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3352b0fed9b_2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g3352b0fed9b_2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352b0fed9b_2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g3352b0fed9b_2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3352b0fed9b_2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g3352b0fed9b_2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3352b0fed9b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3352b0fed9b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3352b0fed9b_4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3352b0fed9b_4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3352b0fed9b_4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3352b0fed9b_4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3352b0fed9b_4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3352b0fed9b_4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352b0fed9b_4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352b0fed9b_4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3352b0fed9b_2_1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g3352b0fed9b_2_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3352b0fed9b_2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g3352b0fed9b_2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3352b0fed9b_2_1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g3352b0fed9b_2_1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3352b0fed9b_2_1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" name="Google Shape;274;g3352b0fed9b_2_1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g3352b0fed9b_4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" name="Google Shape;280;g3352b0fed9b_4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3352b0fed9b_4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3352b0fed9b_4_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3352b0fed9b_4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2" name="Google Shape;292;g3352b0fed9b_4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33539d5090f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8" name="Google Shape;298;g33539d5090f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итульный слайд" type="title">
  <p:cSld name="TITLE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/>
          <p:nvPr/>
        </p:nvSpPr>
        <p:spPr>
          <a:xfrm>
            <a:off x="0" y="1985963"/>
            <a:ext cx="3571800" cy="315750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60" name="Google Shape;60;p14"/>
          <p:cNvSpPr/>
          <p:nvPr/>
        </p:nvSpPr>
        <p:spPr>
          <a:xfrm>
            <a:off x="-2380" y="-694"/>
            <a:ext cx="9144762" cy="5142448"/>
          </a:xfrm>
          <a:custGeom>
            <a:avLst/>
            <a:gdLst/>
            <a:ahLst/>
            <a:cxnLst/>
            <a:rect l="l" t="t" r="r" b="b"/>
            <a:pathLst>
              <a:path w="3352800" h="2002901" extrusionOk="0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61" name="Google Shape;61;p14"/>
          <p:cNvSpPr txBox="1">
            <a:spLocks noGrp="1"/>
          </p:cNvSpPr>
          <p:nvPr>
            <p:ph type="ctrTitle"/>
          </p:nvPr>
        </p:nvSpPr>
        <p:spPr>
          <a:xfrm rot="-1986275">
            <a:off x="1096898" y="1227541"/>
            <a:ext cx="5089085" cy="104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ibre Franklin Medium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subTitle" idx="1"/>
          </p:nvPr>
        </p:nvSpPr>
        <p:spPr>
          <a:xfrm rot="-1986149">
            <a:off x="1534781" y="1834041"/>
            <a:ext cx="5866097" cy="2852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25" rIns="91425" bIns="45700" anchor="t" anchorCtr="0">
            <a:normAutofit/>
          </a:bodyPr>
          <a:lstStyle>
            <a:lvl1pPr lvl="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 algn="ctr">
              <a:spcBef>
                <a:spcPts val="30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30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30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30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30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30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30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30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dt" idx="10"/>
          </p:nvPr>
        </p:nvSpPr>
        <p:spPr>
          <a:xfrm rot="-1985953">
            <a:off x="309006" y="4391195"/>
            <a:ext cx="1960664" cy="174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ftr" idx="11"/>
          </p:nvPr>
        </p:nvSpPr>
        <p:spPr>
          <a:xfrm>
            <a:off x="3517514" y="4713842"/>
            <a:ext cx="47244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>
            <a:spLocks noGrp="1"/>
          </p:cNvSpPr>
          <p:nvPr>
            <p:ph type="sldNum" idx="12"/>
          </p:nvPr>
        </p:nvSpPr>
        <p:spPr>
          <a:xfrm>
            <a:off x="8401038" y="4628117"/>
            <a:ext cx="502800" cy="37710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dt" idx="10"/>
          </p:nvPr>
        </p:nvSpPr>
        <p:spPr>
          <a:xfrm rot="-1985953">
            <a:off x="309006" y="4391195"/>
            <a:ext cx="1960664" cy="174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ftr" idx="11"/>
          </p:nvPr>
        </p:nvSpPr>
        <p:spPr>
          <a:xfrm>
            <a:off x="3517514" y="4713842"/>
            <a:ext cx="47244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>
            <a:spLocks noGrp="1"/>
          </p:cNvSpPr>
          <p:nvPr>
            <p:ph type="sldNum" idx="12"/>
          </p:nvPr>
        </p:nvSpPr>
        <p:spPr>
          <a:xfrm>
            <a:off x="8401038" y="4628117"/>
            <a:ext cx="502800" cy="37710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>
            <a:spLocks noGrp="1"/>
          </p:cNvSpPr>
          <p:nvPr>
            <p:ph type="title"/>
          </p:nvPr>
        </p:nvSpPr>
        <p:spPr>
          <a:xfrm>
            <a:off x="822960" y="274320"/>
            <a:ext cx="75210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body" idx="1"/>
          </p:nvPr>
        </p:nvSpPr>
        <p:spPr>
          <a:xfrm>
            <a:off x="822960" y="825471"/>
            <a:ext cx="7521000" cy="26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2pPr>
            <a:lvl3pPr marL="1371600" lvl="2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3pPr>
            <a:lvl4pPr marL="1828800" lvl="3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5pPr>
            <a:lvl6pPr marL="2743200" lvl="5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dt" idx="10"/>
          </p:nvPr>
        </p:nvSpPr>
        <p:spPr>
          <a:xfrm rot="-1985953">
            <a:off x="309006" y="4391195"/>
            <a:ext cx="1960664" cy="174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ftr" idx="11"/>
          </p:nvPr>
        </p:nvSpPr>
        <p:spPr>
          <a:xfrm>
            <a:off x="3517514" y="4713842"/>
            <a:ext cx="47244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6"/>
          <p:cNvSpPr>
            <a:spLocks noGrp="1"/>
          </p:cNvSpPr>
          <p:nvPr>
            <p:ph type="sldNum" idx="12"/>
          </p:nvPr>
        </p:nvSpPr>
        <p:spPr>
          <a:xfrm>
            <a:off x="8401038" y="4628117"/>
            <a:ext cx="502800" cy="37710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Заголовок раздела" type="secHead">
  <p:cSld name="SECTION_HEADER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7"/>
          <p:cNvSpPr/>
          <p:nvPr/>
        </p:nvSpPr>
        <p:spPr>
          <a:xfrm>
            <a:off x="-2380" y="-694"/>
            <a:ext cx="9144762" cy="5142448"/>
          </a:xfrm>
          <a:custGeom>
            <a:avLst/>
            <a:gdLst/>
            <a:ahLst/>
            <a:cxnLst/>
            <a:rect l="l" t="t" r="r" b="b"/>
            <a:pathLst>
              <a:path w="3352800" h="2002901" extrusionOk="0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78" name="Google Shape;78;p17"/>
          <p:cNvSpPr/>
          <p:nvPr/>
        </p:nvSpPr>
        <p:spPr>
          <a:xfrm>
            <a:off x="0" y="1985963"/>
            <a:ext cx="3571800" cy="315750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79" name="Google Shape;79;p17"/>
          <p:cNvSpPr txBox="1">
            <a:spLocks noGrp="1"/>
          </p:cNvSpPr>
          <p:nvPr>
            <p:ph type="title"/>
          </p:nvPr>
        </p:nvSpPr>
        <p:spPr>
          <a:xfrm rot="-1986120">
            <a:off x="1099375" y="1224736"/>
            <a:ext cx="5091085" cy="1046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ibre Franklin Medium"/>
              <a:buNone/>
              <a:defRPr sz="32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7"/>
          <p:cNvSpPr txBox="1">
            <a:spLocks noGrp="1"/>
          </p:cNvSpPr>
          <p:nvPr>
            <p:ph type="body" idx="1"/>
          </p:nvPr>
        </p:nvSpPr>
        <p:spPr>
          <a:xfrm rot="-1986098">
            <a:off x="1538664" y="1832070"/>
            <a:ext cx="5865681" cy="2852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17"/>
          <p:cNvSpPr txBox="1">
            <a:spLocks noGrp="1"/>
          </p:cNvSpPr>
          <p:nvPr>
            <p:ph type="dt" idx="10"/>
          </p:nvPr>
        </p:nvSpPr>
        <p:spPr>
          <a:xfrm rot="-1985953">
            <a:off x="309006" y="4391195"/>
            <a:ext cx="1960664" cy="174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7"/>
          <p:cNvSpPr txBox="1">
            <a:spLocks noGrp="1"/>
          </p:cNvSpPr>
          <p:nvPr>
            <p:ph type="ftr" idx="11"/>
          </p:nvPr>
        </p:nvSpPr>
        <p:spPr>
          <a:xfrm>
            <a:off x="3517514" y="4713842"/>
            <a:ext cx="47244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7"/>
          <p:cNvSpPr>
            <a:spLocks noGrp="1"/>
          </p:cNvSpPr>
          <p:nvPr>
            <p:ph type="sldNum" idx="12"/>
          </p:nvPr>
        </p:nvSpPr>
        <p:spPr>
          <a:xfrm>
            <a:off x="8401038" y="4628117"/>
            <a:ext cx="502800" cy="37710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>
            <a:spLocks noGrp="1"/>
          </p:cNvSpPr>
          <p:nvPr>
            <p:ph type="body" idx="1"/>
          </p:nvPr>
        </p:nvSpPr>
        <p:spPr>
          <a:xfrm>
            <a:off x="822960" y="822960"/>
            <a:ext cx="3200400" cy="278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1pPr>
            <a:lvl2pPr marL="914400" lvl="1" indent="-381000" algn="l">
              <a:spcBef>
                <a:spcPts val="300"/>
              </a:spcBef>
              <a:spcAft>
                <a:spcPts val="0"/>
              </a:spcAft>
              <a:buSzPts val="2400"/>
              <a:buChar char="▪"/>
              <a:defRPr sz="2400"/>
            </a:lvl2pPr>
            <a:lvl3pPr marL="1371600" lvl="2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3pPr>
            <a:lvl4pPr marL="1828800" lvl="3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4pPr>
            <a:lvl5pPr marL="2286000" lvl="4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5pPr>
            <a:lvl6pPr marL="2743200" lvl="5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6pPr>
            <a:lvl7pPr marL="3200400" lvl="6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7pPr>
            <a:lvl8pPr marL="3657600" lvl="7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8pPr>
            <a:lvl9pPr marL="4114800" lvl="8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9pPr>
          </a:lstStyle>
          <a:p>
            <a:endParaRPr/>
          </a:p>
        </p:txBody>
      </p:sp>
      <p:sp>
        <p:nvSpPr>
          <p:cNvPr id="86" name="Google Shape;86;p18"/>
          <p:cNvSpPr txBox="1">
            <a:spLocks noGrp="1"/>
          </p:cNvSpPr>
          <p:nvPr>
            <p:ph type="body" idx="2"/>
          </p:nvPr>
        </p:nvSpPr>
        <p:spPr>
          <a:xfrm>
            <a:off x="4700016" y="822960"/>
            <a:ext cx="3200400" cy="278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1pPr>
            <a:lvl2pPr marL="914400" lvl="1" indent="-381000" algn="l">
              <a:spcBef>
                <a:spcPts val="300"/>
              </a:spcBef>
              <a:spcAft>
                <a:spcPts val="0"/>
              </a:spcAft>
              <a:buSzPts val="2400"/>
              <a:buChar char="▪"/>
              <a:defRPr sz="2400"/>
            </a:lvl2pPr>
            <a:lvl3pPr marL="1371600" lvl="2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3pPr>
            <a:lvl4pPr marL="1828800" lvl="3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4pPr>
            <a:lvl5pPr marL="2286000" lvl="4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5pPr>
            <a:lvl6pPr marL="2743200" lvl="5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6pPr>
            <a:lvl7pPr marL="3200400" lvl="6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7pPr>
            <a:lvl8pPr marL="3657600" lvl="7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8pPr>
            <a:lvl9pPr marL="4114800" lvl="8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9pPr>
          </a:lstStyle>
          <a:p>
            <a:endParaRPr/>
          </a:p>
        </p:txBody>
      </p:sp>
      <p:sp>
        <p:nvSpPr>
          <p:cNvPr id="87" name="Google Shape;87;p18"/>
          <p:cNvSpPr txBox="1">
            <a:spLocks noGrp="1"/>
          </p:cNvSpPr>
          <p:nvPr>
            <p:ph type="dt" idx="10"/>
          </p:nvPr>
        </p:nvSpPr>
        <p:spPr>
          <a:xfrm rot="-1985953">
            <a:off x="309006" y="4391195"/>
            <a:ext cx="1960664" cy="174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ftr" idx="11"/>
          </p:nvPr>
        </p:nvSpPr>
        <p:spPr>
          <a:xfrm>
            <a:off x="3517514" y="4713842"/>
            <a:ext cx="47244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>
            <a:spLocks noGrp="1"/>
          </p:cNvSpPr>
          <p:nvPr>
            <p:ph type="sldNum" idx="12"/>
          </p:nvPr>
        </p:nvSpPr>
        <p:spPr>
          <a:xfrm>
            <a:off x="8401038" y="4628117"/>
            <a:ext cx="502800" cy="37710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title"/>
          </p:nvPr>
        </p:nvSpPr>
        <p:spPr>
          <a:xfrm>
            <a:off x="822960" y="274320"/>
            <a:ext cx="75210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9"/>
          <p:cNvSpPr txBox="1">
            <a:spLocks noGrp="1"/>
          </p:cNvSpPr>
          <p:nvPr>
            <p:ph type="title"/>
          </p:nvPr>
        </p:nvSpPr>
        <p:spPr>
          <a:xfrm>
            <a:off x="822960" y="274320"/>
            <a:ext cx="75210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ibre Franklin Medium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9"/>
          <p:cNvSpPr txBox="1">
            <a:spLocks noGrp="1"/>
          </p:cNvSpPr>
          <p:nvPr>
            <p:ph type="body" idx="1"/>
          </p:nvPr>
        </p:nvSpPr>
        <p:spPr>
          <a:xfrm>
            <a:off x="822960" y="822960"/>
            <a:ext cx="32004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2"/>
          </p:nvPr>
        </p:nvSpPr>
        <p:spPr>
          <a:xfrm>
            <a:off x="819150" y="1276386"/>
            <a:ext cx="3200400" cy="233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2pPr>
            <a:lvl3pPr marL="1371600" lvl="2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3pPr>
            <a:lvl4pPr marL="1828800" lvl="3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body" idx="3"/>
          </p:nvPr>
        </p:nvSpPr>
        <p:spPr>
          <a:xfrm>
            <a:off x="4700016" y="822960"/>
            <a:ext cx="32004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body" idx="4"/>
          </p:nvPr>
        </p:nvSpPr>
        <p:spPr>
          <a:xfrm>
            <a:off x="4700016" y="1276386"/>
            <a:ext cx="3200400" cy="233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2pPr>
            <a:lvl3pPr marL="1371600" lvl="2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3pPr>
            <a:lvl4pPr marL="1828800" lvl="3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dt" idx="10"/>
          </p:nvPr>
        </p:nvSpPr>
        <p:spPr>
          <a:xfrm rot="-1985953">
            <a:off x="309006" y="4391195"/>
            <a:ext cx="1960664" cy="174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9"/>
          <p:cNvSpPr txBox="1">
            <a:spLocks noGrp="1"/>
          </p:cNvSpPr>
          <p:nvPr>
            <p:ph type="ftr" idx="11"/>
          </p:nvPr>
        </p:nvSpPr>
        <p:spPr>
          <a:xfrm>
            <a:off x="3517514" y="4713842"/>
            <a:ext cx="47244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19"/>
          <p:cNvSpPr>
            <a:spLocks noGrp="1"/>
          </p:cNvSpPr>
          <p:nvPr>
            <p:ph type="sldNum" idx="12"/>
          </p:nvPr>
        </p:nvSpPr>
        <p:spPr>
          <a:xfrm>
            <a:off x="8401038" y="4628117"/>
            <a:ext cx="502800" cy="37710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0"/>
          <p:cNvSpPr txBox="1">
            <a:spLocks noGrp="1"/>
          </p:cNvSpPr>
          <p:nvPr>
            <p:ph type="title"/>
          </p:nvPr>
        </p:nvSpPr>
        <p:spPr>
          <a:xfrm>
            <a:off x="822960" y="274320"/>
            <a:ext cx="75210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0"/>
          <p:cNvSpPr txBox="1">
            <a:spLocks noGrp="1"/>
          </p:cNvSpPr>
          <p:nvPr>
            <p:ph type="dt" idx="10"/>
          </p:nvPr>
        </p:nvSpPr>
        <p:spPr>
          <a:xfrm rot="-1985953">
            <a:off x="309006" y="4391195"/>
            <a:ext cx="1960664" cy="174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20"/>
          <p:cNvSpPr txBox="1">
            <a:spLocks noGrp="1"/>
          </p:cNvSpPr>
          <p:nvPr>
            <p:ph type="ftr" idx="11"/>
          </p:nvPr>
        </p:nvSpPr>
        <p:spPr>
          <a:xfrm>
            <a:off x="3517514" y="4713842"/>
            <a:ext cx="47244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0"/>
          <p:cNvSpPr>
            <a:spLocks noGrp="1"/>
          </p:cNvSpPr>
          <p:nvPr>
            <p:ph type="sldNum" idx="12"/>
          </p:nvPr>
        </p:nvSpPr>
        <p:spPr>
          <a:xfrm>
            <a:off x="8401038" y="4628117"/>
            <a:ext cx="502800" cy="37710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Объект с подписью" type="objTx">
  <p:cSld name="OBJECT_WITH_CAPTION_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1"/>
          <p:cNvSpPr/>
          <p:nvPr/>
        </p:nvSpPr>
        <p:spPr>
          <a:xfrm>
            <a:off x="0" y="1985963"/>
            <a:ext cx="3571800" cy="315750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07" name="Google Shape;107;p21"/>
          <p:cNvSpPr/>
          <p:nvPr/>
        </p:nvSpPr>
        <p:spPr>
          <a:xfrm rot="5400000">
            <a:off x="1290678" y="-1290598"/>
            <a:ext cx="5143500" cy="772470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08" name="Google Shape;108;p21"/>
          <p:cNvSpPr txBox="1">
            <a:spLocks noGrp="1"/>
          </p:cNvSpPr>
          <p:nvPr>
            <p:ph type="title"/>
          </p:nvPr>
        </p:nvSpPr>
        <p:spPr>
          <a:xfrm rot="-1986257">
            <a:off x="1042983" y="1118635"/>
            <a:ext cx="4695838" cy="9439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Libre Franklin Medium"/>
              <a:buNone/>
              <a:defRPr sz="2800" b="0" i="0" u="none" strike="noStrike" cap="none">
                <a:solidFill>
                  <a:srgbClr val="FFFFFF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21"/>
          <p:cNvSpPr txBox="1">
            <a:spLocks noGrp="1"/>
          </p:cNvSpPr>
          <p:nvPr>
            <p:ph type="body" idx="1"/>
          </p:nvPr>
        </p:nvSpPr>
        <p:spPr>
          <a:xfrm>
            <a:off x="4749552" y="1964184"/>
            <a:ext cx="3807900" cy="24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marL="914400" lvl="1" indent="-406400" algn="l">
              <a:spcBef>
                <a:spcPts val="300"/>
              </a:spcBef>
              <a:spcAft>
                <a:spcPts val="0"/>
              </a:spcAft>
              <a:buSzPts val="2800"/>
              <a:buChar char="▪"/>
              <a:defRPr sz="2800"/>
            </a:lvl2pPr>
            <a:lvl3pPr marL="1371600" lvl="2" indent="-381000" algn="l">
              <a:spcBef>
                <a:spcPts val="300"/>
              </a:spcBef>
              <a:spcAft>
                <a:spcPts val="0"/>
              </a:spcAft>
              <a:buSzPts val="2400"/>
              <a:buChar char="▪"/>
              <a:defRPr sz="2400"/>
            </a:lvl3pPr>
            <a:lvl4pPr marL="1828800" lvl="3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4pPr>
            <a:lvl5pPr marL="2286000" lvl="4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5pPr>
            <a:lvl6pPr marL="2743200" lvl="5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6pPr>
            <a:lvl7pPr marL="3200400" lvl="6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7pPr>
            <a:lvl8pPr marL="3657600" lvl="7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8pPr>
            <a:lvl9pPr marL="4114800" lvl="8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9pPr>
          </a:lstStyle>
          <a:p>
            <a:endParaRPr/>
          </a:p>
        </p:txBody>
      </p:sp>
      <p:sp>
        <p:nvSpPr>
          <p:cNvPr id="110" name="Google Shape;110;p21"/>
          <p:cNvSpPr txBox="1">
            <a:spLocks noGrp="1"/>
          </p:cNvSpPr>
          <p:nvPr>
            <p:ph type="body" idx="2"/>
          </p:nvPr>
        </p:nvSpPr>
        <p:spPr>
          <a:xfrm rot="-1986119">
            <a:off x="1584976" y="1653782"/>
            <a:ext cx="5220725" cy="540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 b="1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1" name="Google Shape;111;p21"/>
          <p:cNvSpPr txBox="1">
            <a:spLocks noGrp="1"/>
          </p:cNvSpPr>
          <p:nvPr>
            <p:ph type="dt" idx="10"/>
          </p:nvPr>
        </p:nvSpPr>
        <p:spPr>
          <a:xfrm rot="-1985953">
            <a:off x="309006" y="4391195"/>
            <a:ext cx="1960664" cy="174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1"/>
          <p:cNvSpPr txBox="1">
            <a:spLocks noGrp="1"/>
          </p:cNvSpPr>
          <p:nvPr>
            <p:ph type="ftr" idx="11"/>
          </p:nvPr>
        </p:nvSpPr>
        <p:spPr>
          <a:xfrm>
            <a:off x="3517514" y="4713842"/>
            <a:ext cx="47244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1"/>
          <p:cNvSpPr>
            <a:spLocks noGrp="1"/>
          </p:cNvSpPr>
          <p:nvPr>
            <p:ph type="sldNum" idx="12"/>
          </p:nvPr>
        </p:nvSpPr>
        <p:spPr>
          <a:xfrm>
            <a:off x="8401038" y="4628117"/>
            <a:ext cx="502800" cy="3771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Рисунок с подписью" type="picTx">
  <p:cSld name="PICTURE_WITH_CAPTION_TEXT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2"/>
          <p:cNvSpPr>
            <a:spLocks noGrp="1"/>
          </p:cNvSpPr>
          <p:nvPr>
            <p:ph type="pic" idx="2"/>
          </p:nvPr>
        </p:nvSpPr>
        <p:spPr>
          <a:xfrm>
            <a:off x="2028825" y="0"/>
            <a:ext cx="7115100" cy="5143500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</p:sp>
      <p:sp>
        <p:nvSpPr>
          <p:cNvPr id="116" name="Google Shape;116;p22"/>
          <p:cNvSpPr/>
          <p:nvPr/>
        </p:nvSpPr>
        <p:spPr>
          <a:xfrm>
            <a:off x="0" y="1985963"/>
            <a:ext cx="3571800" cy="315750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7" name="Google Shape;117;p22"/>
          <p:cNvSpPr/>
          <p:nvPr/>
        </p:nvSpPr>
        <p:spPr>
          <a:xfrm>
            <a:off x="0" y="3786188"/>
            <a:ext cx="3571875" cy="1357313"/>
          </a:xfrm>
          <a:custGeom>
            <a:avLst/>
            <a:gdLst/>
            <a:ahLst/>
            <a:cxnLst/>
            <a:rect l="l" t="t" r="r" b="b"/>
            <a:pathLst>
              <a:path w="3571875" h="1809750" extrusionOk="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8" name="Google Shape;118;p22"/>
          <p:cNvSpPr txBox="1">
            <a:spLocks noGrp="1"/>
          </p:cNvSpPr>
          <p:nvPr>
            <p:ph type="title"/>
          </p:nvPr>
        </p:nvSpPr>
        <p:spPr>
          <a:xfrm rot="-1986278">
            <a:off x="942896" y="1237542"/>
            <a:ext cx="4942970" cy="751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ibre Franklin Medium"/>
              <a:buNone/>
              <a:defRPr sz="2800" b="0"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2"/>
          <p:cNvSpPr txBox="1">
            <a:spLocks noGrp="1"/>
          </p:cNvSpPr>
          <p:nvPr>
            <p:ph type="body" idx="1"/>
          </p:nvPr>
        </p:nvSpPr>
        <p:spPr>
          <a:xfrm rot="-1986147">
            <a:off x="1445497" y="1592237"/>
            <a:ext cx="5492570" cy="641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20" name="Google Shape;120;p22"/>
          <p:cNvSpPr txBox="1">
            <a:spLocks noGrp="1"/>
          </p:cNvSpPr>
          <p:nvPr>
            <p:ph type="dt" idx="10"/>
          </p:nvPr>
        </p:nvSpPr>
        <p:spPr>
          <a:xfrm rot="-1985953">
            <a:off x="309006" y="4391195"/>
            <a:ext cx="1960664" cy="174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2"/>
          <p:cNvSpPr txBox="1">
            <a:spLocks noGrp="1"/>
          </p:cNvSpPr>
          <p:nvPr>
            <p:ph type="ftr" idx="11"/>
          </p:nvPr>
        </p:nvSpPr>
        <p:spPr>
          <a:xfrm>
            <a:off x="3517514" y="4713842"/>
            <a:ext cx="47244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2"/>
          <p:cNvSpPr>
            <a:spLocks noGrp="1"/>
          </p:cNvSpPr>
          <p:nvPr>
            <p:ph type="sldNum" idx="12"/>
          </p:nvPr>
        </p:nvSpPr>
        <p:spPr>
          <a:xfrm>
            <a:off x="8401038" y="4628117"/>
            <a:ext cx="502800" cy="37710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>
            <a:spLocks noGrp="1"/>
          </p:cNvSpPr>
          <p:nvPr>
            <p:ph type="title"/>
          </p:nvPr>
        </p:nvSpPr>
        <p:spPr>
          <a:xfrm>
            <a:off x="822960" y="274320"/>
            <a:ext cx="75210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3"/>
          <p:cNvSpPr txBox="1">
            <a:spLocks noGrp="1"/>
          </p:cNvSpPr>
          <p:nvPr>
            <p:ph type="body" idx="1"/>
          </p:nvPr>
        </p:nvSpPr>
        <p:spPr>
          <a:xfrm rot="5400000">
            <a:off x="3240900" y="-1592529"/>
            <a:ext cx="2685000" cy="75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2pPr>
            <a:lvl3pPr marL="1371600" lvl="2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3pPr>
            <a:lvl4pPr marL="1828800" lvl="3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5pPr>
            <a:lvl6pPr marL="2743200" lvl="5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126" name="Google Shape;126;p23"/>
          <p:cNvSpPr txBox="1">
            <a:spLocks noGrp="1"/>
          </p:cNvSpPr>
          <p:nvPr>
            <p:ph type="dt" idx="10"/>
          </p:nvPr>
        </p:nvSpPr>
        <p:spPr>
          <a:xfrm rot="-1985953">
            <a:off x="309006" y="4391195"/>
            <a:ext cx="1960664" cy="174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3"/>
          <p:cNvSpPr txBox="1">
            <a:spLocks noGrp="1"/>
          </p:cNvSpPr>
          <p:nvPr>
            <p:ph type="ftr" idx="11"/>
          </p:nvPr>
        </p:nvSpPr>
        <p:spPr>
          <a:xfrm>
            <a:off x="3517514" y="4713842"/>
            <a:ext cx="47244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3"/>
          <p:cNvSpPr>
            <a:spLocks noGrp="1"/>
          </p:cNvSpPr>
          <p:nvPr>
            <p:ph type="sldNum" idx="12"/>
          </p:nvPr>
        </p:nvSpPr>
        <p:spPr>
          <a:xfrm>
            <a:off x="8401038" y="4628117"/>
            <a:ext cx="502800" cy="37710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4"/>
          <p:cNvSpPr txBox="1">
            <a:spLocks noGrp="1"/>
          </p:cNvSpPr>
          <p:nvPr>
            <p:ph type="title"/>
          </p:nvPr>
        </p:nvSpPr>
        <p:spPr>
          <a:xfrm rot="5400000">
            <a:off x="5903700" y="931679"/>
            <a:ext cx="35088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4"/>
          <p:cNvSpPr txBox="1">
            <a:spLocks noGrp="1"/>
          </p:cNvSpPr>
          <p:nvPr>
            <p:ph type="body" idx="1"/>
          </p:nvPr>
        </p:nvSpPr>
        <p:spPr>
          <a:xfrm rot="5400000">
            <a:off x="1712700" y="-1049521"/>
            <a:ext cx="3508800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2pPr>
            <a:lvl3pPr marL="1371600" lvl="2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3pPr>
            <a:lvl4pPr marL="1828800" lvl="3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5pPr>
            <a:lvl6pPr marL="2743200" lvl="5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132" name="Google Shape;132;p24"/>
          <p:cNvSpPr txBox="1">
            <a:spLocks noGrp="1"/>
          </p:cNvSpPr>
          <p:nvPr>
            <p:ph type="dt" idx="10"/>
          </p:nvPr>
        </p:nvSpPr>
        <p:spPr>
          <a:xfrm rot="-1985953">
            <a:off x="309006" y="4391195"/>
            <a:ext cx="1960664" cy="174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4"/>
          <p:cNvSpPr txBox="1">
            <a:spLocks noGrp="1"/>
          </p:cNvSpPr>
          <p:nvPr>
            <p:ph type="ftr" idx="11"/>
          </p:nvPr>
        </p:nvSpPr>
        <p:spPr>
          <a:xfrm>
            <a:off x="3517514" y="4713842"/>
            <a:ext cx="47244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24"/>
          <p:cNvSpPr>
            <a:spLocks noGrp="1"/>
          </p:cNvSpPr>
          <p:nvPr>
            <p:ph type="sldNum" idx="12"/>
          </p:nvPr>
        </p:nvSpPr>
        <p:spPr>
          <a:xfrm>
            <a:off x="8401038" y="4628117"/>
            <a:ext cx="502800" cy="37710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/>
          <p:nvPr/>
        </p:nvSpPr>
        <p:spPr>
          <a:xfrm>
            <a:off x="-2382" y="3787975"/>
            <a:ext cx="3574257" cy="1355526"/>
          </a:xfrm>
          <a:custGeom>
            <a:avLst/>
            <a:gdLst/>
            <a:ahLst/>
            <a:cxnLst/>
            <a:rect l="l" t="t" r="r" b="b"/>
            <a:pathLst>
              <a:path w="3574257" h="1807368" extrusionOk="0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2" name="Google Shape;52;p13"/>
          <p:cNvSpPr/>
          <p:nvPr/>
        </p:nvSpPr>
        <p:spPr>
          <a:xfrm>
            <a:off x="-2380" y="3788469"/>
            <a:ext cx="9144762" cy="1354572"/>
          </a:xfrm>
          <a:custGeom>
            <a:avLst/>
            <a:gdLst/>
            <a:ahLst/>
            <a:cxnLst/>
            <a:rect l="l" t="t" r="r" b="b"/>
            <a:pathLst>
              <a:path w="3352800" h="527584" extrusionOk="0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3" name="Google Shape;53;p13"/>
          <p:cNvSpPr txBox="1">
            <a:spLocks noGrp="1"/>
          </p:cNvSpPr>
          <p:nvPr>
            <p:ph type="title"/>
          </p:nvPr>
        </p:nvSpPr>
        <p:spPr>
          <a:xfrm>
            <a:off x="822960" y="274320"/>
            <a:ext cx="75210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ibre Franklin Medium"/>
              <a:buNone/>
              <a:defRPr sz="2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1"/>
          </p:nvPr>
        </p:nvSpPr>
        <p:spPr>
          <a:xfrm>
            <a:off x="822960" y="825471"/>
            <a:ext cx="7521000" cy="26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marR="0" lvl="1" indent="-330200" algn="l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marR="0" lvl="2" indent="-330200" algn="l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1828800" marR="0" lvl="3" indent="-330200" algn="l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2286000" marR="0" lvl="4" indent="-330200" algn="l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2743200" marR="0" lvl="5" indent="-317500" algn="l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Noto Sans Symbols"/>
              <a:buChar char="▪"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17500" algn="l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Noto Sans Symbols"/>
              <a:buChar char="▪"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17500" algn="l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Noto Sans Symbols"/>
              <a:buChar char="▪"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17500" algn="l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Noto Sans Symbols"/>
              <a:buChar char="▪"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 rot="-1985953">
            <a:off x="309006" y="4391195"/>
            <a:ext cx="1960664" cy="174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3517514" y="4713842"/>
            <a:ext cx="47244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>
            <a:spLocks noGrp="1"/>
          </p:cNvSpPr>
          <p:nvPr>
            <p:ph type="sldNum" idx="12"/>
          </p:nvPr>
        </p:nvSpPr>
        <p:spPr>
          <a:xfrm>
            <a:off x="8401038" y="4628117"/>
            <a:ext cx="502800" cy="37710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marR="0" lvl="0" indent="0" algn="ctr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ctr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ctr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ctr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ctr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ctr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ctr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ctr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ctr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rutube.ru/video/cf39a453fae4c769d3794a28fd7a85d0/?r=wd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5"/>
          <p:cNvSpPr txBox="1">
            <a:spLocks noGrp="1"/>
          </p:cNvSpPr>
          <p:nvPr>
            <p:ph type="ctrTitle"/>
          </p:nvPr>
        </p:nvSpPr>
        <p:spPr>
          <a:xfrm rot="-1986275">
            <a:off x="1110448" y="1208778"/>
            <a:ext cx="5089085" cy="104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Libre Franklin Medium"/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ГЕОМЕТРИЧЕСКАЯ ФИГУРА. ПИРАМИДА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>
            <a:spLocks noGrp="1"/>
          </p:cNvSpPr>
          <p:nvPr>
            <p:ph type="subTitle" idx="1"/>
          </p:nvPr>
        </p:nvSpPr>
        <p:spPr>
          <a:xfrm rot="-1986149">
            <a:off x="1534781" y="1834041"/>
            <a:ext cx="5866097" cy="2852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25" rIns="91425" bIns="45700" anchor="t" anchorCtr="0">
            <a:normAutofit fontScale="925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ru" dirty="0">
                <a:latin typeface="Times New Roman"/>
                <a:ea typeface="Times New Roman"/>
                <a:cs typeface="Times New Roman"/>
                <a:sym typeface="Times New Roman"/>
              </a:rPr>
              <a:t>ПОДГОТОВИЛА:САПРОВСКАЯ Ю.А.(УЧИТЕЛЬ НАЧАЛЬНЫХ КЛАССОВ)</a:t>
            </a:r>
            <a:endParaRPr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5586500" y="2772950"/>
            <a:ext cx="35847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26" descr="Picture backgroun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9512" y="195486"/>
            <a:ext cx="2630404" cy="3332262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26"/>
          <p:cNvSpPr txBox="1"/>
          <p:nvPr/>
        </p:nvSpPr>
        <p:spPr>
          <a:xfrm>
            <a:off x="1718850" y="303500"/>
            <a:ext cx="7215300" cy="34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715963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Знаете ли вы, что пирамида — это не </a:t>
            </a:r>
            <a:endParaRPr sz="2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715963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просто геометрическая фигура, а настоящий математический супергерой? У нее есть одна удивительная суперспособность: она может превращаться во что угодно! Например, если мы посмотрим на пирамиду сверху, она станет квадратом, а если сбоку — треугольником! А еще пирамида — это как волшебный конус, который может держать на своей вершине целый мир! Представляете, какая она сильная и интересная? </a:t>
            </a:r>
            <a:r>
              <a:rPr lang="ru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 чтобы узнать о ней больше послушайте сказку</a:t>
            </a:r>
            <a:r>
              <a:rPr lang="ru" sz="2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!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27" descr="Picture backgroun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41133" y="1534867"/>
            <a:ext cx="1458108" cy="2073754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7"/>
          <p:cNvSpPr txBox="1"/>
          <p:nvPr/>
        </p:nvSpPr>
        <p:spPr>
          <a:xfrm>
            <a:off x="539550" y="249503"/>
            <a:ext cx="6552600" cy="24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</a:t>
            </a:r>
            <a:r>
              <a:rPr lang="ru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ила-была в стране Геометрии маленькая Пирамидка. Она была очень любопытной и мечтала узнать, кто она такая и чем отличается от других фигур. Однажды Пирамидка решила отправиться в путешествие, чтобы найти ответы на свои вопросы.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Google Shape;158;p28" descr="Picture backgroun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1573" y="1705851"/>
            <a:ext cx="2478510" cy="1800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8" descr="Picture backgroun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51827" y="1513625"/>
            <a:ext cx="1488000" cy="2116251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8"/>
          <p:cNvSpPr/>
          <p:nvPr/>
        </p:nvSpPr>
        <p:spPr>
          <a:xfrm>
            <a:off x="104175" y="85850"/>
            <a:ext cx="8598300" cy="16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Первым на её пути встретился мудрый Квадрат. </a:t>
            </a:r>
            <a:b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Кто ты такой? — спросила Пирамидка. </a:t>
            </a:r>
            <a:b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Я — Квадрат, — ответил он. — А ты — Пирамида! У тебя есть основание, как у меня, и треугольные грани, которые сходятся в одной точке — вершине. </a:t>
            </a:r>
            <a:b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5" name="Google Shape;165;p29"/>
          <p:cNvCxnSpPr/>
          <p:nvPr/>
        </p:nvCxnSpPr>
        <p:spPr>
          <a:xfrm flipH="1">
            <a:off x="1211922" y="483910"/>
            <a:ext cx="1196400" cy="3060000"/>
          </a:xfrm>
          <a:prstGeom prst="straightConnector1">
            <a:avLst/>
          </a:prstGeom>
          <a:noFill/>
          <a:ln w="762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6" name="Google Shape;166;p29"/>
          <p:cNvCxnSpPr/>
          <p:nvPr/>
        </p:nvCxnSpPr>
        <p:spPr>
          <a:xfrm>
            <a:off x="2428361" y="494785"/>
            <a:ext cx="60000" cy="19101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7" name="Google Shape;167;p29"/>
          <p:cNvCxnSpPr/>
          <p:nvPr/>
        </p:nvCxnSpPr>
        <p:spPr>
          <a:xfrm rot="10800000" flipH="1">
            <a:off x="2508515" y="2383382"/>
            <a:ext cx="2063400" cy="21300"/>
          </a:xfrm>
          <a:prstGeom prst="straightConnector1">
            <a:avLst/>
          </a:prstGeom>
          <a:noFill/>
          <a:ln w="7620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8" name="Google Shape;168;p29"/>
          <p:cNvCxnSpPr/>
          <p:nvPr/>
        </p:nvCxnSpPr>
        <p:spPr>
          <a:xfrm flipH="1">
            <a:off x="1186477" y="2404682"/>
            <a:ext cx="1302000" cy="1193400"/>
          </a:xfrm>
          <a:prstGeom prst="straightConnector1">
            <a:avLst/>
          </a:prstGeom>
          <a:noFill/>
          <a:ln w="7620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9" name="Google Shape;169;p29"/>
          <p:cNvCxnSpPr/>
          <p:nvPr/>
        </p:nvCxnSpPr>
        <p:spPr>
          <a:xfrm flipH="1">
            <a:off x="3690621" y="2382973"/>
            <a:ext cx="861300" cy="1236900"/>
          </a:xfrm>
          <a:prstGeom prst="straightConnector1">
            <a:avLst/>
          </a:prstGeom>
          <a:noFill/>
          <a:ln w="7620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0" name="Google Shape;170;p29"/>
          <p:cNvCxnSpPr/>
          <p:nvPr/>
        </p:nvCxnSpPr>
        <p:spPr>
          <a:xfrm>
            <a:off x="1186487" y="3598080"/>
            <a:ext cx="2484000" cy="21300"/>
          </a:xfrm>
          <a:prstGeom prst="straightConnector1">
            <a:avLst/>
          </a:prstGeom>
          <a:noFill/>
          <a:ln w="7620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1" name="Google Shape;171;p29"/>
          <p:cNvSpPr txBox="1"/>
          <p:nvPr/>
        </p:nvSpPr>
        <p:spPr>
          <a:xfrm>
            <a:off x="5016675" y="1565798"/>
            <a:ext cx="3084000" cy="13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грань 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основание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вершина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ребро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72" name="Google Shape;172;p29"/>
          <p:cNvCxnSpPr/>
          <p:nvPr/>
        </p:nvCxnSpPr>
        <p:spPr>
          <a:xfrm>
            <a:off x="2408322" y="451409"/>
            <a:ext cx="1289700" cy="3168600"/>
          </a:xfrm>
          <a:prstGeom prst="straightConnector1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3" name="Google Shape;173;p29"/>
          <p:cNvCxnSpPr/>
          <p:nvPr/>
        </p:nvCxnSpPr>
        <p:spPr>
          <a:xfrm>
            <a:off x="2423400" y="481800"/>
            <a:ext cx="2148600" cy="1927200"/>
          </a:xfrm>
          <a:prstGeom prst="straightConnector1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4" name="Google Shape;174;p29"/>
          <p:cNvSpPr txBox="1"/>
          <p:nvPr/>
        </p:nvSpPr>
        <p:spPr>
          <a:xfrm>
            <a:off x="6082550" y="2710700"/>
            <a:ext cx="29487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cxnSp>
        <p:nvCxnSpPr>
          <p:cNvPr id="175" name="Google Shape;175;p29"/>
          <p:cNvCxnSpPr/>
          <p:nvPr/>
        </p:nvCxnSpPr>
        <p:spPr>
          <a:xfrm rot="10800000" flipH="1">
            <a:off x="6619275" y="1823775"/>
            <a:ext cx="1398900" cy="150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6" name="Google Shape;176;p29"/>
          <p:cNvCxnSpPr/>
          <p:nvPr/>
        </p:nvCxnSpPr>
        <p:spPr>
          <a:xfrm>
            <a:off x="6834314" y="2138145"/>
            <a:ext cx="1398900" cy="0"/>
          </a:xfrm>
          <a:prstGeom prst="straightConnector1">
            <a:avLst/>
          </a:prstGeom>
          <a:noFill/>
          <a:ln w="28575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7" name="Google Shape;177;p29"/>
          <p:cNvSpPr/>
          <p:nvPr/>
        </p:nvSpPr>
        <p:spPr>
          <a:xfrm>
            <a:off x="2354075" y="451400"/>
            <a:ext cx="148800" cy="1623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cxnSp>
        <p:nvCxnSpPr>
          <p:cNvPr id="178" name="Google Shape;178;p29"/>
          <p:cNvCxnSpPr/>
          <p:nvPr/>
        </p:nvCxnSpPr>
        <p:spPr>
          <a:xfrm rot="10800000" flipH="1">
            <a:off x="6726685" y="2480806"/>
            <a:ext cx="1291500" cy="15000"/>
          </a:xfrm>
          <a:prstGeom prst="straightConnector1">
            <a:avLst/>
          </a:prstGeom>
          <a:noFill/>
          <a:ln w="28575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9" name="Google Shape;179;p29"/>
          <p:cNvCxnSpPr/>
          <p:nvPr/>
        </p:nvCxnSpPr>
        <p:spPr>
          <a:xfrm>
            <a:off x="6524901" y="2928003"/>
            <a:ext cx="1251000" cy="150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80" name="Google Shape;180;p29"/>
          <p:cNvSpPr txBox="1"/>
          <p:nvPr/>
        </p:nvSpPr>
        <p:spPr>
          <a:xfrm>
            <a:off x="1860150" y="63675"/>
            <a:ext cx="11964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вершина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1" name="Google Shape;181;p29"/>
          <p:cNvSpPr txBox="1"/>
          <p:nvPr/>
        </p:nvSpPr>
        <p:spPr>
          <a:xfrm rot="-3984021">
            <a:off x="1038631" y="1830983"/>
            <a:ext cx="861011" cy="431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ребро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2" name="Google Shape;182;p29"/>
          <p:cNvSpPr txBox="1"/>
          <p:nvPr/>
        </p:nvSpPr>
        <p:spPr>
          <a:xfrm>
            <a:off x="1934325" y="2894700"/>
            <a:ext cx="1406700" cy="56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основание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3" name="Google Shape;183;p29"/>
          <p:cNvSpPr txBox="1"/>
          <p:nvPr/>
        </p:nvSpPr>
        <p:spPr>
          <a:xfrm rot="3316473">
            <a:off x="3187452" y="1961321"/>
            <a:ext cx="861063" cy="431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грань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4" name="Google Shape;184;p29"/>
          <p:cNvSpPr txBox="1"/>
          <p:nvPr/>
        </p:nvSpPr>
        <p:spPr>
          <a:xfrm>
            <a:off x="4801950" y="378750"/>
            <a:ext cx="3665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А давай посчитаем сколько у тебя граней и ребер.</a:t>
            </a:r>
            <a:endParaRPr sz="16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44300" y="1625551"/>
            <a:ext cx="5255400" cy="2137975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30"/>
          <p:cNvSpPr txBox="1"/>
          <p:nvPr/>
        </p:nvSpPr>
        <p:spPr>
          <a:xfrm>
            <a:off x="152400" y="152400"/>
            <a:ext cx="8103300" cy="20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Пирамидка послуша квадрата и удивилась: 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Значит, я похожа на тебя? </a:t>
            </a:r>
            <a:b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Да, но ты особенная, — сказал Квадрат. — Ты можешь быть разной: если твоё основание — треугольник, то ты треугольная пирамида, а если квадрат, как у меня, то квадратная, а еще ты можешь быть многоугольной. 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96522" y="1515346"/>
            <a:ext cx="1465328" cy="20840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31" descr="Picture backgroun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2353" y="1515350"/>
            <a:ext cx="1566174" cy="2227448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31"/>
          <p:cNvSpPr/>
          <p:nvPr/>
        </p:nvSpPr>
        <p:spPr>
          <a:xfrm>
            <a:off x="323525" y="195471"/>
            <a:ext cx="7200900" cy="269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Пирамидка покатилась дальше и встретила Шар. </a:t>
            </a:r>
            <a:b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Привет! — сказал Шар. — Я круглый и могу катиться, а ты — нет! </a:t>
            </a:r>
            <a:b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Зато я устойчивая! — ответила Пирамидка. — Я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стою на своём основании и не падаю.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1529999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Шар засмеялся и покатился дальше, а 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1529999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Пирамидка продолжила свой путь.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2"/>
          <p:cNvSpPr/>
          <p:nvPr/>
        </p:nvSpPr>
        <p:spPr>
          <a:xfrm>
            <a:off x="224075" y="142026"/>
            <a:ext cx="4572000" cy="342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следующей дорожке Пирамидка встретила Куб. </a:t>
            </a:r>
            <a:b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У меня все грани одинаковые, — сказал Куб. — А у тебя — нет! </a:t>
            </a:r>
            <a:b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Зато у меня есть вершина, — ответила Пирамидка. — А у тебя — нет! </a:t>
            </a:r>
            <a:b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Куб задумался, а Пирамидка пошла дальше.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3" name="Google Shape;203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248" y="1219387"/>
            <a:ext cx="1654121" cy="23525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32" descr="Picture backgroun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51097" y="1793458"/>
            <a:ext cx="1778455" cy="17784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Google Shape;209;p33" descr="Picture backgroun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39744" y="1288125"/>
            <a:ext cx="1728192" cy="24578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67916" y="1249730"/>
            <a:ext cx="1782198" cy="2534680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33"/>
          <p:cNvSpPr/>
          <p:nvPr/>
        </p:nvSpPr>
        <p:spPr>
          <a:xfrm>
            <a:off x="323525" y="141472"/>
            <a:ext cx="8208900" cy="28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Потом Пирамидка встретила Конус. </a:t>
            </a:r>
            <a:b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Мы с тобой похожи! — сказал Конус. — У нас обоих есть вершина. </a:t>
            </a:r>
            <a:b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Да, — согласилась Пирамидка. — Но у меня грани треугольные, а у тебя — гладкие. </a:t>
            </a:r>
            <a:b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Конус улыбнулся, и они вместе 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пошли гулять.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Google Shape;216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24427" y="1171151"/>
            <a:ext cx="1755298" cy="2496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57850" y="1301366"/>
            <a:ext cx="2119216" cy="2496414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34"/>
          <p:cNvSpPr/>
          <p:nvPr/>
        </p:nvSpPr>
        <p:spPr>
          <a:xfrm>
            <a:off x="152325" y="53273"/>
            <a:ext cx="7848900" cy="24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пути Пирамидка встретила мудрую Сову, которая рассказала ей, что пирамиды — это не только геометрические фигуры. </a:t>
            </a:r>
            <a:br>
              <a:rPr lang="ru" sz="23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3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Люди строят пирамиды как памятники, — сказала Сова. — Например, в Египте есть </a:t>
            </a:r>
            <a:endParaRPr sz="23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огромные пирамиды, </a:t>
            </a:r>
            <a:endParaRPr sz="23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которые стоят уже тысячи лет. </a:t>
            </a:r>
            <a:endParaRPr sz="23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"/>
            <a:ext cx="5678325" cy="3787449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35"/>
          <p:cNvSpPr txBox="1"/>
          <p:nvPr/>
        </p:nvSpPr>
        <p:spPr>
          <a:xfrm>
            <a:off x="5677375" y="13025"/>
            <a:ext cx="3466500" cy="3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 отправилась пирамидка вместе с Совой в Египет. Ей стало интересно посмотреть на  самую популярную  пирамиду. Ведь Пирамида Хеопса была построена около 2540 лет до н.э. </a:t>
            </a:r>
            <a:endParaRPr sz="16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6"/>
          <p:cNvSpPr txBox="1"/>
          <p:nvPr/>
        </p:nvSpPr>
        <p:spPr>
          <a:xfrm>
            <a:off x="365125" y="142875"/>
            <a:ext cx="8207400" cy="88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 на пути начался сильный ветер и пирамидка приболела. Помогите найти раскладку пирамиды, чтобы она продолжила свой путь.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0" name="Google Shape;230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4150" y="1413775"/>
            <a:ext cx="4006850" cy="213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13525" y="1712963"/>
            <a:ext cx="2290100" cy="1717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14792" y="1509667"/>
            <a:ext cx="2079493" cy="1603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Google Shape;237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54750" y="0"/>
            <a:ext cx="3789250" cy="3789250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37"/>
          <p:cNvSpPr txBox="1"/>
          <p:nvPr/>
        </p:nvSpPr>
        <p:spPr>
          <a:xfrm>
            <a:off x="26050" y="0"/>
            <a:ext cx="5273700" cy="244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Добралась пирамидка до Египта и узнала от своих старших товарищей, интересный факт. В древности люди придавали глубокое символическое значение, как числам, так и геометрическим фигурам, и пирамида надолго стала символом вечности.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" name="Google Shape;243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2975" y="869075"/>
            <a:ext cx="2877574" cy="2877574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38"/>
          <p:cNvSpPr txBox="1"/>
          <p:nvPr/>
        </p:nvSpPr>
        <p:spPr>
          <a:xfrm>
            <a:off x="0" y="0"/>
            <a:ext cx="9238800" cy="14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Сова продолжила. А ещё пирамиды помогают в играх и даже в еде! </a:t>
            </a:r>
            <a:b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В еде? — удивилась Пирамидка. </a:t>
            </a:r>
            <a:b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Да! — ответила Сова. — Упаковки сока или молока иногда делают в форме пирамиды, чтобы их было удобно держать.</a:t>
            </a:r>
            <a:endParaRPr sz="16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245" name="Google Shape;245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99025" y="1162000"/>
            <a:ext cx="3678161" cy="2448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9"/>
          <p:cNvSpPr txBox="1"/>
          <p:nvPr/>
        </p:nvSpPr>
        <p:spPr>
          <a:xfrm>
            <a:off x="0" y="0"/>
            <a:ext cx="2937000" cy="37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Сова дальше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продолжила. 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 еще пирамида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есть даже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Марсе! </a:t>
            </a:r>
            <a:b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На Марсе?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— удивилась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Пирамидка. </a:t>
            </a:r>
            <a:b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Да!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ответила Сова.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1" name="Google Shape;251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9826" y="0"/>
            <a:ext cx="6714174" cy="37782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Google Shape;256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66767" y="843558"/>
            <a:ext cx="2011488" cy="2860783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40"/>
          <p:cNvSpPr/>
          <p:nvPr/>
        </p:nvSpPr>
        <p:spPr>
          <a:xfrm>
            <a:off x="196525" y="141474"/>
            <a:ext cx="8496900" cy="13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Пирамидка решила посмотреть, как люди используют её форму. Как думаете, что пирамидка могла увидеть на просторах улиц и в </a:t>
            </a:r>
            <a:r>
              <a:rPr lang="ru" sz="2500">
                <a:latin typeface="Times New Roman"/>
                <a:ea typeface="Times New Roman"/>
                <a:cs typeface="Times New Roman"/>
                <a:sym typeface="Times New Roman"/>
              </a:rPr>
              <a:t>домах</a:t>
            </a:r>
            <a:r>
              <a:rPr lang="ru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нашей </a:t>
            </a:r>
            <a:r>
              <a:rPr lang="ru" sz="2500">
                <a:latin typeface="Times New Roman"/>
                <a:ea typeface="Times New Roman"/>
                <a:cs typeface="Times New Roman"/>
                <a:sym typeface="Times New Roman"/>
              </a:rPr>
              <a:t>большой страны?</a:t>
            </a:r>
            <a:br>
              <a:rPr lang="ru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2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8" name="Google Shape;258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6125" y="1299800"/>
            <a:ext cx="4651375" cy="2543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" name="Google Shape;263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11267" y="843558"/>
            <a:ext cx="2011488" cy="2860783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41"/>
          <p:cNvSpPr txBox="1"/>
          <p:nvPr/>
        </p:nvSpPr>
        <p:spPr>
          <a:xfrm>
            <a:off x="136525" y="215900"/>
            <a:ext cx="7308900" cy="30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Она увидела: </a:t>
            </a:r>
            <a:b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Крыши домов, которые сделаны в форме пирамиды, чтобы на них не скапливался снег. </a:t>
            </a:r>
            <a:b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Игрушки-пирамидки, которые помогают детям развивать логику и моторику. </a:t>
            </a:r>
            <a:b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Горы и кристаллы, которые иногда имеют форму пирамиды.  </a:t>
            </a:r>
            <a:b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18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Google Shape;269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6375" y="1619851"/>
            <a:ext cx="2857500" cy="190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54775" y="1190625"/>
            <a:ext cx="2403475" cy="240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68650" y="222250"/>
            <a:ext cx="3562348" cy="20038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43"/>
          <p:cNvSpPr/>
          <p:nvPr/>
        </p:nvSpPr>
        <p:spPr>
          <a:xfrm>
            <a:off x="251525" y="141473"/>
            <a:ext cx="6192600" cy="228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Вернувшись домой, Пирамидка поняла, что она — уникальная фигура! У неё есть основание, грани и вершина. Она может быть разной формы, но всегда остаётся пирамидой. </a:t>
            </a:r>
            <a:b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Теперь я знаю, кто я такая, — сказала Пирамидка. — И я горжусь этим!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77" name="Google Shape;277;p43" descr="Picture backgroun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44126" y="691308"/>
            <a:ext cx="2100025" cy="29866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44"/>
          <p:cNvSpPr txBox="1"/>
          <p:nvPr/>
        </p:nvSpPr>
        <p:spPr>
          <a:xfrm>
            <a:off x="238125" y="111125"/>
            <a:ext cx="8445600" cy="5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Давай попробуем найти среди всех фигур нашу пирамиду.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3" name="Google Shape;283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98525" y="823075"/>
            <a:ext cx="3863976" cy="2897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54650" y="747725"/>
            <a:ext cx="2641600" cy="30486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45"/>
          <p:cNvSpPr txBox="1"/>
          <p:nvPr/>
        </p:nvSpPr>
        <p:spPr>
          <a:xfrm>
            <a:off x="103200" y="54575"/>
            <a:ext cx="8937600" cy="145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Теперь сделаем свою пирамидку, чтобы она продолжала свой путь. Только теперь в путешествие она отправится вместе с вами. Она станет вашим другом и помощником в мире математики. Для этого тебе понадобиться только лист бумаги А4.</a:t>
            </a:r>
          </a:p>
          <a:p>
            <a:pPr lvl="0"/>
            <a:r>
              <a:rPr lang="en-US" sz="2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https://rutube.ru/video/cf39a453fae4c769d3794a28fd7a85d0/?r=wd</a:t>
            </a:r>
            <a:endParaRPr lang="ru-RU" sz="2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/>
            <a:endParaRPr lang="ru-RU" sz="2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/>
            <a:endParaRPr sz="2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" name="Google Shape;294;p46" descr="Picture backgroun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44125" y="916450"/>
            <a:ext cx="1941725" cy="2761549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46"/>
          <p:cNvSpPr txBox="1"/>
          <p:nvPr/>
        </p:nvSpPr>
        <p:spPr>
          <a:xfrm>
            <a:off x="95250" y="127000"/>
            <a:ext cx="8921700" cy="244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Теперь ты многое знаешь об объемной фигуре - пирамиде. Расскажи, что тебе запомнилось больше всего. </a:t>
            </a:r>
            <a:endParaRPr sz="3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47"/>
          <p:cNvSpPr txBox="1"/>
          <p:nvPr/>
        </p:nvSpPr>
        <p:spPr>
          <a:xfrm>
            <a:off x="304350" y="568100"/>
            <a:ext cx="8535300" cy="313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67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Вы большие МОЛОДЦЫ!!!</a:t>
            </a:r>
            <a:endParaRPr sz="67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868</Words>
  <Application>Microsoft Office PowerPoint</Application>
  <PresentationFormat>Экран (16:9)</PresentationFormat>
  <Paragraphs>47</Paragraphs>
  <Slides>23</Slides>
  <Notes>23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Libre Franklin</vt:lpstr>
      <vt:lpstr>Times New Roman</vt:lpstr>
      <vt:lpstr>Arial</vt:lpstr>
      <vt:lpstr>Libre Franklin Medium</vt:lpstr>
      <vt:lpstr>Simple Light</vt:lpstr>
      <vt:lpstr>Углы</vt:lpstr>
      <vt:lpstr>ГЕОМЕТРИЧЕСКАЯ ФИГУРА. ПИРАМИДА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ГЕОМЕТРИЧЕСКАЯ ФИГУРА. ПИРАМИДА</dc:title>
  <cp:lastModifiedBy>Наталья Ульман</cp:lastModifiedBy>
  <cp:revision>3</cp:revision>
  <dcterms:modified xsi:type="dcterms:W3CDTF">2025-07-04T09:02:25Z</dcterms:modified>
</cp:coreProperties>
</file>