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75" r:id="rId2"/>
    <p:sldId id="277" r:id="rId3"/>
    <p:sldId id="303" r:id="rId4"/>
    <p:sldId id="304" r:id="rId5"/>
    <p:sldId id="282" r:id="rId6"/>
    <p:sldId id="307" r:id="rId7"/>
    <p:sldId id="309" r:id="rId8"/>
    <p:sldId id="286" r:id="rId9"/>
    <p:sldId id="287" r:id="rId10"/>
    <p:sldId id="288" r:id="rId11"/>
    <p:sldId id="289" r:id="rId12"/>
    <p:sldId id="290" r:id="rId13"/>
    <p:sldId id="291" r:id="rId14"/>
    <p:sldId id="292" r:id="rId15"/>
    <p:sldId id="293" r:id="rId16"/>
    <p:sldId id="294" r:id="rId17"/>
    <p:sldId id="308" r:id="rId18"/>
    <p:sldId id="295" r:id="rId19"/>
    <p:sldId id="310"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18B"/>
    <a:srgbClr val="FFDC79"/>
    <a:srgbClr val="FFFFFF"/>
    <a:srgbClr val="FFEFC1"/>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4" autoAdjust="0"/>
    <p:restoredTop sz="94660"/>
  </p:normalViewPr>
  <p:slideViewPr>
    <p:cSldViewPr snapToGrid="0">
      <p:cViewPr>
        <p:scale>
          <a:sx n="77" d="100"/>
          <a:sy n="77" d="100"/>
        </p:scale>
        <p:origin x="-438" y="2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851DEC-67ED-45A2-9F3C-6BBD5D2C51A2}" type="datetimeFigureOut">
              <a:rPr lang="ru-RU" smtClean="0"/>
              <a:t>22.11.2023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E6629-055B-45EE-BC8B-654F36142CF5}" type="slidenum">
              <a:rPr lang="ru-RU" smtClean="0"/>
              <a:t>‹#›</a:t>
            </a:fld>
            <a:endParaRPr lang="ru-RU"/>
          </a:p>
        </p:txBody>
      </p:sp>
    </p:spTree>
    <p:extLst>
      <p:ext uri="{BB962C8B-B14F-4D97-AF65-F5344CB8AC3E}">
        <p14:creationId xmlns:p14="http://schemas.microsoft.com/office/powerpoint/2010/main" val="3519620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4F67769-7EC0-4671-AFB9-87700B99D9A9}" type="datetimeFigureOut">
              <a:rPr lang="ru-RU" smtClean="0"/>
              <a:t>22.11.2023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1121106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4F67769-7EC0-4671-AFB9-87700B99D9A9}" type="datetimeFigureOut">
              <a:rPr lang="ru-RU" smtClean="0"/>
              <a:t>22.11.2023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12681277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4F67769-7EC0-4671-AFB9-87700B99D9A9}" type="datetimeFigureOut">
              <a:rPr lang="ru-RU" smtClean="0"/>
              <a:t>22.11.2023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768925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4F67769-7EC0-4671-AFB9-87700B99D9A9}" type="datetimeFigureOut">
              <a:rPr lang="ru-RU" smtClean="0"/>
              <a:t>22.11.2023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1534928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4F67769-7EC0-4671-AFB9-87700B99D9A9}" type="datetimeFigureOut">
              <a:rPr lang="ru-RU" smtClean="0"/>
              <a:t>22.11.2023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4228921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4F67769-7EC0-4671-AFB9-87700B99D9A9}" type="datetimeFigureOut">
              <a:rPr lang="ru-RU" smtClean="0"/>
              <a:t>22.11.2023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1900344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4F67769-7EC0-4671-AFB9-87700B99D9A9}" type="datetimeFigureOut">
              <a:rPr lang="ru-RU" smtClean="0"/>
              <a:t>22.11.2023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1718257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4F67769-7EC0-4671-AFB9-87700B99D9A9}" type="datetimeFigureOut">
              <a:rPr lang="ru-RU" smtClean="0"/>
              <a:t>22.11.2023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4159914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4F67769-7EC0-4671-AFB9-87700B99D9A9}" type="datetimeFigureOut">
              <a:rPr lang="ru-RU" smtClean="0"/>
              <a:t>22.11.2023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2518232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4F67769-7EC0-4671-AFB9-87700B99D9A9}" type="datetimeFigureOut">
              <a:rPr lang="ru-RU" smtClean="0"/>
              <a:t>22.11.2023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551071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4F67769-7EC0-4671-AFB9-87700B99D9A9}" type="datetimeFigureOut">
              <a:rPr lang="ru-RU" smtClean="0"/>
              <a:t>22.11.2023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4EC0F40-5022-4C8D-8224-F3CAE96C910C}" type="slidenum">
              <a:rPr lang="ru-RU" smtClean="0"/>
              <a:t>‹#›</a:t>
            </a:fld>
            <a:endParaRPr lang="ru-RU"/>
          </a:p>
        </p:txBody>
      </p:sp>
    </p:spTree>
    <p:extLst>
      <p:ext uri="{BB962C8B-B14F-4D97-AF65-F5344CB8AC3E}">
        <p14:creationId xmlns:p14="http://schemas.microsoft.com/office/powerpoint/2010/main" val="1826312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67769-7EC0-4671-AFB9-87700B99D9A9}" type="datetimeFigureOut">
              <a:rPr lang="ru-RU" smtClean="0"/>
              <a:t>22.11.2023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EC0F40-5022-4C8D-8224-F3CAE96C910C}" type="slidenum">
              <a:rPr lang="ru-RU" smtClean="0"/>
              <a:t>‹#›</a:t>
            </a:fld>
            <a:endParaRPr lang="ru-RU"/>
          </a:p>
        </p:txBody>
      </p:sp>
    </p:spTree>
    <p:extLst>
      <p:ext uri="{BB962C8B-B14F-4D97-AF65-F5344CB8AC3E}">
        <p14:creationId xmlns:p14="http://schemas.microsoft.com/office/powerpoint/2010/main" val="3149140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4" name="Rectangle 1"/>
          <p:cNvSpPr>
            <a:spLocks noChangeArrowheads="1"/>
          </p:cNvSpPr>
          <p:nvPr/>
        </p:nvSpPr>
        <p:spPr bwMode="auto">
          <a:xfrm>
            <a:off x="2628900" y="2774048"/>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Прямоугольник 8"/>
          <p:cNvSpPr/>
          <p:nvPr/>
        </p:nvSpPr>
        <p:spPr>
          <a:xfrm>
            <a:off x="369912" y="177163"/>
            <a:ext cx="11822088" cy="707886"/>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ru-RU" sz="2000" b="1" i="1" cap="none" spc="150" dirty="0" smtClean="0">
                <a:ln w="11430"/>
                <a:effectLst>
                  <a:outerShdw blurRad="25400" algn="tl" rotWithShape="0">
                    <a:srgbClr val="000000">
                      <a:alpha val="43000"/>
                    </a:srgbClr>
                  </a:outerShdw>
                </a:effectLst>
                <a:latin typeface="Times New Roman" pitchFamily="18" charset="0"/>
                <a:cs typeface="Times New Roman" pitchFamily="18" charset="0"/>
              </a:rPr>
              <a:t>Муниципальное бюджетное </a:t>
            </a:r>
            <a:r>
              <a:rPr lang="ru-RU" sz="2000" b="1" i="1" cap="none" spc="150" dirty="0" smtClean="0">
                <a:ln w="11430"/>
                <a:effectLst>
                  <a:outerShdw blurRad="25400" algn="tl" rotWithShape="0">
                    <a:srgbClr val="000000">
                      <a:alpha val="43000"/>
                    </a:srgbClr>
                  </a:outerShdw>
                </a:effectLst>
                <a:latin typeface="Times New Roman" pitchFamily="18" charset="0"/>
                <a:cs typeface="Times New Roman" pitchFamily="18" charset="0"/>
              </a:rPr>
              <a:t>учреждение </a:t>
            </a:r>
            <a:r>
              <a:rPr lang="ru-RU" sz="2000" b="1" i="1" cap="none" spc="150" dirty="0" smtClean="0">
                <a:ln w="11430"/>
                <a:effectLst>
                  <a:outerShdw blurRad="25400" algn="tl" rotWithShape="0">
                    <a:srgbClr val="000000">
                      <a:alpha val="43000"/>
                    </a:srgbClr>
                  </a:outerShdw>
                </a:effectLst>
                <a:latin typeface="Times New Roman" pitchFamily="18" charset="0"/>
                <a:cs typeface="Times New Roman" pitchFamily="18" charset="0"/>
              </a:rPr>
              <a:t>дополнительного образования</a:t>
            </a:r>
          </a:p>
          <a:p>
            <a:pPr algn="ctr"/>
            <a:r>
              <a:rPr lang="ru-RU" sz="2000" b="1" i="1" spc="150" dirty="0" smtClean="0">
                <a:ln w="11430"/>
                <a:effectLst>
                  <a:outerShdw blurRad="25400" algn="tl" rotWithShape="0">
                    <a:srgbClr val="000000">
                      <a:alpha val="43000"/>
                    </a:srgbClr>
                  </a:outerShdw>
                </a:effectLst>
                <a:latin typeface="Times New Roman" pitchFamily="18" charset="0"/>
                <a:cs typeface="Times New Roman" pitchFamily="18" charset="0"/>
              </a:rPr>
              <a:t>«Абазинский Центр детского творчества»</a:t>
            </a:r>
            <a:r>
              <a:rPr lang="ru-RU" sz="2000" b="1" i="1" cap="none" spc="150" dirty="0" smtClean="0">
                <a:ln w="11430"/>
                <a:effectLst>
                  <a:outerShdw blurRad="25400" algn="tl" rotWithShape="0">
                    <a:srgbClr val="000000">
                      <a:alpha val="43000"/>
                    </a:srgbClr>
                  </a:outerShdw>
                </a:effectLst>
                <a:latin typeface="Times New Roman" pitchFamily="18" charset="0"/>
                <a:cs typeface="Times New Roman" pitchFamily="18" charset="0"/>
              </a:rPr>
              <a:t> </a:t>
            </a:r>
            <a:endParaRPr lang="ru-RU" sz="2000" b="1" i="1" cap="none" spc="150" dirty="0">
              <a:ln w="11430"/>
              <a:effectLst>
                <a:outerShdw blurRad="25400" algn="tl" rotWithShape="0">
                  <a:srgbClr val="000000">
                    <a:alpha val="43000"/>
                  </a:srgbClr>
                </a:outerShdw>
              </a:effectLst>
              <a:latin typeface="Times New Roman" pitchFamily="18" charset="0"/>
              <a:cs typeface="Times New Roman" pitchFamily="18" charset="0"/>
            </a:endParaRPr>
          </a:p>
        </p:txBody>
      </p:sp>
      <p:sp>
        <p:nvSpPr>
          <p:cNvPr id="10" name="Прямоугольник 9"/>
          <p:cNvSpPr/>
          <p:nvPr/>
        </p:nvSpPr>
        <p:spPr>
          <a:xfrm>
            <a:off x="437785" y="1196876"/>
            <a:ext cx="11278004" cy="2308324"/>
          </a:xfrm>
          <a:prstGeom prst="rect">
            <a:avLst/>
          </a:prstGeom>
          <a:noFill/>
          <a:ln>
            <a:noFill/>
          </a:ln>
          <a:effectLst>
            <a:outerShdw blurRad="50800" dist="50800" dir="5400000" algn="ctr" rotWithShape="0">
              <a:srgbClr val="FF0000"/>
            </a:outerShdw>
          </a:effectLst>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ru-RU" sz="3600" b="1" dirty="0" smtClean="0">
                <a:solidFill>
                  <a:srgbClr val="FF0000"/>
                </a:solidFill>
                <a:latin typeface="Times New Roman" pitchFamily="18" charset="0"/>
                <a:cs typeface="Times New Roman" pitchFamily="18" charset="0"/>
              </a:rPr>
              <a:t>МАСТЕР-КЛАСС </a:t>
            </a:r>
          </a:p>
          <a:p>
            <a:pPr algn="ctr"/>
            <a:r>
              <a:rPr lang="ru-RU" sz="3600" b="1" dirty="0" smtClean="0">
                <a:solidFill>
                  <a:srgbClr val="FF0000"/>
                </a:solidFill>
                <a:latin typeface="Times New Roman" pitchFamily="18" charset="0"/>
                <a:cs typeface="Times New Roman" pitchFamily="18" charset="0"/>
              </a:rPr>
              <a:t>ПО ИЗОБРАЗИТЕЛЬНОМУ ИСКУССТВУ</a:t>
            </a:r>
            <a:endParaRPr lang="ru-RU" sz="3600" dirty="0" smtClean="0">
              <a:solidFill>
                <a:srgbClr val="FF0000"/>
              </a:solidFill>
              <a:latin typeface="Times New Roman" pitchFamily="18" charset="0"/>
              <a:cs typeface="Times New Roman" pitchFamily="18" charset="0"/>
            </a:endParaRPr>
          </a:p>
          <a:p>
            <a:pPr algn="ctr"/>
            <a:r>
              <a:rPr lang="ru-RU" sz="3600" b="1" dirty="0" smtClean="0">
                <a:solidFill>
                  <a:srgbClr val="FF0000"/>
                </a:solidFill>
                <a:latin typeface="Times New Roman" pitchFamily="18" charset="0"/>
                <a:cs typeface="Times New Roman" pitchFamily="18" charset="0"/>
              </a:rPr>
              <a:t> «ИНТЕРЬЕРНОЕ ПАННО «ПТИЦА» В СМЕШАННОЙ ТЕХНИКЕ»</a:t>
            </a:r>
            <a:r>
              <a:rPr lang="ru-RU" sz="3600" b="1" cap="none" spc="150" dirty="0" smtClean="0">
                <a:ln w="11430"/>
                <a:solidFill>
                  <a:srgbClr val="FF0000"/>
                </a:solidFill>
                <a:latin typeface="Times New Roman" pitchFamily="18" charset="0"/>
                <a:cs typeface="Times New Roman" pitchFamily="18" charset="0"/>
              </a:rPr>
              <a:t> </a:t>
            </a:r>
            <a:endParaRPr lang="ru-RU" sz="3600" b="1" cap="none" spc="150" dirty="0">
              <a:ln w="11430"/>
              <a:solidFill>
                <a:srgbClr val="FF0000"/>
              </a:solidFill>
              <a:latin typeface="Times New Roman" pitchFamily="18" charset="0"/>
              <a:cs typeface="Times New Roman" pitchFamily="18" charset="0"/>
            </a:endParaRPr>
          </a:p>
        </p:txBody>
      </p:sp>
      <p:pic>
        <p:nvPicPr>
          <p:cNvPr id="14" name="Picture 2" descr="C:\Users\Комп\Documents\Файлы Mail.Ru Агента\asja_bu@mail.ru\inna_s58@mail.ru\_MG_8670.JPG"/>
          <p:cNvPicPr>
            <a:picLocks noChangeAspect="1" noChangeArrowheads="1"/>
          </p:cNvPicPr>
          <p:nvPr/>
        </p:nvPicPr>
        <p:blipFill>
          <a:blip r:embed="rId3" cstate="print"/>
          <a:srcRect/>
          <a:stretch>
            <a:fillRect/>
          </a:stretch>
        </p:blipFill>
        <p:spPr bwMode="auto">
          <a:xfrm>
            <a:off x="571461" y="3763926"/>
            <a:ext cx="5143536" cy="2880576"/>
          </a:xfrm>
          <a:prstGeom prst="rect">
            <a:avLst/>
          </a:prstGeom>
          <a:ln w="22225">
            <a:solidFill>
              <a:schemeClr val="bg1"/>
            </a:solidFill>
          </a:ln>
          <a:effectLst/>
        </p:spPr>
      </p:pic>
      <p:pic>
        <p:nvPicPr>
          <p:cNvPr id="15" name="Picture 6" descr="1 002"/>
          <p:cNvPicPr>
            <a:picLocks noChangeAspect="1" noChangeArrowheads="1"/>
          </p:cNvPicPr>
          <p:nvPr/>
        </p:nvPicPr>
        <p:blipFill>
          <a:blip r:embed="rId4" cstate="print"/>
          <a:srcRect l="10558" t="5341" r="13167" b="8574"/>
          <a:stretch>
            <a:fillRect/>
          </a:stretch>
        </p:blipFill>
        <p:spPr bwMode="auto">
          <a:xfrm>
            <a:off x="4684089" y="5923250"/>
            <a:ext cx="1032416" cy="721252"/>
          </a:xfrm>
          <a:prstGeom prst="rect">
            <a:avLst/>
          </a:prstGeom>
          <a:noFill/>
          <a:ln w="9525">
            <a:noFill/>
            <a:miter lim="800000"/>
            <a:headEnd/>
            <a:tailEnd/>
          </a:ln>
        </p:spPr>
      </p:pic>
      <p:graphicFrame>
        <p:nvGraphicFramePr>
          <p:cNvPr id="2" name="Таблица 1"/>
          <p:cNvGraphicFramePr>
            <a:graphicFrameLocks noGrp="1"/>
          </p:cNvGraphicFramePr>
          <p:nvPr>
            <p:extLst>
              <p:ext uri="{D42A27DB-BD31-4B8C-83A1-F6EECF244321}">
                <p14:modId xmlns:p14="http://schemas.microsoft.com/office/powerpoint/2010/main" val="34050054"/>
              </p:ext>
            </p:extLst>
          </p:nvPr>
        </p:nvGraphicFramePr>
        <p:xfrm>
          <a:off x="6308314" y="3763927"/>
          <a:ext cx="5638599" cy="2779552"/>
        </p:xfrm>
        <a:graphic>
          <a:graphicData uri="http://schemas.openxmlformats.org/drawingml/2006/table">
            <a:tbl>
              <a:tblPr>
                <a:tableStyleId>{5C22544A-7EE6-4342-B048-85BDC9FD1C3A}</a:tableStyleId>
              </a:tblPr>
              <a:tblGrid>
                <a:gridCol w="5638599"/>
              </a:tblGrid>
              <a:tr h="2779552">
                <a:tc>
                  <a:txBody>
                    <a:bodyPr/>
                    <a:lstStyle/>
                    <a:p>
                      <a:pPr marR="4445" algn="ctr">
                        <a:lnSpc>
                          <a:spcPts val="1475"/>
                        </a:lnSpc>
                        <a:spcAft>
                          <a:spcPts val="0"/>
                        </a:spcAft>
                      </a:pPr>
                      <a:endParaRPr lang="ru-RU" sz="1800" b="1" spc="-5" dirty="0" smtClean="0">
                        <a:effectLst/>
                        <a:latin typeface="Times New Roman" pitchFamily="18" charset="0"/>
                        <a:cs typeface="Times New Roman" pitchFamily="18" charset="0"/>
                      </a:endParaRPr>
                    </a:p>
                    <a:p>
                      <a:pPr marR="4445" algn="ctr">
                        <a:lnSpc>
                          <a:spcPts val="1475"/>
                        </a:lnSpc>
                        <a:spcAft>
                          <a:spcPts val="0"/>
                        </a:spcAft>
                      </a:pPr>
                      <a:r>
                        <a:rPr lang="ru-RU" sz="1800" b="1" spc="-5" dirty="0" smtClean="0">
                          <a:effectLst/>
                          <a:latin typeface="Times New Roman" pitchFamily="18" charset="0"/>
                          <a:cs typeface="Times New Roman" pitchFamily="18" charset="0"/>
                        </a:rPr>
                        <a:t>Республиканский форум</a:t>
                      </a:r>
                      <a:endParaRPr lang="ru-RU" sz="1800" b="1" dirty="0">
                        <a:effectLst/>
                        <a:latin typeface="Times New Roman" pitchFamily="18" charset="0"/>
                        <a:cs typeface="Times New Roman" pitchFamily="18" charset="0"/>
                      </a:endParaRPr>
                    </a:p>
                    <a:p>
                      <a:pPr marR="4445" algn="ctr">
                        <a:lnSpc>
                          <a:spcPts val="1475"/>
                        </a:lnSpc>
                        <a:spcAft>
                          <a:spcPts val="0"/>
                        </a:spcAft>
                      </a:pPr>
                      <a:r>
                        <a:rPr lang="ru-RU" sz="1300" b="1" spc="-5" dirty="0">
                          <a:effectLst/>
                          <a:latin typeface="Times New Roman" pitchFamily="18" charset="0"/>
                          <a:cs typeface="Times New Roman" pitchFamily="18" charset="0"/>
                        </a:rPr>
                        <a:t>организаций дополнительного образования</a:t>
                      </a:r>
                      <a:endParaRPr lang="ru-RU" sz="1000" b="1" dirty="0">
                        <a:effectLst/>
                        <a:latin typeface="Times New Roman" pitchFamily="18" charset="0"/>
                        <a:cs typeface="Times New Roman" pitchFamily="18" charset="0"/>
                      </a:endParaRPr>
                    </a:p>
                    <a:p>
                      <a:pPr marL="27305" algn="ctr">
                        <a:lnSpc>
                          <a:spcPts val="1475"/>
                        </a:lnSpc>
                        <a:spcAft>
                          <a:spcPts val="0"/>
                        </a:spcAft>
                      </a:pPr>
                      <a:r>
                        <a:rPr lang="ru-RU" sz="1300" b="1" spc="-5" dirty="0">
                          <a:effectLst/>
                          <a:latin typeface="Times New Roman" pitchFamily="18" charset="0"/>
                          <a:cs typeface="Times New Roman" pitchFamily="18" charset="0"/>
                        </a:rPr>
                        <a:t>«Дополнительное образование детей Республики Хакасия</a:t>
                      </a:r>
                      <a:r>
                        <a:rPr lang="ru-RU" sz="1300" b="1" spc="-5" dirty="0" smtClean="0">
                          <a:effectLst/>
                          <a:latin typeface="Times New Roman" pitchFamily="18" charset="0"/>
                          <a:cs typeface="Times New Roman" pitchFamily="18" charset="0"/>
                        </a:rPr>
                        <a:t>: инновации</a:t>
                      </a:r>
                      <a:r>
                        <a:rPr lang="ru-RU" sz="1300" b="1" spc="-5" dirty="0">
                          <a:effectLst/>
                          <a:latin typeface="Times New Roman" pitchFamily="18" charset="0"/>
                          <a:cs typeface="Times New Roman" pitchFamily="18" charset="0"/>
                        </a:rPr>
                        <a:t>, ресурсы, перспективы»,</a:t>
                      </a:r>
                      <a:endParaRPr lang="ru-RU" sz="1000" b="1" dirty="0">
                        <a:effectLst/>
                        <a:latin typeface="Times New Roman" pitchFamily="18" charset="0"/>
                        <a:cs typeface="Times New Roman" pitchFamily="18" charset="0"/>
                      </a:endParaRPr>
                    </a:p>
                    <a:p>
                      <a:pPr algn="ctr">
                        <a:lnSpc>
                          <a:spcPts val="1475"/>
                        </a:lnSpc>
                        <a:spcAft>
                          <a:spcPts val="0"/>
                        </a:spcAft>
                      </a:pPr>
                      <a:r>
                        <a:rPr lang="ru-RU" sz="1300" b="1" spc="-10" dirty="0">
                          <a:effectLst/>
                          <a:latin typeface="Times New Roman" pitchFamily="18" charset="0"/>
                          <a:cs typeface="Times New Roman" pitchFamily="18" charset="0"/>
                        </a:rPr>
                        <a:t>посвященного 105-летию государственной системы </a:t>
                      </a:r>
                      <a:r>
                        <a:rPr lang="ru-RU" sz="1300" b="1" spc="-10" dirty="0" smtClean="0">
                          <a:effectLst/>
                          <a:latin typeface="Times New Roman" pitchFamily="18" charset="0"/>
                          <a:cs typeface="Times New Roman" pitchFamily="18" charset="0"/>
                        </a:rPr>
                        <a:t>дополнительного </a:t>
                      </a:r>
                      <a:r>
                        <a:rPr lang="ru-RU" sz="1300" b="1" spc="-5" dirty="0" smtClean="0">
                          <a:effectLst/>
                          <a:latin typeface="Times New Roman" pitchFamily="18" charset="0"/>
                          <a:cs typeface="Times New Roman" pitchFamily="18" charset="0"/>
                        </a:rPr>
                        <a:t>(</a:t>
                      </a:r>
                      <a:r>
                        <a:rPr lang="ru-RU" sz="1300" b="1" spc="-5" dirty="0">
                          <a:effectLst/>
                          <a:latin typeface="Times New Roman" pitchFamily="18" charset="0"/>
                          <a:cs typeface="Times New Roman" pitchFamily="18" charset="0"/>
                        </a:rPr>
                        <a:t>внешкольного) образования детей в </a:t>
                      </a:r>
                      <a:r>
                        <a:rPr lang="ru-RU" sz="1300" b="1" spc="-5" dirty="0" smtClean="0">
                          <a:effectLst/>
                          <a:latin typeface="Times New Roman" pitchFamily="18" charset="0"/>
                          <a:cs typeface="Times New Roman" pitchFamily="18" charset="0"/>
                        </a:rPr>
                        <a:t>России и </a:t>
                      </a:r>
                      <a:r>
                        <a:rPr lang="ru-RU" sz="1300" b="1" spc="-5" dirty="0">
                          <a:effectLst/>
                          <a:latin typeface="Times New Roman" pitchFamily="18" charset="0"/>
                          <a:cs typeface="Times New Roman" pitchFamily="18" charset="0"/>
                        </a:rPr>
                        <a:t>Году педагога и наставника </a:t>
                      </a:r>
                      <a:endParaRPr lang="ru-RU" sz="1300" b="1" spc="-5" dirty="0" smtClean="0">
                        <a:effectLst/>
                        <a:latin typeface="Times New Roman" pitchFamily="18" charset="0"/>
                        <a:cs typeface="Times New Roman" pitchFamily="18" charset="0"/>
                      </a:endParaRPr>
                    </a:p>
                    <a:p>
                      <a:pPr algn="ctr">
                        <a:lnSpc>
                          <a:spcPts val="1475"/>
                        </a:lnSpc>
                        <a:spcAft>
                          <a:spcPts val="0"/>
                        </a:spcAft>
                      </a:pPr>
                      <a:r>
                        <a:rPr lang="ru-RU" sz="1300" b="1" spc="-5" dirty="0" smtClean="0">
                          <a:effectLst/>
                          <a:latin typeface="Times New Roman" pitchFamily="18" charset="0"/>
                          <a:cs typeface="Times New Roman" pitchFamily="18" charset="0"/>
                        </a:rPr>
                        <a:t>в </a:t>
                      </a:r>
                      <a:r>
                        <a:rPr lang="ru-RU" sz="1300" b="1" spc="-5" dirty="0">
                          <a:effectLst/>
                          <a:latin typeface="Times New Roman" pitchFamily="18" charset="0"/>
                          <a:cs typeface="Times New Roman" pitchFamily="18" charset="0"/>
                        </a:rPr>
                        <a:t>Российской </a:t>
                      </a:r>
                      <a:r>
                        <a:rPr lang="ru-RU" sz="1300" b="1" spc="-5" dirty="0" smtClean="0">
                          <a:effectLst/>
                          <a:latin typeface="Times New Roman" pitchFamily="18" charset="0"/>
                          <a:cs typeface="Times New Roman" pitchFamily="18" charset="0"/>
                        </a:rPr>
                        <a:t>Федерации</a:t>
                      </a:r>
                    </a:p>
                    <a:p>
                      <a:pPr algn="ctr"/>
                      <a:endParaRPr lang="ru-RU" sz="1000" b="1" i="1" spc="150" dirty="0" smtClean="0">
                        <a:ln w="11430"/>
                        <a:effectLst>
                          <a:outerShdw blurRad="25400" algn="tl" rotWithShape="0">
                            <a:srgbClr val="000000">
                              <a:alpha val="43000"/>
                            </a:srgbClr>
                          </a:outerShdw>
                        </a:effectLst>
                        <a:latin typeface="Times New Roman" pitchFamily="18" charset="0"/>
                        <a:cs typeface="Times New Roman" pitchFamily="18" charset="0"/>
                      </a:endParaRPr>
                    </a:p>
                    <a:p>
                      <a:pPr algn="ctr"/>
                      <a:r>
                        <a:rPr lang="ru-RU" sz="1200" b="1" i="1" dirty="0" smtClean="0">
                          <a:latin typeface="Times New Roman" pitchFamily="18" charset="0"/>
                          <a:cs typeface="Times New Roman" pitchFamily="18" charset="0"/>
                        </a:rPr>
                        <a:t>Творческая мастерская</a:t>
                      </a:r>
                    </a:p>
                    <a:p>
                      <a:pPr algn="ctr"/>
                      <a:r>
                        <a:rPr lang="ru-RU" sz="1200" b="1" i="1" dirty="0" smtClean="0">
                          <a:latin typeface="Times New Roman" pitchFamily="18" charset="0"/>
                          <a:cs typeface="Times New Roman" pitchFamily="18" charset="0"/>
                        </a:rPr>
                        <a:t> «Традиции</a:t>
                      </a:r>
                      <a:r>
                        <a:rPr lang="ru-RU" sz="1200" b="1" i="1" baseline="0" dirty="0" smtClean="0">
                          <a:latin typeface="Times New Roman" pitchFamily="18" charset="0"/>
                          <a:cs typeface="Times New Roman" pitchFamily="18" charset="0"/>
                        </a:rPr>
                        <a:t> и инновации декоративно-прикладного творчества</a:t>
                      </a:r>
                    </a:p>
                    <a:p>
                      <a:pPr algn="ctr"/>
                      <a:r>
                        <a:rPr lang="ru-RU" sz="1200" b="1" i="1" baseline="0" dirty="0" smtClean="0">
                          <a:latin typeface="Times New Roman" pitchFamily="18" charset="0"/>
                          <a:cs typeface="Times New Roman" pitchFamily="18" charset="0"/>
                        </a:rPr>
                        <a:t> на современном этапе»</a:t>
                      </a:r>
                      <a:endParaRPr lang="ru-RU" sz="1200" b="1" i="1" dirty="0" smtClean="0">
                        <a:latin typeface="Times New Roman" pitchFamily="18" charset="0"/>
                        <a:cs typeface="Times New Roman" pitchFamily="18" charset="0"/>
                      </a:endParaRPr>
                    </a:p>
                    <a:p>
                      <a:pPr algn="ctr">
                        <a:lnSpc>
                          <a:spcPts val="1475"/>
                        </a:lnSpc>
                        <a:spcAft>
                          <a:spcPts val="0"/>
                        </a:spcAft>
                      </a:pPr>
                      <a:endParaRPr lang="ru-RU" sz="1000" dirty="0">
                        <a:effectLst/>
                        <a:latin typeface="Times New Roman" pitchFamily="18" charset="0"/>
                        <a:ea typeface="Times New Roman"/>
                        <a:cs typeface="Times New Roman" pitchFamily="18" charset="0"/>
                      </a:endParaRPr>
                    </a:p>
                  </a:txBody>
                  <a:tcPr marL="30480" marR="30480" marT="0" marB="0">
                    <a:noFill/>
                  </a:tcPr>
                </a:tc>
              </a:tr>
            </a:tbl>
          </a:graphicData>
        </a:graphic>
      </p:graphicFrame>
      <p:graphicFrame>
        <p:nvGraphicFramePr>
          <p:cNvPr id="11" name="Таблица 10"/>
          <p:cNvGraphicFramePr>
            <a:graphicFrameLocks noGrp="1"/>
          </p:cNvGraphicFramePr>
          <p:nvPr>
            <p:extLst>
              <p:ext uri="{D42A27DB-BD31-4B8C-83A1-F6EECF244321}">
                <p14:modId xmlns:p14="http://schemas.microsoft.com/office/powerpoint/2010/main" val="1935683147"/>
              </p:ext>
            </p:extLst>
          </p:nvPr>
        </p:nvGraphicFramePr>
        <p:xfrm>
          <a:off x="5225901" y="6367673"/>
          <a:ext cx="1774068" cy="571500"/>
        </p:xfrm>
        <a:graphic>
          <a:graphicData uri="http://schemas.openxmlformats.org/drawingml/2006/table">
            <a:tbl>
              <a:tblPr>
                <a:tableStyleId>{5C22544A-7EE6-4342-B048-85BDC9FD1C3A}</a:tableStyleId>
              </a:tblPr>
              <a:tblGrid>
                <a:gridCol w="1774068"/>
              </a:tblGrid>
              <a:tr h="418684">
                <a:tc>
                  <a:txBody>
                    <a:bodyPr/>
                    <a:lstStyle/>
                    <a:p>
                      <a:pPr marR="4445" algn="ctr">
                        <a:lnSpc>
                          <a:spcPts val="1475"/>
                        </a:lnSpc>
                        <a:spcAft>
                          <a:spcPts val="0"/>
                        </a:spcAft>
                      </a:pPr>
                      <a:endParaRPr lang="ru-RU" sz="1800" b="1" spc="-5" dirty="0" smtClean="0">
                        <a:effectLst/>
                        <a:latin typeface="Times New Roman" pitchFamily="18" charset="0"/>
                        <a:cs typeface="Times New Roman" pitchFamily="18" charset="0"/>
                      </a:endParaRPr>
                    </a:p>
                    <a:p>
                      <a:pPr marR="4445" algn="ctr">
                        <a:lnSpc>
                          <a:spcPts val="1475"/>
                        </a:lnSpc>
                        <a:spcAft>
                          <a:spcPts val="0"/>
                        </a:spcAft>
                      </a:pPr>
                      <a:r>
                        <a:rPr lang="ru-RU" sz="1800" b="1" spc="-5" dirty="0" smtClean="0">
                          <a:effectLst/>
                          <a:latin typeface="Times New Roman" pitchFamily="18" charset="0"/>
                          <a:cs typeface="Times New Roman" pitchFamily="18" charset="0"/>
                        </a:rPr>
                        <a:t>2023</a:t>
                      </a:r>
                      <a:r>
                        <a:rPr lang="ru-RU" sz="1800" b="1" spc="-5" baseline="0" dirty="0" smtClean="0">
                          <a:effectLst/>
                          <a:latin typeface="Times New Roman" pitchFamily="18" charset="0"/>
                          <a:cs typeface="Times New Roman" pitchFamily="18" charset="0"/>
                        </a:rPr>
                        <a:t> г.</a:t>
                      </a:r>
                      <a:endParaRPr lang="ru-RU" sz="1800" b="1" dirty="0">
                        <a:effectLst/>
                        <a:latin typeface="Times New Roman" pitchFamily="18" charset="0"/>
                        <a:cs typeface="Times New Roman" pitchFamily="18" charset="0"/>
                      </a:endParaRPr>
                    </a:p>
                    <a:p>
                      <a:pPr algn="ctr">
                        <a:lnSpc>
                          <a:spcPts val="1475"/>
                        </a:lnSpc>
                        <a:spcAft>
                          <a:spcPts val="0"/>
                        </a:spcAft>
                      </a:pPr>
                      <a:endParaRPr lang="ru-RU" sz="1000" dirty="0">
                        <a:effectLst/>
                        <a:latin typeface="Times New Roman" pitchFamily="18" charset="0"/>
                        <a:ea typeface="Times New Roman"/>
                        <a:cs typeface="Times New Roman" pitchFamily="18" charset="0"/>
                      </a:endParaRPr>
                    </a:p>
                  </a:txBody>
                  <a:tcPr marL="30480" marR="30480" marT="0" marB="0">
                    <a:noFill/>
                  </a:tcPr>
                </a:tc>
              </a:tr>
            </a:tbl>
          </a:graphicData>
        </a:graphic>
      </p:graphicFrame>
    </p:spTree>
    <p:extLst>
      <p:ext uri="{BB962C8B-B14F-4D97-AF65-F5344CB8AC3E}">
        <p14:creationId xmlns:p14="http://schemas.microsoft.com/office/powerpoint/2010/main" val="11031160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4" name="Rectangle 1"/>
          <p:cNvSpPr>
            <a:spLocks noChangeArrowheads="1"/>
          </p:cNvSpPr>
          <p:nvPr/>
        </p:nvSpPr>
        <p:spPr bwMode="auto">
          <a:xfrm>
            <a:off x="2628900" y="2774048"/>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101599" y="73491"/>
            <a:ext cx="12090401" cy="6863417"/>
          </a:xfrm>
          <a:prstGeom prst="rect">
            <a:avLst/>
          </a:prstGeom>
        </p:spPr>
        <p:txBody>
          <a:bodyPr wrap="square">
            <a:spAutoFit/>
          </a:bodyPr>
          <a:lstStyle/>
          <a:p>
            <a:pPr algn="ctr"/>
            <a:r>
              <a:rPr lang="ru-RU" sz="3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Краткая информация</a:t>
            </a:r>
          </a:p>
          <a:p>
            <a:r>
              <a:rPr lang="ru-RU" sz="2400" b="1" dirty="0" smtClean="0">
                <a:latin typeface="Times New Roman" pitchFamily="18" charset="0"/>
                <a:cs typeface="Times New Roman" pitchFamily="18" charset="0"/>
              </a:rPr>
              <a:t>Мастер-наставник</a:t>
            </a:r>
            <a:r>
              <a:rPr lang="ru-RU" sz="2400" b="1" dirty="0">
                <a:latin typeface="Times New Roman" pitchFamily="18" charset="0"/>
                <a:cs typeface="Times New Roman" pitchFamily="18" charset="0"/>
              </a:rPr>
              <a:t>:</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Спитченко</a:t>
            </a:r>
            <a:r>
              <a:rPr lang="ru-RU" sz="2400" dirty="0">
                <a:latin typeface="Times New Roman" pitchFamily="18" charset="0"/>
                <a:cs typeface="Times New Roman" pitchFamily="18" charset="0"/>
              </a:rPr>
              <a:t> Татьяна Петровна</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педагог дополнительного образования</a:t>
            </a:r>
          </a:p>
          <a:p>
            <a:r>
              <a:rPr lang="ru-RU" sz="2400" b="1" dirty="0" smtClean="0">
                <a:latin typeface="Times New Roman" panose="02020603050405020304" pitchFamily="18" charset="0"/>
                <a:cs typeface="Times New Roman" panose="02020603050405020304" pitchFamily="18" charset="0"/>
              </a:rPr>
              <a:t>Целевая </a:t>
            </a:r>
            <a:r>
              <a:rPr lang="ru-RU" sz="2400" b="1" dirty="0">
                <a:latin typeface="Times New Roman" panose="02020603050405020304" pitchFamily="18" charset="0"/>
                <a:cs typeface="Times New Roman" panose="02020603050405020304" pitchFamily="18" charset="0"/>
              </a:rPr>
              <a:t>аудитория: </a:t>
            </a:r>
            <a:r>
              <a:rPr lang="ru-RU" sz="2400" dirty="0">
                <a:latin typeface="Times New Roman" pitchFamily="18" charset="0"/>
                <a:cs typeface="Times New Roman" panose="02020603050405020304" pitchFamily="18" charset="0"/>
              </a:rPr>
              <a:t>Учащиеся старшего школьного возраста, педагоги дополнительного образования, учителя изобразительного искусства</a:t>
            </a:r>
            <a:r>
              <a:rPr lang="ru-RU" sz="2400" dirty="0" smtClean="0">
                <a:latin typeface="Times New Roman" panose="02020603050405020304" pitchFamily="18" charset="0"/>
                <a:cs typeface="Times New Roman" panose="02020603050405020304" pitchFamily="18" charset="0"/>
              </a:rPr>
              <a:t>.</a:t>
            </a:r>
            <a:r>
              <a:rPr lang="ru-RU" sz="2400" dirty="0">
                <a:latin typeface="Times New Roman" pitchFamily="18" charset="0"/>
                <a:cs typeface="Times New Roman" pitchFamily="18" charset="0"/>
              </a:rPr>
              <a:t> Идеально подойдет для эстетов, для всех неравнодушных к декору, золотым или серебряным элементам, текстуре и изысканному минимализму. Интерьерная живопись будет интересна как уже опытным художникам, желающим попробовать что-то новое, так и новичкам, только начинающим свой творческий путь.</a:t>
            </a:r>
          </a:p>
          <a:p>
            <a:endParaRPr lang="ru-RU" sz="1600" b="1" dirty="0" smtClean="0">
              <a:latin typeface="Times New Roman" pitchFamily="18" charset="0"/>
              <a:cs typeface="Times New Roman" pitchFamily="18" charset="0"/>
            </a:endParaRPr>
          </a:p>
          <a:p>
            <a:r>
              <a:rPr lang="ru-RU" sz="2400" b="1" dirty="0" smtClean="0">
                <a:latin typeface="Times New Roman" pitchFamily="18" charset="0"/>
                <a:cs typeface="Times New Roman" pitchFamily="18" charset="0"/>
              </a:rPr>
              <a:t>Цель мастер-класса:</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создание интерьерного панно «Птица» в смешанной </a:t>
            </a:r>
            <a:r>
              <a:rPr lang="ru-RU" sz="2400" dirty="0" smtClean="0">
                <a:latin typeface="Times New Roman" panose="02020603050405020304" pitchFamily="18" charset="0"/>
                <a:cs typeface="Times New Roman" panose="02020603050405020304" pitchFamily="18" charset="0"/>
              </a:rPr>
              <a:t>технике.</a:t>
            </a:r>
          </a:p>
          <a:p>
            <a:endParaRPr lang="ru-RU" b="1" dirty="0" smtClean="0">
              <a:latin typeface="Times New Roman" pitchFamily="18" charset="0"/>
              <a:cs typeface="Times New Roman" pitchFamily="18" charset="0"/>
            </a:endParaRPr>
          </a:p>
          <a:p>
            <a:r>
              <a:rPr lang="ru-RU" sz="2400" b="1" dirty="0" smtClean="0">
                <a:latin typeface="Times New Roman" pitchFamily="18" charset="0"/>
                <a:cs typeface="Times New Roman" pitchFamily="18" charset="0"/>
              </a:rPr>
              <a:t>Используемые </a:t>
            </a:r>
            <a:r>
              <a:rPr lang="ru-RU" sz="2400" b="1" dirty="0">
                <a:latin typeface="Times New Roman" pitchFamily="18" charset="0"/>
                <a:cs typeface="Times New Roman" pitchFamily="18" charset="0"/>
              </a:rPr>
              <a:t>приемы и техники выполнения: </a:t>
            </a:r>
            <a:r>
              <a:rPr lang="ru-RU" sz="2400" dirty="0">
                <a:latin typeface="Times New Roman" pitchFamily="18" charset="0"/>
                <a:cs typeface="Times New Roman" pitchFamily="18" charset="0"/>
              </a:rPr>
              <a:t>живопись акрилом, фоновый рисунок, техника золочения, использование орнамента и стилизованных элементов декора</a:t>
            </a:r>
            <a:r>
              <a:rPr lang="ru-RU" sz="2400" dirty="0" smtClean="0">
                <a:latin typeface="Times New Roman" pitchFamily="18" charset="0"/>
                <a:cs typeface="Times New Roman" pitchFamily="18" charset="0"/>
              </a:rPr>
              <a:t>.</a:t>
            </a:r>
          </a:p>
          <a:p>
            <a:r>
              <a:rPr lang="ru-RU" sz="2400" b="1" dirty="0">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rPr>
              <a:t>Вид мастер-класса: </a:t>
            </a:r>
            <a:r>
              <a:rPr lang="ru-RU" sz="2400" dirty="0">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rPr>
              <a:t>совместная работа мастера с аудиторией.</a:t>
            </a:r>
            <a:r>
              <a:rPr lang="ru-RU" sz="2400" dirty="0">
                <a:effectLst>
                  <a:outerShdw blurRad="38100" dist="38100" dir="2700000" algn="tl">
                    <a:srgbClr val="000000">
                      <a:alpha val="43137"/>
                    </a:srgbClr>
                  </a:outerShdw>
                </a:effectLst>
                <a:latin typeface="Times New Roman" panose="02020603050405020304" pitchFamily="18" charset="0"/>
                <a:ea typeface="Calibri"/>
                <a:cs typeface="Times New Roman" panose="02020603050405020304" pitchFamily="18" charset="0"/>
              </a:rPr>
              <a:t/>
            </a:r>
            <a:br>
              <a:rPr lang="ru-RU" sz="2400" dirty="0">
                <a:effectLst>
                  <a:outerShdw blurRad="38100" dist="38100" dir="2700000" algn="tl">
                    <a:srgbClr val="000000">
                      <a:alpha val="43137"/>
                    </a:srgbClr>
                  </a:outerShdw>
                </a:effectLst>
                <a:latin typeface="Times New Roman" panose="02020603050405020304" pitchFamily="18" charset="0"/>
                <a:ea typeface="Calibri"/>
                <a:cs typeface="Times New Roman" panose="02020603050405020304" pitchFamily="18" charset="0"/>
              </a:rPr>
            </a:br>
            <a:r>
              <a:rPr lang="ru-RU" sz="2400" b="1" dirty="0">
                <a:effectLst>
                  <a:outerShdw blurRad="38100" dist="38100" dir="2700000" algn="tl">
                    <a:srgbClr val="000000">
                      <a:alpha val="43137"/>
                    </a:srgbClr>
                  </a:outerShdw>
                </a:effectLst>
                <a:latin typeface="Times New Roman" pitchFamily="18" charset="0"/>
                <a:ea typeface="Times New Roman"/>
                <a:cs typeface="Times New Roman" panose="02020603050405020304" pitchFamily="18" charset="0"/>
              </a:rPr>
              <a:t>Форма проведения:</a:t>
            </a:r>
            <a:r>
              <a:rPr lang="ru-RU" sz="2400" dirty="0">
                <a:latin typeface="Times New Roman" panose="02020603050405020304" pitchFamily="18" charset="0"/>
                <a:ea typeface="Times New Roman"/>
                <a:cs typeface="Times New Roman" panose="02020603050405020304" pitchFamily="18" charset="0"/>
              </a:rPr>
              <a:t> </a:t>
            </a:r>
            <a:r>
              <a:rPr lang="ru-RU" sz="2400" dirty="0">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rPr>
              <a:t>интегрированное занятие.</a:t>
            </a:r>
          </a:p>
          <a:p>
            <a:r>
              <a:rPr lang="ru-RU" sz="2400" b="1" dirty="0">
                <a:latin typeface="Times New Roman" pitchFamily="18" charset="0"/>
                <a:cs typeface="Times New Roman" pitchFamily="18" charset="0"/>
              </a:rPr>
              <a:t>Структура мастер-класса: </a:t>
            </a:r>
            <a:r>
              <a:rPr lang="ru-RU" sz="2400" dirty="0">
                <a:latin typeface="Times New Roman" pitchFamily="18" charset="0"/>
                <a:cs typeface="Times New Roman" pitchFamily="18" charset="0"/>
              </a:rPr>
              <a:t>мастер-класс состоит из двух этапов: </a:t>
            </a:r>
            <a:r>
              <a:rPr lang="ru-RU" sz="2400" b="1" i="1" dirty="0">
                <a:latin typeface="Times New Roman" pitchFamily="18" charset="0"/>
                <a:cs typeface="Times New Roman" pitchFamily="18" charset="0"/>
              </a:rPr>
              <a:t>теоретический и практический.</a:t>
            </a:r>
            <a:endParaRPr lang="ru-RU" sz="2400" dirty="0">
              <a:latin typeface="Times New Roman" pitchFamily="18" charset="0"/>
              <a:cs typeface="Times New Roman" pitchFamily="18" charset="0"/>
            </a:endParaRPr>
          </a:p>
          <a:p>
            <a:r>
              <a:rPr lang="ru-RU" sz="2400" b="1" dirty="0">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rPr>
              <a:t>Продолжительность:</a:t>
            </a:r>
            <a:r>
              <a:rPr lang="ru-RU" sz="2400" dirty="0">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rPr>
              <a:t> 1 час</a:t>
            </a:r>
            <a:r>
              <a:rPr lang="ru-RU" sz="2400" dirty="0" smtClean="0">
                <a:effectLst>
                  <a:outerShdw blurRad="38100" dist="38100" dir="2700000" algn="tl">
                    <a:srgbClr val="000000">
                      <a:alpha val="43137"/>
                    </a:srgbClr>
                  </a:outerShdw>
                </a:effectLst>
                <a:latin typeface="Times New Roman" panose="02020603050405020304" pitchFamily="18" charset="0"/>
                <a:ea typeface="Times New Roman"/>
                <a:cs typeface="Times New Roman" panose="02020603050405020304" pitchFamily="18" charset="0"/>
              </a:rPr>
              <a:t>.</a:t>
            </a:r>
            <a:endParaRPr lang="ru-RU" sz="2400" dirty="0"/>
          </a:p>
        </p:txBody>
      </p:sp>
    </p:spTree>
    <p:extLst>
      <p:ext uri="{BB962C8B-B14F-4D97-AF65-F5344CB8AC3E}">
        <p14:creationId xmlns:p14="http://schemas.microsoft.com/office/powerpoint/2010/main" val="38807677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4" name="Rectangle 1"/>
          <p:cNvSpPr>
            <a:spLocks noChangeArrowheads="1"/>
          </p:cNvSpPr>
          <p:nvPr/>
        </p:nvSpPr>
        <p:spPr bwMode="auto">
          <a:xfrm>
            <a:off x="2628900" y="2774048"/>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16934" y="330958"/>
            <a:ext cx="11870265" cy="4524315"/>
          </a:xfrm>
          <a:prstGeom prst="rect">
            <a:avLst/>
          </a:prstGeom>
        </p:spPr>
        <p:txBody>
          <a:bodyPr wrap="square">
            <a:spAutoFit/>
          </a:bodyPr>
          <a:lstStyle/>
          <a:p>
            <a:r>
              <a:rPr lang="ru-RU" sz="2800" b="1" dirty="0">
                <a:latin typeface="Times New Roman" pitchFamily="18" charset="0"/>
                <a:cs typeface="Times New Roman" pitchFamily="18" charset="0"/>
              </a:rPr>
              <a:t>Вас ждет:</a:t>
            </a:r>
            <a:endParaRPr lang="ru-RU" sz="2800" dirty="0">
              <a:latin typeface="Times New Roman" pitchFamily="18" charset="0"/>
              <a:cs typeface="Times New Roman" pitchFamily="18" charset="0"/>
            </a:endParaRPr>
          </a:p>
          <a:p>
            <a:pPr marL="285750" lvl="0" indent="-285750">
              <a:buFont typeface="Arial" pitchFamily="34" charset="0"/>
              <a:buChar char="•"/>
            </a:pPr>
            <a:r>
              <a:rPr lang="ru-RU" sz="2800" dirty="0">
                <a:latin typeface="Times New Roman" pitchFamily="18" charset="0"/>
                <a:cs typeface="Times New Roman" pitchFamily="18" charset="0"/>
              </a:rPr>
              <a:t>пошаговое написание картины под руководством педагога;</a:t>
            </a:r>
          </a:p>
          <a:p>
            <a:pPr marL="285750" lvl="0" indent="-285750">
              <a:buFont typeface="Arial" pitchFamily="34" charset="0"/>
              <a:buChar char="•"/>
            </a:pPr>
            <a:r>
              <a:rPr lang="ru-RU" sz="2800" dirty="0">
                <a:latin typeface="Times New Roman" pitchFamily="18" charset="0"/>
                <a:cs typeface="Times New Roman" pitchFamily="18" charset="0"/>
              </a:rPr>
              <a:t>дружеская атмосфера и приятные впечатления;</a:t>
            </a:r>
          </a:p>
          <a:p>
            <a:pPr marL="285750" lvl="0" indent="-285750">
              <a:buFont typeface="Arial" pitchFamily="34" charset="0"/>
              <a:buChar char="•"/>
            </a:pPr>
            <a:r>
              <a:rPr lang="ru-RU" sz="2800" dirty="0">
                <a:latin typeface="Times New Roman" pitchFamily="18" charset="0"/>
                <a:cs typeface="Times New Roman" pitchFamily="18" charset="0"/>
              </a:rPr>
              <a:t>арт-терапия и эмоциональная разгрузка;</a:t>
            </a:r>
          </a:p>
          <a:p>
            <a:pPr marL="285750" lvl="0" indent="-285750">
              <a:buFont typeface="Arial" pitchFamily="34" charset="0"/>
              <a:buChar char="•"/>
            </a:pPr>
            <a:r>
              <a:rPr lang="ru-RU" sz="2800" dirty="0">
                <a:latin typeface="Times New Roman" pitchFamily="18" charset="0"/>
                <a:cs typeface="Times New Roman" pitchFamily="18" charset="0"/>
              </a:rPr>
              <a:t>принять участие в мастер-классе может и взрослый, и ребенок (12+);</a:t>
            </a:r>
          </a:p>
          <a:p>
            <a:pPr marL="285750" lvl="0" indent="-285750">
              <a:buFont typeface="Arial" pitchFamily="34" charset="0"/>
              <a:buChar char="•"/>
            </a:pPr>
            <a:r>
              <a:rPr lang="ru-RU" sz="2800" dirty="0">
                <a:latin typeface="Times New Roman" pitchFamily="18" charset="0"/>
                <a:cs typeface="Times New Roman" pitchFamily="18" charset="0"/>
              </a:rPr>
              <a:t>предварительная подготовка или обучение не требуется;</a:t>
            </a:r>
          </a:p>
          <a:p>
            <a:pPr marL="285750" lvl="0" indent="-285750">
              <a:buFont typeface="Arial" pitchFamily="34" charset="0"/>
              <a:buChar char="•"/>
            </a:pPr>
            <a:r>
              <a:rPr lang="ru-RU" sz="2800" dirty="0">
                <a:latin typeface="Times New Roman" pitchFamily="18" charset="0"/>
                <a:cs typeface="Times New Roman" pitchFamily="18" charset="0"/>
              </a:rPr>
              <a:t>все материалы для живописи уже включены в стоимость;</a:t>
            </a:r>
          </a:p>
          <a:p>
            <a:pPr marL="285750" lvl="0" indent="-285750">
              <a:buFont typeface="Arial" pitchFamily="34" charset="0"/>
              <a:buChar char="•"/>
            </a:pPr>
            <a:r>
              <a:rPr lang="ru-RU" sz="2800" dirty="0">
                <a:latin typeface="Times New Roman" pitchFamily="18" charset="0"/>
                <a:cs typeface="Times New Roman" pitchFamily="18" charset="0"/>
              </a:rPr>
              <a:t>приятным завершением мастер-класса станет картина, написанная вами!</a:t>
            </a:r>
          </a:p>
          <a:p>
            <a:pPr lvl="0"/>
            <a:endParaRPr lang="ru-RU" sz="2800" dirty="0"/>
          </a:p>
          <a:p>
            <a:endParaRPr lang="ru-RU" dirty="0">
              <a:latin typeface="Times New Roman" pitchFamily="18" charset="0"/>
              <a:cs typeface="Times New Roman" pitchFamily="18" charset="0"/>
            </a:endParaRPr>
          </a:p>
          <a:p>
            <a:endParaRPr lang="ru-RU" dirty="0"/>
          </a:p>
        </p:txBody>
      </p:sp>
      <p:pic>
        <p:nvPicPr>
          <p:cNvPr id="1026" name="Picture 2" descr="C:\Users\иван\Desktop\1674708353_papik-pro-p-risunki-zolotim-akrilom-39.jpg"/>
          <p:cNvPicPr>
            <a:picLocks noChangeAspect="1" noChangeArrowheads="1"/>
          </p:cNvPicPr>
          <p:nvPr/>
        </p:nvPicPr>
        <p:blipFill rotWithShape="1">
          <a:blip r:embed="rId3">
            <a:extLst>
              <a:ext uri="{28A0092B-C50C-407E-A947-70E740481C1C}">
                <a14:useLocalDpi xmlns:a14="http://schemas.microsoft.com/office/drawing/2010/main" val="0"/>
              </a:ext>
            </a:extLst>
          </a:blip>
          <a:srcRect l="6447" t="7568" r="4604" b="4864"/>
          <a:stretch/>
        </p:blipFill>
        <p:spPr bwMode="auto">
          <a:xfrm>
            <a:off x="531340" y="3954162"/>
            <a:ext cx="2880015" cy="280498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иван\Desktop\занятия Образ\IMG_20221110_15011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40186"/>
          <a:stretch/>
        </p:blipFill>
        <p:spPr bwMode="auto">
          <a:xfrm>
            <a:off x="4249282" y="4142601"/>
            <a:ext cx="3059580" cy="239103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иван\Desktop\0da6a9f3e6a4ea4231ec4745598y--kartiny-panno-panno-ptichki.jpg"/>
          <p:cNvPicPr>
            <a:picLocks noChangeAspect="1" noChangeArrowheads="1"/>
          </p:cNvPicPr>
          <p:nvPr/>
        </p:nvPicPr>
        <p:blipFill rotWithShape="1">
          <a:blip r:embed="rId5">
            <a:extLst>
              <a:ext uri="{28A0092B-C50C-407E-A947-70E740481C1C}">
                <a14:useLocalDpi xmlns:a14="http://schemas.microsoft.com/office/drawing/2010/main" val="0"/>
              </a:ext>
            </a:extLst>
          </a:blip>
          <a:srcRect l="25227" t="18115" r="29192" b="23393"/>
          <a:stretch/>
        </p:blipFill>
        <p:spPr bwMode="auto">
          <a:xfrm>
            <a:off x="7834183" y="3815415"/>
            <a:ext cx="3175687" cy="2718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4434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4" name="Rectangle 1"/>
          <p:cNvSpPr>
            <a:spLocks noChangeArrowheads="1"/>
          </p:cNvSpPr>
          <p:nvPr/>
        </p:nvSpPr>
        <p:spPr bwMode="auto">
          <a:xfrm>
            <a:off x="2628900" y="2774048"/>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124177" y="161624"/>
            <a:ext cx="6637867" cy="6555641"/>
          </a:xfrm>
          <a:prstGeom prst="rect">
            <a:avLst/>
          </a:prstGeom>
        </p:spPr>
        <p:txBody>
          <a:bodyPr wrap="square">
            <a:spAutoFit/>
          </a:bodyPr>
          <a:lstStyle/>
          <a:p>
            <a:r>
              <a:rPr lang="ru-RU" sz="20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Этап </a:t>
            </a:r>
            <a:r>
              <a:rPr lang="ru-RU"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1 (</a:t>
            </a:r>
            <a:r>
              <a:rPr lang="ru-RU" sz="2000" b="1"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теоретический</a:t>
            </a:r>
            <a:r>
              <a:rPr lang="ru-RU" sz="2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t>
            </a:r>
            <a:endParaRPr lang="ru-RU" sz="200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r>
              <a:rPr lang="ru-RU" sz="2000" b="1" dirty="0">
                <a:latin typeface="Times New Roman" pitchFamily="18" charset="0"/>
                <a:cs typeface="Times New Roman" pitchFamily="18" charset="0"/>
              </a:rPr>
              <a:t>Цель этапа: </a:t>
            </a:r>
            <a:r>
              <a:rPr lang="ru-RU" sz="2000" dirty="0">
                <a:latin typeface="Times New Roman" pitchFamily="18" charset="0"/>
                <a:cs typeface="Times New Roman" pitchFamily="18" charset="0"/>
              </a:rPr>
              <a:t>передача личного опыта по созданию декоративного панно.</a:t>
            </a:r>
          </a:p>
          <a:p>
            <a:r>
              <a:rPr lang="ru-RU" sz="2000" b="1" dirty="0">
                <a:latin typeface="Times New Roman" pitchFamily="18" charset="0"/>
                <a:cs typeface="Times New Roman" pitchFamily="18" charset="0"/>
              </a:rPr>
              <a:t>Задачи:</a:t>
            </a:r>
            <a:endParaRPr lang="ru-RU" sz="2000" dirty="0">
              <a:latin typeface="Times New Roman" pitchFamily="18" charset="0"/>
              <a:cs typeface="Times New Roman" pitchFamily="18" charset="0"/>
            </a:endParaRPr>
          </a:p>
          <a:p>
            <a:pPr marL="342900" lvl="0" indent="-342900">
              <a:buFont typeface="Arial" pitchFamily="34" charset="0"/>
              <a:buChar char="•"/>
            </a:pPr>
            <a:r>
              <a:rPr lang="ru-RU" sz="2000" dirty="0">
                <a:latin typeface="Times New Roman" pitchFamily="18" charset="0"/>
                <a:cs typeface="Times New Roman" pitchFamily="18" charset="0"/>
              </a:rPr>
              <a:t>формировать потребность в создании индивидуально подарка, интерьерной картины, вызвать интерес к созданию интерьерных панно;</a:t>
            </a:r>
          </a:p>
          <a:p>
            <a:pPr marL="342900" lvl="0" indent="-342900">
              <a:buFont typeface="Arial" pitchFamily="34" charset="0"/>
              <a:buChar char="•"/>
            </a:pPr>
            <a:r>
              <a:rPr lang="ru-RU" sz="2000" dirty="0">
                <a:latin typeface="Times New Roman" pitchFamily="18" charset="0"/>
                <a:cs typeface="Times New Roman" pitchFamily="18" charset="0"/>
              </a:rPr>
              <a:t>формировать представление о видах декоративного панно;</a:t>
            </a:r>
          </a:p>
          <a:p>
            <a:pPr marL="342900" lvl="0" indent="-342900">
              <a:buFont typeface="Arial" pitchFamily="34" charset="0"/>
              <a:buChar char="•"/>
            </a:pPr>
            <a:r>
              <a:rPr lang="ru-RU" sz="2000" dirty="0">
                <a:latin typeface="Times New Roman" pitchFamily="18" charset="0"/>
                <a:cs typeface="Times New Roman" pitchFamily="18" charset="0"/>
              </a:rPr>
              <a:t>продемонстрировать работы мастера, </a:t>
            </a:r>
          </a:p>
          <a:p>
            <a:pPr marL="342900" lvl="0" indent="-342900">
              <a:buFont typeface="Arial" pitchFamily="34" charset="0"/>
              <a:buChar char="•"/>
            </a:pPr>
            <a:r>
              <a:rPr lang="ru-RU" sz="2000" dirty="0">
                <a:latin typeface="Times New Roman" pitchFamily="18" charset="0"/>
                <a:cs typeface="Times New Roman" pitchFamily="18" charset="0"/>
              </a:rPr>
              <a:t>формировать потребность в создании эстетических, креативных и уникальных вещей.</a:t>
            </a:r>
          </a:p>
          <a:p>
            <a:r>
              <a:rPr lang="ru-RU" sz="2000" b="1" dirty="0">
                <a:latin typeface="Times New Roman" pitchFamily="18" charset="0"/>
                <a:cs typeface="Times New Roman" pitchFamily="18" charset="0"/>
              </a:rPr>
              <a:t>Форма проведения:</a:t>
            </a:r>
            <a:r>
              <a:rPr lang="ru-RU" sz="2000" dirty="0">
                <a:latin typeface="Times New Roman" pitchFamily="18" charset="0"/>
                <a:cs typeface="Times New Roman" pitchFamily="18" charset="0"/>
              </a:rPr>
              <a:t> лекция-беседа, </a:t>
            </a:r>
            <a:r>
              <a:rPr lang="ru-RU" sz="2000" dirty="0" smtClean="0">
                <a:latin typeface="Times New Roman" pitchFamily="18" charset="0"/>
                <a:cs typeface="Times New Roman" pitchFamily="18" charset="0"/>
              </a:rPr>
              <a:t>дискуссия.</a:t>
            </a:r>
            <a:endParaRPr lang="ru-RU" sz="2000" dirty="0">
              <a:latin typeface="Times New Roman" pitchFamily="18" charset="0"/>
              <a:cs typeface="Times New Roman" pitchFamily="18" charset="0"/>
            </a:endParaRPr>
          </a:p>
          <a:p>
            <a:r>
              <a:rPr lang="ru-RU" sz="2000" b="1" dirty="0">
                <a:latin typeface="Times New Roman" pitchFamily="18" charset="0"/>
                <a:cs typeface="Times New Roman" pitchFamily="18" charset="0"/>
              </a:rPr>
              <a:t>Продолжительность: </a:t>
            </a:r>
            <a:r>
              <a:rPr lang="ru-RU" sz="2000" dirty="0">
                <a:latin typeface="Times New Roman" pitchFamily="18" charset="0"/>
                <a:cs typeface="Times New Roman" pitchFamily="18" charset="0"/>
              </a:rPr>
              <a:t>5 минут</a:t>
            </a:r>
            <a:r>
              <a:rPr lang="ru-RU" sz="2000" dirty="0" smtClean="0">
                <a:latin typeface="Times New Roman" pitchFamily="18" charset="0"/>
                <a:cs typeface="Times New Roman" pitchFamily="18" charset="0"/>
              </a:rPr>
              <a:t>.</a:t>
            </a:r>
          </a:p>
          <a:p>
            <a:endParaRPr lang="ru-RU" sz="2000" dirty="0" smtClean="0">
              <a:latin typeface="Times New Roman" pitchFamily="18" charset="0"/>
              <a:cs typeface="Times New Roman" pitchFamily="18" charset="0"/>
            </a:endParaRPr>
          </a:p>
          <a:p>
            <a:r>
              <a:rPr lang="ru-RU" sz="2000" b="1" i="1" dirty="0" smtClean="0">
                <a:latin typeface="Times New Roman" pitchFamily="18" charset="0"/>
                <a:cs typeface="Times New Roman" pitchFamily="18" charset="0"/>
              </a:rPr>
              <a:t>1. Актуализация </a:t>
            </a:r>
            <a:r>
              <a:rPr lang="ru-RU" sz="2000" b="1" i="1" dirty="0">
                <a:latin typeface="Times New Roman" pitchFamily="18" charset="0"/>
                <a:cs typeface="Times New Roman" pitchFamily="18" charset="0"/>
              </a:rPr>
              <a:t>темы. </a:t>
            </a:r>
            <a:r>
              <a:rPr lang="ru-RU" sz="2000" b="1" i="1" dirty="0" smtClean="0">
                <a:latin typeface="Times New Roman" pitchFamily="18" charset="0"/>
                <a:cs typeface="Times New Roman" pitchFamily="18" charset="0"/>
              </a:rPr>
              <a:t>Мотивация (</a:t>
            </a:r>
            <a:r>
              <a:rPr lang="ru-RU" sz="2000" dirty="0">
                <a:latin typeface="Times New Roman" pitchFamily="18" charset="0"/>
                <a:cs typeface="Times New Roman" pitchFamily="18" charset="0"/>
              </a:rPr>
              <a:t>Демонстрация результатов работы </a:t>
            </a:r>
            <a:r>
              <a:rPr lang="ru-RU" sz="2000" dirty="0" smtClean="0">
                <a:latin typeface="Times New Roman" pitchFamily="18" charset="0"/>
                <a:cs typeface="Times New Roman" pitchFamily="18" charset="0"/>
              </a:rPr>
              <a:t>мастера)</a:t>
            </a:r>
            <a:r>
              <a:rPr lang="ru-RU" sz="2000" b="1" i="1" dirty="0" smtClean="0">
                <a:latin typeface="Times New Roman" pitchFamily="18" charset="0"/>
                <a:cs typeface="Times New Roman" pitchFamily="18" charset="0"/>
              </a:rPr>
              <a:t>.</a:t>
            </a:r>
            <a:endParaRPr lang="ru-RU" sz="2000" i="1" dirty="0">
              <a:latin typeface="Times New Roman" pitchFamily="18" charset="0"/>
              <a:cs typeface="Times New Roman" pitchFamily="18" charset="0"/>
            </a:endParaRPr>
          </a:p>
          <a:p>
            <a:pPr lvl="0"/>
            <a:r>
              <a:rPr lang="ru-RU" sz="2000" b="1" i="1" dirty="0" smtClean="0">
                <a:latin typeface="Times New Roman" pitchFamily="18" charset="0"/>
                <a:cs typeface="Times New Roman" pitchFamily="18" charset="0"/>
              </a:rPr>
              <a:t>2. Блок </a:t>
            </a:r>
            <a:r>
              <a:rPr lang="ru-RU" sz="2000" b="1" i="1" dirty="0">
                <a:latin typeface="Times New Roman" pitchFamily="18" charset="0"/>
                <a:cs typeface="Times New Roman" pitchFamily="18" charset="0"/>
              </a:rPr>
              <a:t>теоретической информации. </a:t>
            </a:r>
            <a:endParaRPr lang="ru-RU" sz="2000" b="1" i="1" dirty="0" smtClean="0">
              <a:latin typeface="Times New Roman" pitchFamily="18" charset="0"/>
              <a:cs typeface="Times New Roman" pitchFamily="18" charset="0"/>
            </a:endParaRPr>
          </a:p>
          <a:p>
            <a:r>
              <a:rPr lang="ru-RU" sz="2000" b="1" i="1" dirty="0" smtClean="0">
                <a:latin typeface="Times New Roman" pitchFamily="18" charset="0"/>
                <a:cs typeface="Times New Roman" pitchFamily="18" charset="0"/>
              </a:rPr>
              <a:t>3. Рекомендации </a:t>
            </a:r>
            <a:r>
              <a:rPr lang="ru-RU" sz="2000" b="1" i="1" dirty="0">
                <a:latin typeface="Times New Roman" pitchFamily="18" charset="0"/>
                <a:cs typeface="Times New Roman" pitchFamily="18" charset="0"/>
              </a:rPr>
              <a:t>для создания картины </a:t>
            </a:r>
            <a:r>
              <a:rPr lang="ru-RU" sz="2000" i="1" dirty="0">
                <a:latin typeface="Times New Roman" pitchFamily="18" charset="0"/>
                <a:cs typeface="Times New Roman" pitchFamily="18" charset="0"/>
              </a:rPr>
              <a:t>(заранее распечатаны).</a:t>
            </a:r>
          </a:p>
          <a:p>
            <a:endParaRPr lang="ru-RU" sz="2000" dirty="0"/>
          </a:p>
        </p:txBody>
      </p:sp>
      <p:sp>
        <p:nvSpPr>
          <p:cNvPr id="5" name="Прямоугольник 4"/>
          <p:cNvSpPr/>
          <p:nvPr/>
        </p:nvSpPr>
        <p:spPr>
          <a:xfrm>
            <a:off x="6852355" y="450335"/>
            <a:ext cx="5260622" cy="5940088"/>
          </a:xfrm>
          <a:prstGeom prst="rect">
            <a:avLst/>
          </a:prstGeom>
          <a:ln>
            <a:solidFill>
              <a:schemeClr val="accent2">
                <a:lumMod val="50000"/>
              </a:schemeClr>
            </a:solidFill>
          </a:ln>
        </p:spPr>
        <p:txBody>
          <a:bodyPr wrap="square">
            <a:spAutoFit/>
          </a:bodyPr>
          <a:lstStyle/>
          <a:p>
            <a:pPr algn="ctr"/>
            <a:r>
              <a:rPr lang="ru-RU" sz="2000" b="1" i="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Рекомендации для создания картины </a:t>
            </a:r>
          </a:p>
          <a:p>
            <a:endParaRPr lang="ru-RU" sz="2000" b="1" i="1" dirty="0" smtClean="0">
              <a:latin typeface="Times New Roman" pitchFamily="18" charset="0"/>
              <a:cs typeface="Times New Roman" pitchFamily="18" charset="0"/>
            </a:endParaRPr>
          </a:p>
          <a:p>
            <a:pPr marL="285750" indent="-285750" algn="just">
              <a:buFont typeface="Arial" pitchFamily="34" charset="0"/>
              <a:buChar char="•"/>
            </a:pPr>
            <a:r>
              <a:rPr lang="ru-RU" sz="2000" i="1" dirty="0" smtClean="0">
                <a:latin typeface="Times New Roman" pitchFamily="18" charset="0"/>
                <a:cs typeface="Times New Roman" pitchFamily="18" charset="0"/>
              </a:rPr>
              <a:t>выбор </a:t>
            </a:r>
            <a:r>
              <a:rPr lang="ru-RU" sz="2000" i="1" dirty="0">
                <a:latin typeface="Times New Roman" pitchFamily="18" charset="0"/>
                <a:cs typeface="Times New Roman" pitchFamily="18" charset="0"/>
              </a:rPr>
              <a:t>места для работы, это может быть стена в любой комнате, в коридоре, около </a:t>
            </a:r>
            <a:r>
              <a:rPr lang="ru-RU" sz="2000" i="1" dirty="0" smtClean="0">
                <a:latin typeface="Times New Roman" pitchFamily="18" charset="0"/>
                <a:cs typeface="Times New Roman" pitchFamily="18" charset="0"/>
              </a:rPr>
              <a:t>лестницы;</a:t>
            </a:r>
          </a:p>
          <a:p>
            <a:pPr marL="285750" indent="-285750" algn="just">
              <a:buFont typeface="Arial" pitchFamily="34" charset="0"/>
              <a:buChar char="•"/>
            </a:pPr>
            <a:r>
              <a:rPr lang="ru-RU" sz="2000" i="1" dirty="0" smtClean="0">
                <a:latin typeface="Times New Roman" pitchFamily="18" charset="0"/>
                <a:cs typeface="Times New Roman" pitchFamily="18" charset="0"/>
              </a:rPr>
              <a:t>в </a:t>
            </a:r>
            <a:r>
              <a:rPr lang="ru-RU" sz="2000" i="1" dirty="0">
                <a:latin typeface="Times New Roman" pitchFamily="18" charset="0"/>
                <a:cs typeface="Times New Roman" pitchFamily="18" charset="0"/>
              </a:rPr>
              <a:t>небольшом помещении не стоит пытаться поместить большую картину, она вызовет </a:t>
            </a:r>
            <a:r>
              <a:rPr lang="ru-RU" sz="2000" i="1" dirty="0" smtClean="0">
                <a:latin typeface="Times New Roman" pitchFamily="18" charset="0"/>
                <a:cs typeface="Times New Roman" pitchFamily="18" charset="0"/>
              </a:rPr>
              <a:t>дискомфорт;</a:t>
            </a:r>
          </a:p>
          <a:p>
            <a:pPr marL="285750" indent="-285750" algn="just">
              <a:buFont typeface="Arial" pitchFamily="34" charset="0"/>
              <a:buChar char="•"/>
            </a:pPr>
            <a:r>
              <a:rPr lang="ru-RU" sz="2000" i="1" dirty="0" smtClean="0">
                <a:latin typeface="Times New Roman" pitchFamily="18" charset="0"/>
                <a:cs typeface="Times New Roman" pitchFamily="18" charset="0"/>
              </a:rPr>
              <a:t>обдумайте</a:t>
            </a:r>
            <a:r>
              <a:rPr lang="ru-RU" sz="2000" i="1" dirty="0">
                <a:latin typeface="Times New Roman" pitchFamily="18" charset="0"/>
                <a:cs typeface="Times New Roman" pitchFamily="18" charset="0"/>
              </a:rPr>
              <a:t>, уместно ли будет создание одного масштабного полотна или нескольких небольших </a:t>
            </a:r>
            <a:r>
              <a:rPr lang="ru-RU" sz="2000" i="1" dirty="0" smtClean="0">
                <a:latin typeface="Times New Roman" pitchFamily="18" charset="0"/>
                <a:cs typeface="Times New Roman" pitchFamily="18" charset="0"/>
              </a:rPr>
              <a:t>работ;</a:t>
            </a:r>
            <a:endParaRPr lang="ru-RU" sz="2000" i="1" dirty="0">
              <a:latin typeface="Times New Roman" pitchFamily="18" charset="0"/>
              <a:cs typeface="Times New Roman" pitchFamily="18" charset="0"/>
            </a:endParaRPr>
          </a:p>
          <a:p>
            <a:pPr marL="285750" indent="-285750" algn="just">
              <a:buFont typeface="Arial" pitchFamily="34" charset="0"/>
              <a:buChar char="•"/>
            </a:pPr>
            <a:r>
              <a:rPr lang="ru-RU" sz="2000" i="1" dirty="0" smtClean="0">
                <a:latin typeface="Times New Roman" pitchFamily="18" charset="0"/>
                <a:cs typeface="Times New Roman" pitchFamily="18" charset="0"/>
              </a:rPr>
              <a:t>отдельные </a:t>
            </a:r>
            <a:r>
              <a:rPr lang="ru-RU" sz="2000" i="1" dirty="0">
                <a:latin typeface="Times New Roman" pitchFamily="18" charset="0"/>
                <a:cs typeface="Times New Roman" pitchFamily="18" charset="0"/>
              </a:rPr>
              <a:t>элементы картины должны сочетаться с интерьером, их может объединять цветовая палитра, тематика, форма, </a:t>
            </a:r>
            <a:r>
              <a:rPr lang="ru-RU" sz="2000" i="1" dirty="0" smtClean="0">
                <a:latin typeface="Times New Roman" pitchFamily="18" charset="0"/>
                <a:cs typeface="Times New Roman" pitchFamily="18" charset="0"/>
              </a:rPr>
              <a:t>обрамление;</a:t>
            </a:r>
            <a:endParaRPr lang="ru-RU" sz="2000" i="1" dirty="0">
              <a:latin typeface="Times New Roman" pitchFamily="18" charset="0"/>
              <a:cs typeface="Times New Roman" pitchFamily="18" charset="0"/>
            </a:endParaRPr>
          </a:p>
          <a:p>
            <a:pPr marL="285750" indent="-285750" algn="just">
              <a:buFont typeface="Arial" pitchFamily="34" charset="0"/>
              <a:buChar char="•"/>
            </a:pPr>
            <a:r>
              <a:rPr lang="ru-RU" sz="2000" i="1" dirty="0" smtClean="0">
                <a:latin typeface="Times New Roman" pitchFamily="18" charset="0"/>
                <a:cs typeface="Times New Roman" pitchFamily="18" charset="0"/>
              </a:rPr>
              <a:t>если </a:t>
            </a:r>
            <a:r>
              <a:rPr lang="ru-RU" sz="2000" i="1" dirty="0">
                <a:latin typeface="Times New Roman" pitchFamily="18" charset="0"/>
                <a:cs typeface="Times New Roman" pitchFamily="18" charset="0"/>
              </a:rPr>
              <a:t>интерьер выдержан в ярких цветах, картину создайте в спокойных оттенках и наоборот.</a:t>
            </a:r>
          </a:p>
          <a:p>
            <a:endParaRPr lang="ru-RU" sz="2000" i="1"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078818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07" y="0"/>
            <a:ext cx="12462932" cy="7010400"/>
          </a:xfrm>
          <a:prstGeom prst="rect">
            <a:avLst/>
          </a:prstGeom>
        </p:spPr>
      </p:pic>
      <p:sp>
        <p:nvSpPr>
          <p:cNvPr id="2" name="Заголовок 1"/>
          <p:cNvSpPr>
            <a:spLocks noGrp="1"/>
          </p:cNvSpPr>
          <p:nvPr>
            <p:ph type="title"/>
          </p:nvPr>
        </p:nvSpPr>
        <p:spPr>
          <a:xfrm>
            <a:off x="0" y="130909"/>
            <a:ext cx="3612444" cy="4541500"/>
          </a:xfrm>
        </p:spPr>
        <p:txBody>
          <a:bodyPr>
            <a:normAutofit/>
          </a:bodyPr>
          <a:lstStyle/>
          <a:p>
            <a:r>
              <a:rPr lang="ru-RU" sz="2000" b="1" dirty="0">
                <a:latin typeface="Times New Roman" panose="02020603050405020304" pitchFamily="18" charset="0"/>
                <a:cs typeface="Times New Roman" panose="02020603050405020304" pitchFamily="18" charset="0"/>
              </a:rPr>
              <a:t>История панно</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Странами происхождения этого ремесла считают Грецию и Италию. Старейшими панно считаются расписанные таблички шестого века до нашей эры, обнаруженные на греческой территории. Столетие спустя там же стали популярны большие деревянные полотна, раскрашенные яркими красками. Они украшали общественные здания. Тематика – военные действия и фигуры людей</a:t>
            </a:r>
            <a: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b="1" dirty="0">
              <a:effectLst>
                <a:outerShdw blurRad="38100" dist="38100" dir="2700000" algn="tl">
                  <a:srgbClr val="000000">
                    <a:alpha val="43137"/>
                  </a:srgbClr>
                </a:outerShdw>
              </a:effectLst>
            </a:endParaRPr>
          </a:p>
        </p:txBody>
      </p:sp>
      <p:sp>
        <p:nvSpPr>
          <p:cNvPr id="5" name="Заголовок 1"/>
          <p:cNvSpPr txBox="1">
            <a:spLocks/>
          </p:cNvSpPr>
          <p:nvPr/>
        </p:nvSpPr>
        <p:spPr>
          <a:xfrm>
            <a:off x="3668888" y="18020"/>
            <a:ext cx="4560711" cy="5689600"/>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ru-RU" sz="2000" b="1" dirty="0" smtClean="0">
                <a:latin typeface="Times New Roman" panose="02020603050405020304" pitchFamily="18" charset="0"/>
                <a:cs typeface="Times New Roman" panose="02020603050405020304" pitchFamily="18" charset="0"/>
              </a:rPr>
              <a:t>Панно сегодня</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ru-RU" sz="2000"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Сегодня</a:t>
            </a:r>
            <a: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художники могут использовать самые разные материалы для основы и создания изображения. Панно для декорирования квартир и офисов выполняются с применением бисера, высушенных цветов, страз, нитей, гипсовых барельефов и других материалов.</a:t>
            </a:r>
            <a:b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Декоративное панно как разновидность интерьерной картины нашла широкое применение в современном творчестве.</a:t>
            </a:r>
            <a:b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Иногда интерьерные картины призваны решать такие простые задачи как визуальная коррекция недостатков помещения, сокрытие дефектов стен или восполнение цветовых акцентов. Ценность таких картин — в способности подчеркнуть достоинства интерьера. Но это не обесценивает изначальной идеи произведения, а дополняет её.</a:t>
            </a:r>
            <a:endParaRPr lang="ru-RU" sz="2000" dirty="0"/>
          </a:p>
        </p:txBody>
      </p:sp>
      <p:sp>
        <p:nvSpPr>
          <p:cNvPr id="9" name="Заголовок 1"/>
          <p:cNvSpPr txBox="1">
            <a:spLocks/>
          </p:cNvSpPr>
          <p:nvPr/>
        </p:nvSpPr>
        <p:spPr>
          <a:xfrm>
            <a:off x="8545689" y="209931"/>
            <a:ext cx="3646311" cy="496038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Птица</a:t>
            </a:r>
            <a: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 один из древнейших образов в народном искусстве. Она участвовала в сотворении мира и была олицетворением солнца, плодородия и счастья. Эти представления дошли до нашего времени в народных песнях, сказках, легендах, декоративно-прикладном творчестве и изобразительном искусстве.</a:t>
            </a:r>
            <a:b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Декоративное панно «Птица» выполнено в современной технике работы акрилом с элементом аппликации и применением стилизации народной росписи. </a:t>
            </a:r>
            <a:b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45278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2" name="Заголовок 1"/>
          <p:cNvSpPr>
            <a:spLocks noGrp="1"/>
          </p:cNvSpPr>
          <p:nvPr>
            <p:ph type="title"/>
          </p:nvPr>
        </p:nvSpPr>
        <p:spPr>
          <a:xfrm>
            <a:off x="158048" y="101600"/>
            <a:ext cx="6129863" cy="6581422"/>
          </a:xfrm>
        </p:spPr>
        <p:txBody>
          <a:bodyPr anchor="t">
            <a:noAutofit/>
          </a:bodyPr>
          <a:lstStyle/>
          <a:p>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Этап </a:t>
            </a:r>
            <a:r>
              <a:rPr lang="ru-RU" sz="2000" b="1" dirty="0">
                <a:latin typeface="Times New Roman" pitchFamily="18" charset="0"/>
                <a:cs typeface="Times New Roman" pitchFamily="18" charset="0"/>
              </a:rPr>
              <a:t>2 (</a:t>
            </a:r>
            <a:r>
              <a:rPr lang="ru-RU" sz="2000" b="1" i="1" dirty="0">
                <a:latin typeface="Times New Roman" pitchFamily="18" charset="0"/>
                <a:cs typeface="Times New Roman" pitchFamily="18" charset="0"/>
              </a:rPr>
              <a:t>практический</a:t>
            </a:r>
            <a:r>
              <a:rPr lang="ru-RU" sz="2000" b="1" dirty="0" smtClean="0">
                <a:latin typeface="Times New Roman" pitchFamily="18" charset="0"/>
                <a:cs typeface="Times New Roman" pitchFamily="18" charset="0"/>
              </a:rPr>
              <a:t>).</a:t>
            </a: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b="1" dirty="0">
                <a:latin typeface="Times New Roman" pitchFamily="18" charset="0"/>
                <a:cs typeface="Times New Roman" pitchFamily="18" charset="0"/>
              </a:rPr>
              <a:t>Цель этапа: </a:t>
            </a:r>
            <a:r>
              <a:rPr lang="ru-RU" sz="2000" dirty="0">
                <a:latin typeface="Times New Roman" pitchFamily="18" charset="0"/>
                <a:cs typeface="Times New Roman" pitchFamily="18" charset="0"/>
              </a:rPr>
              <a:t> Создание интерьерного панно «Птица» с демонстрацией приемов и техник выполнения.</a:t>
            </a:r>
            <a:br>
              <a:rPr lang="ru-RU" sz="2000" dirty="0">
                <a:latin typeface="Times New Roman" pitchFamily="18" charset="0"/>
                <a:cs typeface="Times New Roman" pitchFamily="18" charset="0"/>
              </a:rPr>
            </a:br>
            <a:r>
              <a:rPr lang="ru-RU" sz="2000" b="1" dirty="0">
                <a:latin typeface="Times New Roman" pitchFamily="18" charset="0"/>
                <a:cs typeface="Times New Roman" pitchFamily="18" charset="0"/>
              </a:rPr>
              <a:t>Задачи</a:t>
            </a:r>
            <a:r>
              <a:rPr lang="ru-RU" sz="2000" b="1" dirty="0" smtClean="0">
                <a:latin typeface="Times New Roman" pitchFamily="18" charset="0"/>
                <a:cs typeface="Times New Roman" pitchFamily="18" charset="0"/>
              </a:rPr>
              <a:t>:</a:t>
            </a:r>
            <a:br>
              <a:rPr lang="ru-RU" sz="2000" b="1"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развивать </a:t>
            </a:r>
            <a:r>
              <a:rPr lang="ru-RU" sz="2000" dirty="0">
                <a:latin typeface="Times New Roman" pitchFamily="18" charset="0"/>
                <a:cs typeface="Times New Roman" pitchFamily="18" charset="0"/>
              </a:rPr>
              <a:t>творческое воображение через выполнение практического задания</a:t>
            </a:r>
            <a:r>
              <a:rPr lang="ru-RU" sz="2000" dirty="0" smtClean="0">
                <a:latin typeface="Times New Roman" pitchFamily="18" charset="0"/>
                <a:cs typeface="Times New Roman" pitchFamily="18" charset="0"/>
              </a:rPr>
              <a:t>;</a:t>
            </a:r>
            <a:br>
              <a:rPr lang="ru-RU" sz="2000" dirty="0" smtClean="0">
                <a:latin typeface="Times New Roman" pitchFamily="18" charset="0"/>
                <a:cs typeface="Times New Roman" pitchFamily="18" charset="0"/>
              </a:rPr>
            </a:b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прививать </a:t>
            </a:r>
            <a:r>
              <a:rPr lang="ru-RU" sz="2000" dirty="0">
                <a:latin typeface="Times New Roman" pitchFamily="18" charset="0"/>
                <a:cs typeface="Times New Roman" pitchFamily="18" charset="0"/>
              </a:rPr>
              <a:t>навык работы с инструментами и материалами;</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развивать </a:t>
            </a:r>
            <a:r>
              <a:rPr lang="ru-RU" sz="2000" dirty="0">
                <a:latin typeface="Times New Roman" pitchFamily="18" charset="0"/>
                <a:cs typeface="Times New Roman" pitchFamily="18" charset="0"/>
              </a:rPr>
              <a:t>мелкую моторику;</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обучать </a:t>
            </a:r>
            <a:r>
              <a:rPr lang="ru-RU" sz="2000" dirty="0">
                <a:latin typeface="Times New Roman" pitchFamily="18" charset="0"/>
                <a:cs typeface="Times New Roman" pitchFamily="18" charset="0"/>
              </a:rPr>
              <a:t>различным техникам изобразительного искусства и прикладного творчества.</a:t>
            </a:r>
            <a:br>
              <a:rPr lang="ru-RU" sz="2000" dirty="0">
                <a:latin typeface="Times New Roman" pitchFamily="18" charset="0"/>
                <a:cs typeface="Times New Roman" pitchFamily="18" charset="0"/>
              </a:rPr>
            </a:br>
            <a:r>
              <a:rPr lang="ru-RU" sz="2000" b="1" dirty="0">
                <a:latin typeface="Times New Roman" pitchFamily="18" charset="0"/>
                <a:cs typeface="Times New Roman" pitchFamily="18" charset="0"/>
              </a:rPr>
              <a:t>Форма проведения:</a:t>
            </a:r>
            <a:r>
              <a:rPr lang="ru-RU" sz="2000" dirty="0">
                <a:latin typeface="Times New Roman" pitchFamily="18" charset="0"/>
                <a:cs typeface="Times New Roman" pitchFamily="18" charset="0"/>
              </a:rPr>
              <a:t> интегрированная работа мастера с аудиторией.</a:t>
            </a:r>
            <a:br>
              <a:rPr lang="ru-RU" sz="2000" dirty="0">
                <a:latin typeface="Times New Roman" pitchFamily="18" charset="0"/>
                <a:cs typeface="Times New Roman" pitchFamily="18" charset="0"/>
              </a:rPr>
            </a:br>
            <a:r>
              <a:rPr lang="ru-RU" sz="2000" b="1" dirty="0">
                <a:latin typeface="Times New Roman" pitchFamily="18" charset="0"/>
                <a:cs typeface="Times New Roman" pitchFamily="18" charset="0"/>
              </a:rPr>
              <a:t>Продолжительность</a:t>
            </a:r>
            <a:r>
              <a:rPr lang="ru-RU" sz="2000" b="1"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 </a:t>
            </a:r>
            <a:r>
              <a:rPr lang="ru-RU" sz="2000" dirty="0">
                <a:latin typeface="Times New Roman" pitchFamily="18" charset="0"/>
                <a:cs typeface="Times New Roman" pitchFamily="18" charset="0"/>
              </a:rPr>
              <a:t>1час</a:t>
            </a:r>
            <a:r>
              <a:rPr lang="ru-RU" sz="2000" dirty="0" smtClean="0">
                <a:latin typeface="Times New Roman" pitchFamily="18" charset="0"/>
                <a:cs typeface="Times New Roman" pitchFamily="18" charset="0"/>
              </a:rPr>
              <a:t>.</a:t>
            </a:r>
            <a:br>
              <a:rPr lang="ru-RU" sz="2000" dirty="0" smtClean="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b="1" i="1" dirty="0" smtClean="0">
                <a:latin typeface="Times New Roman" pitchFamily="18" charset="0"/>
                <a:cs typeface="Times New Roman" pitchFamily="18" charset="0"/>
              </a:rPr>
              <a:t>1.</a:t>
            </a:r>
            <a:r>
              <a:rPr lang="ru-RU" sz="2000" dirty="0" smtClean="0">
                <a:latin typeface="Times New Roman" pitchFamily="18" charset="0"/>
                <a:cs typeface="Times New Roman" pitchFamily="18" charset="0"/>
              </a:rPr>
              <a:t> </a:t>
            </a:r>
            <a:r>
              <a:rPr lang="ru-RU" sz="2000" b="1" i="1" dirty="0" smtClean="0">
                <a:latin typeface="Times New Roman" pitchFamily="18" charset="0"/>
                <a:cs typeface="Times New Roman" pitchFamily="18" charset="0"/>
              </a:rPr>
              <a:t>Практикум</a:t>
            </a:r>
            <a:r>
              <a:rPr lang="ru-RU" sz="2000" b="1" i="1" dirty="0">
                <a:latin typeface="Times New Roman" pitchFamily="18" charset="0"/>
                <a:cs typeface="Times New Roman" pitchFamily="18" charset="0"/>
              </a:rPr>
              <a:t>. Обмен идеями. Образная интерпретация.</a:t>
            </a:r>
            <a:br>
              <a:rPr lang="ru-RU" sz="2000" b="1" i="1" dirty="0">
                <a:latin typeface="Times New Roman" pitchFamily="18" charset="0"/>
                <a:cs typeface="Times New Roman" pitchFamily="18" charset="0"/>
              </a:rPr>
            </a:br>
            <a:r>
              <a:rPr lang="ru-RU" sz="2000" b="1" i="1" dirty="0" smtClean="0">
                <a:latin typeface="Times New Roman" pitchFamily="18" charset="0"/>
                <a:cs typeface="Times New Roman" pitchFamily="18" charset="0"/>
              </a:rPr>
              <a:t>2. Совместная </a:t>
            </a:r>
            <a:r>
              <a:rPr lang="ru-RU" sz="2000" b="1" i="1" dirty="0">
                <a:latin typeface="Times New Roman" pitchFamily="18" charset="0"/>
                <a:cs typeface="Times New Roman" pitchFamily="18" charset="0"/>
              </a:rPr>
              <a:t>работа мастера с аудиторией.</a:t>
            </a:r>
            <a:br>
              <a:rPr lang="ru-RU" sz="2000" b="1" i="1" dirty="0">
                <a:latin typeface="Times New Roman" pitchFamily="18" charset="0"/>
                <a:cs typeface="Times New Roman" pitchFamily="18" charset="0"/>
              </a:rPr>
            </a:br>
            <a:r>
              <a:rPr lang="ru-RU" sz="2000" b="1" i="1" dirty="0" smtClean="0">
                <a:latin typeface="Times New Roman" pitchFamily="18" charset="0"/>
                <a:cs typeface="Times New Roman" pitchFamily="18" charset="0"/>
              </a:rPr>
              <a:t>3. Рефлексия</a:t>
            </a:r>
            <a:r>
              <a:rPr lang="ru-RU" sz="2000" dirty="0" smtClean="0">
                <a:latin typeface="Times New Roman" pitchFamily="18" charset="0"/>
                <a:cs typeface="Times New Roman" pitchFamily="18" charset="0"/>
              </a:rPr>
              <a:t>.</a:t>
            </a:r>
            <a:endParaRPr lang="ru-RU" sz="2000"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Заголовок 1"/>
          <p:cNvSpPr txBox="1">
            <a:spLocks/>
          </p:cNvSpPr>
          <p:nvPr/>
        </p:nvSpPr>
        <p:spPr>
          <a:xfrm>
            <a:off x="6858000" y="221403"/>
            <a:ext cx="5175956" cy="6228928"/>
          </a:xfrm>
          <a:prstGeom prst="rect">
            <a:avLst/>
          </a:prstGeom>
          <a:ln>
            <a:solidFill>
              <a:schemeClr val="accent2">
                <a:lumMod val="50000"/>
              </a:schemeClr>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ru-RU" sz="2000" b="1"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Материалы для изготовления панно:</a:t>
            </a:r>
            <a:r>
              <a:rPr lang="ru-RU" sz="2000" i="1" dirty="0" smtClean="0">
                <a:latin typeface="Times New Roman" panose="02020603050405020304" pitchFamily="18" charset="0"/>
                <a:cs typeface="Times New Roman" panose="02020603050405020304" pitchFamily="18" charset="0"/>
              </a:rPr>
              <a:t/>
            </a:r>
            <a:br>
              <a:rPr lang="ru-RU" sz="2000" i="1" dirty="0" smtClean="0">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Основа для панно – грунтованный холст на подрамнике или картоне 20х20;</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Акриловые краски;</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Акрил (золотая и серебряная краска);</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Бумага для эскизов.</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ru-RU" sz="2000" b="1"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Инструменты для работы:</a:t>
            </a:r>
            <a:r>
              <a:rPr lang="ru-RU" sz="2000" i="1" dirty="0" smtClean="0">
                <a:latin typeface="Times New Roman" panose="02020603050405020304" pitchFamily="18" charset="0"/>
                <a:cs typeface="Times New Roman" panose="02020603050405020304" pitchFamily="18" charset="0"/>
              </a:rPr>
              <a:t/>
            </a:r>
            <a:br>
              <a:rPr lang="ru-RU" sz="2000" i="1" dirty="0" smtClean="0">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Кисти круглые: нейлон №5, колонок №1, плоская кисть нейлон №10;</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Палитра;</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Ёмкость для воды;</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Салфетки;</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Ножницы;</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Простой карандаш.</a:t>
            </a:r>
            <a:b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ru-RU" sz="2000" b="1"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Клеящие материалы:</a:t>
            </a:r>
            <a:r>
              <a:rPr lang="ru-RU" sz="2000" i="1" dirty="0" smtClean="0">
                <a:latin typeface="Times New Roman" panose="02020603050405020304" pitchFamily="18" charset="0"/>
                <a:cs typeface="Times New Roman" panose="02020603050405020304" pitchFamily="18" charset="0"/>
              </a:rPr>
              <a:t/>
            </a:r>
            <a:br>
              <a:rPr lang="ru-RU" sz="2000" i="1" dirty="0" smtClean="0">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Клей ПВА </a:t>
            </a:r>
            <a:r>
              <a:rPr lang="ru-RU" sz="2000" i="1" dirty="0" smtClean="0">
                <a:latin typeface="Times New Roman" panose="02020603050405020304" pitchFamily="18" charset="0"/>
                <a:cs typeface="Times New Roman" panose="02020603050405020304" pitchFamily="18" charset="0"/>
              </a:rPr>
              <a:t/>
            </a:r>
            <a:br>
              <a:rPr lang="ru-RU" sz="2000" i="1" dirty="0" smtClean="0">
                <a:latin typeface="Times New Roman" panose="02020603050405020304" pitchFamily="18" charset="0"/>
                <a:cs typeface="Times New Roman" panose="02020603050405020304" pitchFamily="18" charset="0"/>
              </a:rPr>
            </a:br>
            <a:r>
              <a:rPr lang="ru-RU" sz="2000" b="1"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Декоративные элементы:</a:t>
            </a:r>
            <a:r>
              <a:rPr lang="ru-RU" sz="2000" i="1" dirty="0" smtClean="0">
                <a:latin typeface="Times New Roman" panose="02020603050405020304" pitchFamily="18" charset="0"/>
                <a:cs typeface="Times New Roman" panose="02020603050405020304" pitchFamily="18" charset="0"/>
              </a:rPr>
              <a:t/>
            </a:r>
            <a:br>
              <a:rPr lang="ru-RU" sz="2000" i="1" dirty="0" smtClean="0">
                <a:latin typeface="Times New Roman" panose="02020603050405020304" pitchFamily="18" charset="0"/>
                <a:cs typeface="Times New Roman" panose="02020603050405020304" pitchFamily="18" charset="0"/>
              </a:rPr>
            </a:br>
            <a:r>
              <a:rPr lang="ru-RU"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Ткань («двунитка», «мешковина») – лоскут 8х8см</a:t>
            </a:r>
            <a:endParaRPr lang="ru-RU"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93667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307" y="0"/>
            <a:ext cx="12462932" cy="7010400"/>
          </a:xfrm>
          <a:prstGeom prst="rect">
            <a:avLst/>
          </a:prstGeom>
        </p:spPr>
      </p:pic>
      <p:sp>
        <p:nvSpPr>
          <p:cNvPr id="2" name="Заголовок 1"/>
          <p:cNvSpPr>
            <a:spLocks noGrp="1"/>
          </p:cNvSpPr>
          <p:nvPr>
            <p:ph type="title"/>
          </p:nvPr>
        </p:nvSpPr>
        <p:spPr>
          <a:xfrm>
            <a:off x="0" y="130909"/>
            <a:ext cx="3612444" cy="4541500"/>
          </a:xfrm>
        </p:spPr>
        <p:txBody>
          <a:bodyPr>
            <a:normAutofit/>
          </a:bodyPr>
          <a:lstStyle/>
          <a:p>
            <a:endParaRPr lang="ru-RU" b="1" dirty="0">
              <a:effectLst>
                <a:outerShdw blurRad="38100" dist="38100" dir="2700000" algn="tl">
                  <a:srgbClr val="000000">
                    <a:alpha val="43137"/>
                  </a:srgbClr>
                </a:outerShdw>
              </a:effectLst>
            </a:endParaRPr>
          </a:p>
        </p:txBody>
      </p:sp>
      <p:sp>
        <p:nvSpPr>
          <p:cNvPr id="5" name="Заголовок 1"/>
          <p:cNvSpPr txBox="1">
            <a:spLocks/>
          </p:cNvSpPr>
          <p:nvPr/>
        </p:nvSpPr>
        <p:spPr>
          <a:xfrm>
            <a:off x="3668888" y="18020"/>
            <a:ext cx="4560711" cy="5689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ru-RU" sz="2000" dirty="0"/>
          </a:p>
        </p:txBody>
      </p:sp>
      <p:sp>
        <p:nvSpPr>
          <p:cNvPr id="9" name="Заголовок 1"/>
          <p:cNvSpPr txBox="1">
            <a:spLocks/>
          </p:cNvSpPr>
          <p:nvPr/>
        </p:nvSpPr>
        <p:spPr>
          <a:xfrm>
            <a:off x="8545689" y="209931"/>
            <a:ext cx="3646311" cy="496038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074" name="Picture 2" descr="C:\Users\иван\Desktop\1674708350_papik-pro-p-risunki-zolotim-akrilom-32.jpg"/>
          <p:cNvPicPr>
            <a:picLocks noChangeAspect="1" noChangeArrowheads="1"/>
          </p:cNvPicPr>
          <p:nvPr/>
        </p:nvPicPr>
        <p:blipFill rotWithShape="1">
          <a:blip r:embed="rId3">
            <a:extLst>
              <a:ext uri="{28A0092B-C50C-407E-A947-70E740481C1C}">
                <a14:useLocalDpi xmlns:a14="http://schemas.microsoft.com/office/drawing/2010/main" val="0"/>
              </a:ext>
            </a:extLst>
          </a:blip>
          <a:srcRect l="26431" t="4360" r="22268" b="7584"/>
          <a:stretch/>
        </p:blipFill>
        <p:spPr bwMode="auto">
          <a:xfrm>
            <a:off x="4964323" y="257576"/>
            <a:ext cx="2353672" cy="403998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иван\Desktop\1648849745_15-bigfoto-name-p-panno-na-stenu-v-stile-art-deko-21.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1835" r="22961"/>
          <a:stretch/>
        </p:blipFill>
        <p:spPr bwMode="auto">
          <a:xfrm rot="1398112">
            <a:off x="8376828" y="806244"/>
            <a:ext cx="3286897" cy="3352634"/>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Users\иван\Desktop\1664949325_43-amiel-club-p-panno-ptitsi-na-stenu-pinterest-44.jpg"/>
          <p:cNvPicPr>
            <a:picLocks noChangeAspect="1" noChangeArrowheads="1"/>
          </p:cNvPicPr>
          <p:nvPr/>
        </p:nvPicPr>
        <p:blipFill rotWithShape="1">
          <a:blip r:embed="rId5">
            <a:extLst>
              <a:ext uri="{28A0092B-C50C-407E-A947-70E740481C1C}">
                <a14:useLocalDpi xmlns:a14="http://schemas.microsoft.com/office/drawing/2010/main" val="0"/>
              </a:ext>
            </a:extLst>
          </a:blip>
          <a:srcRect l="8475" r="50000" b="37684"/>
          <a:stretch/>
        </p:blipFill>
        <p:spPr bwMode="auto">
          <a:xfrm rot="20668880">
            <a:off x="2808524" y="3211179"/>
            <a:ext cx="2313851" cy="347231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Users\иван\Desktop\1664949325_43-amiel-club-p-panno-ptitsi-na-stenu-pinterest-44.jpg"/>
          <p:cNvPicPr>
            <a:picLocks noChangeAspect="1" noChangeArrowheads="1"/>
          </p:cNvPicPr>
          <p:nvPr/>
        </p:nvPicPr>
        <p:blipFill rotWithShape="1">
          <a:blip r:embed="rId5">
            <a:extLst>
              <a:ext uri="{28A0092B-C50C-407E-A947-70E740481C1C}">
                <a14:useLocalDpi xmlns:a14="http://schemas.microsoft.com/office/drawing/2010/main" val="0"/>
              </a:ext>
            </a:extLst>
          </a:blip>
          <a:srcRect l="50000" t="34644" r="4628" b="2573"/>
          <a:stretch/>
        </p:blipFill>
        <p:spPr bwMode="auto">
          <a:xfrm rot="757701">
            <a:off x="7259381" y="3827777"/>
            <a:ext cx="1940436" cy="2685068"/>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p:cNvPicPr>
            <a:picLocks noChangeAspect="1" noChangeArrowheads="1"/>
          </p:cNvPicPr>
          <p:nvPr/>
        </p:nvPicPr>
        <p:blipFill rotWithShape="1">
          <a:blip r:embed="rId6">
            <a:extLst>
              <a:ext uri="{28A0092B-C50C-407E-A947-70E740481C1C}">
                <a14:useLocalDpi xmlns:a14="http://schemas.microsoft.com/office/drawing/2010/main" val="0"/>
              </a:ext>
            </a:extLst>
          </a:blip>
          <a:srcRect l="49997" t="8447" r="7187" b="47436"/>
          <a:stretch/>
        </p:blipFill>
        <p:spPr bwMode="auto">
          <a:xfrm rot="20550518">
            <a:off x="471542" y="619327"/>
            <a:ext cx="2860604" cy="2947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99689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932" y="0"/>
            <a:ext cx="12462932" cy="7010400"/>
          </a:xfrm>
          <a:prstGeom prst="rect">
            <a:avLst/>
          </a:prstGeom>
        </p:spPr>
      </p:pic>
      <p:sp>
        <p:nvSpPr>
          <p:cNvPr id="3" name="Заголовок 2"/>
          <p:cNvSpPr>
            <a:spLocks noGrp="1"/>
          </p:cNvSpPr>
          <p:nvPr>
            <p:ph type="title"/>
          </p:nvPr>
        </p:nvSpPr>
        <p:spPr>
          <a:xfrm>
            <a:off x="609600" y="152400"/>
            <a:ext cx="10972800" cy="1559251"/>
          </a:xfrm>
        </p:spPr>
        <p:txBody>
          <a:bodyPr>
            <a:normAutofit/>
          </a:bodyPr>
          <a:lstStyle/>
          <a:p>
            <a:r>
              <a:rPr lang="ru-RU" sz="2800" dirty="0">
                <a:latin typeface="Times New Roman" panose="02020603050405020304" pitchFamily="18" charset="0"/>
                <a:cs typeface="Times New Roman" panose="02020603050405020304" pitchFamily="18" charset="0"/>
              </a:rPr>
              <a:t> </a:t>
            </a:r>
            <a:r>
              <a:rPr lang="ru-RU" sz="31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Этапы работы:</a:t>
            </a:r>
            <a:r>
              <a:rPr lang="ru-RU" sz="2800" dirty="0">
                <a:latin typeface="Times New Roman" panose="02020603050405020304" pitchFamily="18" charset="0"/>
                <a:cs typeface="Times New Roman" panose="02020603050405020304" pitchFamily="18" charset="0"/>
              </a:rPr>
              <a:t/>
            </a:r>
            <a:br>
              <a:rPr lang="ru-RU" sz="2800" dirty="0">
                <a:latin typeface="Times New Roman" panose="02020603050405020304" pitchFamily="18" charset="0"/>
                <a:cs typeface="Times New Roman" panose="02020603050405020304" pitchFamily="18" charset="0"/>
              </a:rPr>
            </a:br>
            <a:r>
              <a:rPr lang="ru-RU"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Разработка эскиза, согласно заданному формату (мастером демонстрируются варианты стилизации</a:t>
            </a:r>
            <a:r>
              <a:rPr lang="ru-RU"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122" name="Picture 2"/>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3972" r="3860"/>
          <a:stretch/>
        </p:blipFill>
        <p:spPr bwMode="auto">
          <a:xfrm>
            <a:off x="565435" y="2699761"/>
            <a:ext cx="3716595" cy="3490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4181" y="2159701"/>
            <a:ext cx="3244383" cy="337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31433" y="2492896"/>
            <a:ext cx="3264363" cy="3586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45297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3" name="Заголовок 2"/>
          <p:cNvSpPr>
            <a:spLocks noGrp="1"/>
          </p:cNvSpPr>
          <p:nvPr>
            <p:ph type="title"/>
          </p:nvPr>
        </p:nvSpPr>
        <p:spPr/>
        <p:txBody>
          <a:bodyPr>
            <a:normAutofit/>
          </a:bodyPr>
          <a:lstStyle/>
          <a:p>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Покрытие основы фоном акриловой краской (светлый цвет по желанию)</a:t>
            </a:r>
          </a:p>
        </p:txBody>
      </p:sp>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40515" y="2227883"/>
            <a:ext cx="4416491" cy="4032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065" y="2178456"/>
            <a:ext cx="4410868" cy="4120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62287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3" name="Заголовок 2"/>
          <p:cNvSpPr>
            <a:spLocks noGrp="1"/>
          </p:cNvSpPr>
          <p:nvPr>
            <p:ph type="title"/>
          </p:nvPr>
        </p:nvSpPr>
        <p:spPr>
          <a:xfrm>
            <a:off x="609600" y="152400"/>
            <a:ext cx="10972800" cy="1404392"/>
          </a:xfrm>
        </p:spPr>
        <p:txBody>
          <a:bodyPr>
            <a:noAutofit/>
          </a:bodyPr>
          <a:lstStyle/>
          <a:p>
            <a:r>
              <a:rPr lang="ru-RU"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Нанесение на фон отпечатков абстрактного характера либо заданной формы (лист) </a:t>
            </a:r>
            <a:br>
              <a:rPr lang="ru-RU"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серебряной либо золотой акриловой краской.</a:t>
            </a:r>
          </a:p>
        </p:txBody>
      </p:sp>
      <p:pic>
        <p:nvPicPr>
          <p:cNvPr id="717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04893" y="2060848"/>
            <a:ext cx="5048905" cy="394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6053" y="1932055"/>
            <a:ext cx="4479528" cy="4060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18421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3" name="Заголовок 2"/>
          <p:cNvSpPr>
            <a:spLocks noGrp="1"/>
          </p:cNvSpPr>
          <p:nvPr>
            <p:ph type="title"/>
          </p:nvPr>
        </p:nvSpPr>
        <p:spPr/>
        <p:txBody>
          <a:bodyPr>
            <a:normAutofit/>
          </a:bodyPr>
          <a:lstStyle/>
          <a:p>
            <a:r>
              <a:rPr lang="ru-RU"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Нанесение </a:t>
            </a:r>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рисунка птицы на фон согласно эскизу</a:t>
            </a:r>
          </a:p>
        </p:txBody>
      </p:sp>
      <p:pic>
        <p:nvPicPr>
          <p:cNvPr id="819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927649" y="1785381"/>
            <a:ext cx="5783866" cy="4643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40991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3" name="Заголовок 2"/>
          <p:cNvSpPr>
            <a:spLocks noGrp="1"/>
          </p:cNvSpPr>
          <p:nvPr>
            <p:ph type="title"/>
          </p:nvPr>
        </p:nvSpPr>
        <p:spPr>
          <a:xfrm>
            <a:off x="609600" y="332656"/>
            <a:ext cx="10972800" cy="1512168"/>
          </a:xfrm>
        </p:spPr>
        <p:txBody>
          <a:bodyPr>
            <a:normAutofit/>
          </a:bodyPr>
          <a:lstStyle/>
          <a:p>
            <a:r>
              <a:rPr lang="ru-RU"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Добавление стилизованной ветви дерева</a:t>
            </a:r>
            <a:br>
              <a:rPr lang="ru-RU"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Прорисовка акрилом черного цвета птицы на </a:t>
            </a:r>
            <a:r>
              <a:rPr lang="ru-RU" sz="36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ветке</a:t>
            </a:r>
            <a:endParaRPr lang="ru-RU"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921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19403" y="2564904"/>
            <a:ext cx="3936437" cy="3613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3449" r="5593"/>
          <a:stretch/>
        </p:blipFill>
        <p:spPr bwMode="auto">
          <a:xfrm>
            <a:off x="4847861" y="1844825"/>
            <a:ext cx="3207655" cy="3518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4310" t="3604" r="4494" b="3604"/>
          <a:stretch/>
        </p:blipFill>
        <p:spPr bwMode="auto">
          <a:xfrm>
            <a:off x="8239432" y="2477730"/>
            <a:ext cx="3264309" cy="35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58118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3" name="Заголовок 2"/>
          <p:cNvSpPr>
            <a:spLocks noGrp="1"/>
          </p:cNvSpPr>
          <p:nvPr>
            <p:ph type="title"/>
          </p:nvPr>
        </p:nvSpPr>
        <p:spPr/>
        <p:txBody>
          <a:bodyPr>
            <a:normAutofit/>
          </a:bodyPr>
          <a:lstStyle/>
          <a:p>
            <a:r>
              <a:rPr lang="ru-RU"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 Декорирование орнаментом птицы акрилом белого и серебряного или золотого цвета</a:t>
            </a:r>
          </a:p>
        </p:txBody>
      </p:sp>
      <p:pic>
        <p:nvPicPr>
          <p:cNvPr id="1024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03445" y="1988839"/>
            <a:ext cx="4540368" cy="4399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2064" y="1848072"/>
            <a:ext cx="4334387" cy="4490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43983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3" name="Заголовок 2"/>
          <p:cNvSpPr>
            <a:spLocks noGrp="1"/>
          </p:cNvSpPr>
          <p:nvPr>
            <p:ph type="title"/>
          </p:nvPr>
        </p:nvSpPr>
        <p:spPr>
          <a:xfrm>
            <a:off x="609600" y="260648"/>
            <a:ext cx="10972800" cy="1296144"/>
          </a:xfrm>
        </p:spPr>
        <p:txBody>
          <a:bodyPr>
            <a:normAutofit fontScale="90000"/>
          </a:bodyPr>
          <a:lstStyle/>
          <a:p>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 Вырезание формы крыла из ткани «двунитка» или «мешковина»</a:t>
            </a:r>
          </a:p>
        </p:txBody>
      </p:sp>
      <p:pic>
        <p:nvPicPr>
          <p:cNvPr id="1126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55959" y="1815315"/>
            <a:ext cx="5122040" cy="4400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8021" y="1844824"/>
            <a:ext cx="4917776" cy="4345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71075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3" name="Заголовок 2"/>
          <p:cNvSpPr>
            <a:spLocks noGrp="1"/>
          </p:cNvSpPr>
          <p:nvPr>
            <p:ph type="title"/>
          </p:nvPr>
        </p:nvSpPr>
        <p:spPr>
          <a:xfrm>
            <a:off x="609600" y="152401"/>
            <a:ext cx="10972800" cy="990775"/>
          </a:xfrm>
        </p:spPr>
        <p:txBody>
          <a:bodyPr/>
          <a:lstStyle/>
          <a:p>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 Приклеивание крыла на птицу</a:t>
            </a:r>
          </a:p>
        </p:txBody>
      </p:sp>
      <p:pic>
        <p:nvPicPr>
          <p:cNvPr id="1229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rot="20640894">
            <a:off x="719403" y="1474288"/>
            <a:ext cx="3351531" cy="2572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67840">
            <a:off x="5820656" y="1434958"/>
            <a:ext cx="2734769" cy="2739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t="24286"/>
          <a:stretch/>
        </p:blipFill>
        <p:spPr bwMode="auto">
          <a:xfrm rot="20247371">
            <a:off x="2716855" y="4124343"/>
            <a:ext cx="3168352" cy="2278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084388">
            <a:off x="7995009" y="3645025"/>
            <a:ext cx="2976331" cy="2573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91596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3" name="Заголовок 2"/>
          <p:cNvSpPr>
            <a:spLocks noGrp="1"/>
          </p:cNvSpPr>
          <p:nvPr>
            <p:ph type="title"/>
          </p:nvPr>
        </p:nvSpPr>
        <p:spPr/>
        <p:txBody>
          <a:bodyPr>
            <a:normAutofit/>
          </a:bodyPr>
          <a:lstStyle/>
          <a:p>
            <a:r>
              <a:rPr lang="ru-RU"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 Украшение крыла росписью акрилом черного цвета. </a:t>
            </a:r>
          </a:p>
        </p:txBody>
      </p:sp>
      <p:pic>
        <p:nvPicPr>
          <p:cNvPr id="1331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09134" y="1623847"/>
            <a:ext cx="4764909" cy="4810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2934" y="1628800"/>
            <a:ext cx="5455673" cy="4870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74204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2" name="Объект 1"/>
          <p:cNvSpPr>
            <a:spLocks noGrp="1"/>
          </p:cNvSpPr>
          <p:nvPr>
            <p:ph idx="1"/>
          </p:nvPr>
        </p:nvSpPr>
        <p:spPr>
          <a:xfrm>
            <a:off x="378179" y="591696"/>
            <a:ext cx="11469511" cy="6091326"/>
          </a:xfrm>
        </p:spPr>
        <p:txBody>
          <a:bodyPr>
            <a:normAutofit lnSpcReduction="10000"/>
          </a:bodyPr>
          <a:lstStyle/>
          <a:p>
            <a:pPr marL="0" indent="0">
              <a:buNone/>
            </a:pPr>
            <a:r>
              <a:rPr lang="ru-RU" sz="3600" b="1" dirty="0" err="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Метапредметные</a:t>
            </a:r>
            <a:r>
              <a:rPr lang="ru-RU" sz="36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результаты данного мастер-класса:</a:t>
            </a:r>
            <a:endParaRPr lang="ru-RU" sz="3600"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r>
              <a:rPr lang="ru-RU" sz="3600" dirty="0" smtClean="0">
                <a:latin typeface="Times New Roman" pitchFamily="18" charset="0"/>
                <a:cs typeface="Times New Roman" pitchFamily="18" charset="0"/>
              </a:rPr>
              <a:t>способствует </a:t>
            </a:r>
            <a:r>
              <a:rPr lang="ru-RU" sz="3600" dirty="0">
                <a:latin typeface="Times New Roman" pitchFamily="18" charset="0"/>
                <a:cs typeface="Times New Roman" pitchFamily="18" charset="0"/>
              </a:rPr>
              <a:t>развитию у ребёнка мелкой моторики рук и тактильного восприятия;</a:t>
            </a:r>
          </a:p>
          <a:p>
            <a:r>
              <a:rPr lang="ru-RU" sz="3600" dirty="0" smtClean="0">
                <a:latin typeface="Times New Roman" pitchFamily="18" charset="0"/>
                <a:cs typeface="Times New Roman" pitchFamily="18" charset="0"/>
              </a:rPr>
              <a:t>развивает </a:t>
            </a:r>
            <a:r>
              <a:rPr lang="ru-RU" sz="3600" dirty="0">
                <a:latin typeface="Times New Roman" pitchFamily="18" charset="0"/>
                <a:cs typeface="Times New Roman" pitchFamily="18" charset="0"/>
              </a:rPr>
              <a:t>пространственную ориентировку на листе бумаги, глазомера и зрительного восприятия, внимания и усидчивости;</a:t>
            </a:r>
          </a:p>
          <a:p>
            <a:r>
              <a:rPr lang="ru-RU" sz="3600" dirty="0" smtClean="0">
                <a:latin typeface="Times New Roman" pitchFamily="18" charset="0"/>
                <a:cs typeface="Times New Roman" pitchFamily="18" charset="0"/>
              </a:rPr>
              <a:t>уточняют </a:t>
            </a:r>
            <a:r>
              <a:rPr lang="ru-RU" sz="3600" dirty="0">
                <a:latin typeface="Times New Roman" pitchFamily="18" charset="0"/>
                <a:cs typeface="Times New Roman" pitchFamily="18" charset="0"/>
              </a:rPr>
              <a:t>свои представления о цвете, форме, и размере предметов и их частей;</a:t>
            </a:r>
          </a:p>
          <a:p>
            <a:r>
              <a:rPr lang="ru-RU" sz="3600" dirty="0" smtClean="0">
                <a:latin typeface="Times New Roman" pitchFamily="18" charset="0"/>
                <a:cs typeface="Times New Roman" pitchFamily="18" charset="0"/>
              </a:rPr>
              <a:t>развивается </a:t>
            </a:r>
            <a:r>
              <a:rPr lang="ru-RU" sz="3600" dirty="0">
                <a:latin typeface="Times New Roman" pitchFamily="18" charset="0"/>
                <a:cs typeface="Times New Roman" pitchFamily="18" charset="0"/>
              </a:rPr>
              <a:t>мышление, речь, воображение;</a:t>
            </a:r>
          </a:p>
          <a:p>
            <a:r>
              <a:rPr lang="ru-RU" sz="3600" dirty="0" smtClean="0">
                <a:latin typeface="Times New Roman" pitchFamily="18" charset="0"/>
                <a:cs typeface="Times New Roman" pitchFamily="18" charset="0"/>
              </a:rPr>
              <a:t>ребёнок </a:t>
            </a:r>
            <a:r>
              <a:rPr lang="ru-RU" sz="3600" dirty="0">
                <a:latin typeface="Times New Roman" pitchFamily="18" charset="0"/>
                <a:cs typeface="Times New Roman" pitchFamily="18" charset="0"/>
              </a:rPr>
              <a:t>видит результат своей деятельности, учится их анализировать и находить им применение.</a:t>
            </a:r>
          </a:p>
          <a:p>
            <a:endParaRPr lang="ru-RU" dirty="0"/>
          </a:p>
        </p:txBody>
      </p:sp>
    </p:spTree>
    <p:extLst>
      <p:ext uri="{BB962C8B-B14F-4D97-AF65-F5344CB8AC3E}">
        <p14:creationId xmlns:p14="http://schemas.microsoft.com/office/powerpoint/2010/main" val="16862109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2" name="Заголовок 1"/>
          <p:cNvSpPr>
            <a:spLocks noGrp="1"/>
          </p:cNvSpPr>
          <p:nvPr>
            <p:ph type="title"/>
          </p:nvPr>
        </p:nvSpPr>
        <p:spPr>
          <a:xfrm>
            <a:off x="609600" y="152400"/>
            <a:ext cx="10972800" cy="6084912"/>
          </a:xfrm>
        </p:spPr>
        <p:txBody>
          <a:bodyPr>
            <a:normAutofit/>
          </a:bodyPr>
          <a:lstStyle/>
          <a:p>
            <a:r>
              <a:rPr lang="ru-RU"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Информационные источники:</a:t>
            </a:r>
            <a: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Образ птицы в народном творчестве,  https://dtdm.educhel.ru/about/news/2156048</a:t>
            </a:r>
            <a:b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Панно. Что это такое и его история, https://tdmasterov.ru/news/panno-chto-jeto-takoe-i-ego-istorija.html </a:t>
            </a:r>
            <a:b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a:t>
            </a:r>
            <a:r>
              <a:rPr lang="ru-RU" sz="4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Харман</a:t>
            </a:r>
            <a: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Э По следам современного искусства / Э. </a:t>
            </a:r>
            <a:r>
              <a:rPr lang="ru-RU" sz="4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Харман</a:t>
            </a:r>
            <a: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 :Ад </a:t>
            </a:r>
            <a:r>
              <a:rPr lang="ru-RU" sz="4000"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Маргинем</a:t>
            </a:r>
            <a:r>
              <a:rPr lang="ru-RU" sz="4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2021. – 96с. – ISBN 978-5-91103-579-2</a:t>
            </a:r>
            <a:r>
              <a:rPr lang="ru-RU" dirty="0"/>
              <a:t/>
            </a:r>
            <a:br>
              <a:rPr lang="ru-RU" dirty="0"/>
            </a:br>
            <a:endParaRPr lang="ru-RU" dirty="0"/>
          </a:p>
        </p:txBody>
      </p:sp>
    </p:spTree>
    <p:extLst>
      <p:ext uri="{BB962C8B-B14F-4D97-AF65-F5344CB8AC3E}">
        <p14:creationId xmlns:p14="http://schemas.microsoft.com/office/powerpoint/2010/main" val="17015999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1" y="0"/>
            <a:ext cx="12462932" cy="7010400"/>
          </a:xfrm>
          <a:prstGeom prst="rect">
            <a:avLst/>
          </a:prstGeom>
        </p:spPr>
      </p:pic>
      <p:sp>
        <p:nvSpPr>
          <p:cNvPr id="2" name="Заголовок 1"/>
          <p:cNvSpPr>
            <a:spLocks noGrp="1"/>
          </p:cNvSpPr>
          <p:nvPr>
            <p:ph type="title"/>
          </p:nvPr>
        </p:nvSpPr>
        <p:spPr>
          <a:xfrm>
            <a:off x="345989" y="580767"/>
            <a:ext cx="11516497" cy="3509319"/>
          </a:xfrm>
        </p:spPr>
        <p:txBody>
          <a:bodyPr>
            <a:prstTxWarp prst="textCanUp">
              <a:avLst/>
            </a:prstTxWarp>
            <a:normAutofit/>
          </a:bodyPr>
          <a:lstStyle/>
          <a:p>
            <a:pPr algn="ctr"/>
            <a:r>
              <a:rPr lang="ru-RU" sz="4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4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Спасибо за внимание,</a:t>
            </a:r>
            <a:r>
              <a:rPr lang="ru-RU" sz="4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ru-RU" sz="4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Творческих успехов!</a:t>
            </a:r>
            <a:r>
              <a:rPr lang="ru-RU" dirty="0"/>
              <a:t/>
            </a:r>
            <a:br>
              <a:rPr lang="ru-RU" dirty="0"/>
            </a:br>
            <a:endParaRPr lang="ru-RU" dirty="0"/>
          </a:p>
        </p:txBody>
      </p:sp>
      <p:pic>
        <p:nvPicPr>
          <p:cNvPr id="4099" name="Picture 3" descr="C:\Users\иван\Desktop\1687365903_celes-club-p-prikolnie-risunki-ptitsi-risunok-pinterest-53.jpg"/>
          <p:cNvPicPr>
            <a:picLocks noChangeAspect="1" noChangeArrowheads="1"/>
          </p:cNvPicPr>
          <p:nvPr/>
        </p:nvPicPr>
        <p:blipFill rotWithShape="1">
          <a:blip r:embed="rId3">
            <a:extLst>
              <a:ext uri="{28A0092B-C50C-407E-A947-70E740481C1C}">
                <a14:useLocalDpi xmlns:a14="http://schemas.microsoft.com/office/drawing/2010/main" val="0"/>
              </a:ext>
            </a:extLst>
          </a:blip>
          <a:srcRect l="23264" t="14389" r="17973" b="29324"/>
          <a:stretch/>
        </p:blipFill>
        <p:spPr bwMode="auto">
          <a:xfrm>
            <a:off x="3904736" y="2652584"/>
            <a:ext cx="3771234" cy="3612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1185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3157</TotalTime>
  <Words>560</Words>
  <Application>Microsoft Office PowerPoint</Application>
  <PresentationFormat>Произвольный</PresentationFormat>
  <Paragraphs>85</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Тема Office</vt:lpstr>
      <vt:lpstr>Презентация PowerPoint</vt:lpstr>
      <vt:lpstr>Презентация PowerPoint</vt:lpstr>
      <vt:lpstr>Презентация PowerPoint</vt:lpstr>
      <vt:lpstr>Презентация PowerPoint</vt:lpstr>
      <vt:lpstr>История панно Странами происхождения этого ремесла считают Грецию и Италию. Старейшими панно считаются расписанные таблички шестого века до нашей эры, обнаруженные на греческой территории. Столетие спустя там же стали популярны большие деревянные полотна, раскрашенные яркими красками. Они украшали общественные здания. Тематика – военные действия и фигуры людей.</vt:lpstr>
      <vt:lpstr> Этап 2 (практический). Цель этапа:  Создание интерьерного панно «Птица» с демонстрацией приемов и техник выполнения. Задачи: • развивать творческое воображение через выполнение практического задания; • прививать навык работы с инструментами и материалами; • развивать мелкую моторику; • обучать различным техникам изобразительного искусства и прикладного творчества. Форма проведения: интегрированная работа мастера с аудиторией. Продолжительность: 1час.  1. Практикум. Обмен идеями. Образная интерпретация. 2. Совместная работа мастера с аудиторией. 3. Рефлексия.</vt:lpstr>
      <vt:lpstr>Презентация PowerPoint</vt:lpstr>
      <vt:lpstr> Этапы работы: 1. Разработка эскиза, согласно заданному формату (мастером демонстрируются варианты стилизации)</vt:lpstr>
      <vt:lpstr>2. Покрытие основы фоном акриловой краской (светлый цвет по желанию)</vt:lpstr>
      <vt:lpstr>3. Нанесение на фон отпечатков абстрактного характера либо заданной формы (лист)  серебряной либо золотой акриловой краской.</vt:lpstr>
      <vt:lpstr>4. Нанесение рисунка птицы на фон согласно эскизу</vt:lpstr>
      <vt:lpstr>5. Добавление стилизованной ветви дерева 6. Прорисовка акрилом черного цвета птицы на ветке</vt:lpstr>
      <vt:lpstr>7. Декорирование орнаментом птицы акрилом белого и серебряного или золотого цвета</vt:lpstr>
      <vt:lpstr>8. Вырезание формы крыла из ткани «двунитка» или «мешковина»</vt:lpstr>
      <vt:lpstr>9. Приклеивание крыла на птицу</vt:lpstr>
      <vt:lpstr>10. Украшение крыла росписью акрилом черного цвета. </vt:lpstr>
      <vt:lpstr>Презентация PowerPoint</vt:lpstr>
      <vt:lpstr>Информационные источники: 1. Образ птицы в народном творчестве,  https://dtdm.educhel.ru/about/news/2156048 2. Панно. Что это такое и его история, https://tdmasterov.ru/news/panno-chto-jeto-takoe-i-ego-istorija.html  3. Харман, Э По следам современного искусства / Э. Харман. - :Ад Маргинем, 2021. – 96с. – ISBN 978-5-91103-579-2 </vt:lpstr>
      <vt:lpstr> Спасибо за внимание, Творческих успехов! </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иван</cp:lastModifiedBy>
  <cp:revision>176</cp:revision>
  <dcterms:created xsi:type="dcterms:W3CDTF">2015-02-20T15:44:29Z</dcterms:created>
  <dcterms:modified xsi:type="dcterms:W3CDTF">2023-11-22T09:43:51Z</dcterms:modified>
</cp:coreProperties>
</file>