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1" r:id="rId6"/>
    <p:sldId id="269" r:id="rId7"/>
    <p:sldId id="275" r:id="rId8"/>
    <p:sldId id="276" r:id="rId9"/>
    <p:sldId id="271" r:id="rId10"/>
    <p:sldId id="272" r:id="rId11"/>
    <p:sldId id="277" r:id="rId12"/>
    <p:sldId id="273" r:id="rId13"/>
    <p:sldId id="274" r:id="rId1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24" autoAdjust="0"/>
  </p:normalViewPr>
  <p:slideViewPr>
    <p:cSldViewPr>
      <p:cViewPr varScale="1">
        <p:scale>
          <a:sx n="94" d="100"/>
          <a:sy n="94" d="100"/>
        </p:scale>
        <p:origin x="128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51D6C1-E682-4DEE-AF3A-1A514BECCACD}" type="datetimeFigureOut">
              <a:rPr lang="ru-RU" smtClean="0"/>
              <a:pPr/>
              <a:t>12.02.2023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E635E-6960-4D0E-840F-39DE50679F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906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E635E-6960-4D0E-840F-39DE50679FDF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278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854" y="2514600"/>
            <a:ext cx="8909146" cy="18158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Мониторинг индивидуального развития детей </a:t>
            </a:r>
          </a:p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в соответствии с ФГОС ДО </a:t>
            </a:r>
          </a:p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в  МДОУ Боевом детском саду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62400" y="5638800"/>
            <a:ext cx="28886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solidFill>
                  <a:srgbClr val="C0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 </a:t>
            </a:r>
            <a:endParaRPr lang="ru-RU" sz="2400" b="1" dirty="0">
              <a:ln w="11430"/>
              <a:solidFill>
                <a:srgbClr val="C00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62000" y="1483641"/>
            <a:ext cx="76962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Реализация основной образовательной программы (ООП) предполагает оценку индивидуального развития детей.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Такая оценка производится педагогом в рамках мониторинга индивидуального развития ребенка  и лежащей в основе дальнейшего планирования образовательной работы.</a:t>
            </a:r>
            <a:endParaRPr kumimoji="0" lang="ru-RU" sz="24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838200"/>
            <a:ext cx="8610600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Система мониторинга  индивидуального развития детей представляет собой: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81200" y="2133600"/>
            <a:ext cx="5867400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ookman Old Style" pitchFamily="18" charset="0"/>
              </a:rPr>
              <a:t>систему сбора,  учета,  обработки и анализа информации об индивидуальных достижениях ребенка и результатах воспитательно-образовательного процесса в учреждении</a:t>
            </a:r>
            <a:endParaRPr lang="ru-RU" sz="2400" b="1" spc="50" dirty="0">
              <a:ln w="11430">
                <a:solidFill>
                  <a:srgbClr val="002060"/>
                </a:solidFill>
              </a:ln>
              <a:solidFill>
                <a:srgbClr val="00206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0" y="1066800"/>
            <a:ext cx="6629400" cy="35394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Мониторинг индивидуального развития ребенка, обеспечивает эффективность реализации ООП ДОУ по отношению к каждому воспитаннику, позволяет судить о качестве образования в ДОУ</a:t>
            </a:r>
            <a:endParaRPr lang="ru-RU" sz="2800" b="1" spc="50" dirty="0">
              <a:ln w="11430">
                <a:solidFill>
                  <a:srgbClr val="002060"/>
                </a:solidFill>
              </a:ln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685800"/>
            <a:ext cx="8534400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Результаты мониторинга  используются для: </a:t>
            </a:r>
            <a:endParaRPr lang="ru-RU" sz="2800" b="1" i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 flipH="1">
            <a:off x="457199" y="2590800"/>
            <a:ext cx="868681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i="1" dirty="0" smtClean="0">
                <a:ln w="11430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1.</a:t>
            </a:r>
            <a:endParaRPr lang="ru-RU" sz="3200" b="1" i="1" dirty="0">
              <a:ln w="11430"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71600" y="2667000"/>
            <a:ext cx="5867400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400" b="1" spc="50" dirty="0" smtClean="0">
                <a:ln w="11430"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Индивидуализации образования </a:t>
            </a:r>
            <a:endParaRPr lang="ru-RU" sz="2400" b="1" spc="50" dirty="0">
              <a:ln w="11430">
                <a:solidFill>
                  <a:schemeClr val="tx1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" y="3505200"/>
            <a:ext cx="6030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i="1" dirty="0" smtClean="0">
                <a:ln w="11430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2.</a:t>
            </a:r>
            <a:endParaRPr lang="ru-RU" sz="3200" b="1" i="1" dirty="0">
              <a:ln w="11430"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295400" y="3502968"/>
            <a:ext cx="7620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ru-RU" sz="2400" b="1" u="none" strike="noStrike" spc="50" normalizeH="0" baseline="0" dirty="0" smtClean="0">
                <a:ln w="11430">
                  <a:solidFill>
                    <a:schemeClr val="tx1"/>
                  </a:solidFill>
                </a:ln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Оптимизации работы с группой детей</a:t>
            </a:r>
            <a:endParaRPr kumimoji="0" lang="ru-RU" sz="2400" b="1" u="none" strike="noStrike" spc="50" normalizeH="0" baseline="0" dirty="0" smtClean="0">
              <a:ln w="11430">
                <a:solidFill>
                  <a:schemeClr val="tx1"/>
                </a:solidFill>
              </a:ln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1600200"/>
            <a:ext cx="8229600" cy="34163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Bookman Old Style" pitchFamily="18" charset="0"/>
              </a:rPr>
              <a:t>На основании полученных результатов мониторинга в начале года воспитатели  конструируют образовательный процесс в своей возрастной группе, планируют индивидуальную работу по разделам программы с теми детьми, которые требуют усиленного внимания воспитателя и которым необходима педагогическая поддержка.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9" r="10714" b="9524"/>
          <a:stretch/>
        </p:blipFill>
        <p:spPr>
          <a:xfrm>
            <a:off x="381000" y="1143000"/>
            <a:ext cx="4191000" cy="4191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55" r="12603" b="12009"/>
          <a:stretch/>
        </p:blipFill>
        <p:spPr>
          <a:xfrm>
            <a:off x="4882978" y="1143000"/>
            <a:ext cx="385119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446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8" r="13280"/>
          <a:stretch/>
        </p:blipFill>
        <p:spPr>
          <a:xfrm>
            <a:off x="103263" y="914399"/>
            <a:ext cx="4647010" cy="42486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3" t="3922" r="30882" b="11765"/>
          <a:stretch/>
        </p:blipFill>
        <p:spPr>
          <a:xfrm>
            <a:off x="4876800" y="914399"/>
            <a:ext cx="4149887" cy="424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658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533400" y="956102"/>
            <a:ext cx="8229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sng" strike="noStrike" spc="50" normalizeH="0" baseline="0" dirty="0" smtClean="0">
                <a:ln w="11430">
                  <a:solidFill>
                    <a:srgbClr val="FF0000"/>
                  </a:solidFill>
                </a:ln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Фиксация показателей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sng" strike="noStrike" spc="50" normalizeH="0" baseline="0" dirty="0" smtClean="0">
                <a:ln w="11430">
                  <a:solidFill>
                    <a:srgbClr val="FF0000"/>
                  </a:solidFill>
                </a:ln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выражается в форме:</a:t>
            </a:r>
            <a:endParaRPr kumimoji="0" lang="ru-RU" sz="2400" b="1" i="0" u="sng" strike="noStrike" spc="50" normalizeH="0" baseline="0" dirty="0" smtClean="0">
              <a:ln w="11430">
                <a:solidFill>
                  <a:srgbClr val="FF0000"/>
                </a:solidFill>
              </a:ln>
              <a:solidFill>
                <a:srgbClr val="C00000"/>
              </a:solidFill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26628" name="Овал 18"/>
          <p:cNvSpPr>
            <a:spLocks noChangeArrowheads="1"/>
          </p:cNvSpPr>
          <p:nvPr/>
        </p:nvSpPr>
        <p:spPr bwMode="auto">
          <a:xfrm>
            <a:off x="3124200" y="2057400"/>
            <a:ext cx="609600" cy="381000"/>
          </a:xfrm>
          <a:prstGeom prst="ellipse">
            <a:avLst/>
          </a:prstGeom>
          <a:solidFill>
            <a:srgbClr val="FFFF00"/>
          </a:solidFill>
          <a:ln w="9525">
            <a:solidFill>
              <a:srgbClr val="F68C36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6" name="Овал 19"/>
          <p:cNvSpPr>
            <a:spLocks noChangeArrowheads="1"/>
          </p:cNvSpPr>
          <p:nvPr/>
        </p:nvSpPr>
        <p:spPr bwMode="auto">
          <a:xfrm>
            <a:off x="685800" y="3352800"/>
            <a:ext cx="761999" cy="4572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6924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7" name="Овал 20"/>
          <p:cNvSpPr>
            <a:spLocks noChangeArrowheads="1"/>
          </p:cNvSpPr>
          <p:nvPr/>
        </p:nvSpPr>
        <p:spPr bwMode="auto">
          <a:xfrm>
            <a:off x="3352800" y="4800600"/>
            <a:ext cx="762000" cy="457200"/>
          </a:xfrm>
          <a:prstGeom prst="ellipse">
            <a:avLst/>
          </a:prstGeom>
          <a:solidFill>
            <a:srgbClr val="0070C0"/>
          </a:solidFill>
          <a:ln w="9525">
            <a:solidFill>
              <a:srgbClr val="F6924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1905000" y="2133600"/>
            <a:ext cx="6781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b="1" i="0" u="none" strike="noStrike" spc="50" normalizeH="0" baseline="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не сформирован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1" i="0" u="none" strike="noStrike" spc="50" normalizeH="0" baseline="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(ребенок не может выполнить все параметры оценки, помощь взрослого не принимает);</a:t>
            </a:r>
            <a:endParaRPr kumimoji="0" lang="ru-RU" b="1" i="0" u="none" strike="noStrike" spc="50" normalizeH="0" baseline="0" dirty="0" smtClean="0">
              <a:ln w="11430">
                <a:solidFill>
                  <a:srgbClr val="002060"/>
                </a:solidFill>
              </a:ln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spc="50" normalizeH="0" baseline="0" dirty="0" smtClean="0">
              <a:ln w="11430">
                <a:solidFill>
                  <a:srgbClr val="002060"/>
                </a:solidFill>
              </a:ln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1447800" y="3352800"/>
            <a:ext cx="7239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spc="50" normalizeH="0" baseline="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- находится в стадии формирования (ребенок с помощью взрослого выполняет некоторые параметры оценки);</a:t>
            </a:r>
            <a:endParaRPr kumimoji="0" lang="ru-RU" b="1" i="0" u="none" strike="noStrike" spc="50" normalizeH="0" baseline="0" dirty="0" smtClean="0">
              <a:ln w="11430">
                <a:solidFill>
                  <a:srgbClr val="002060"/>
                </a:solidFill>
              </a:ln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2667000" y="5029200"/>
            <a:ext cx="54102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b="1" spc="5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b="1" i="0" u="none" strike="noStrike" spc="50" normalizeH="0" baseline="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формирован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1" i="0" u="none" strike="noStrike" spc="50" normalizeH="0" baseline="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 (ребенок выполняет все параметры оценки самостоятельно)</a:t>
            </a:r>
            <a:endParaRPr kumimoji="0" lang="ru-RU" b="1" i="0" u="none" strike="noStrike" spc="50" normalizeH="0" baseline="0" dirty="0" smtClean="0">
              <a:ln w="11430">
                <a:solidFill>
                  <a:srgbClr val="002060"/>
                </a:solidFill>
              </a:ln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762000"/>
            <a:ext cx="8534400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Bookman Old Style" pitchFamily="18" charset="0"/>
              </a:rPr>
              <a:t>Технология работы с таблицами  включает 3 этапа:</a:t>
            </a:r>
            <a:endParaRPr lang="ru-RU" sz="2800" b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Bookman Old Style" pitchFamily="18" charset="0"/>
            </a:endParaRPr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371600" y="1734979"/>
            <a:ext cx="6858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sng" strike="noStrike" spc="50" normalizeH="0" baseline="0" dirty="0" smtClean="0">
                <a:ln w="11430">
                  <a:solidFill>
                    <a:srgbClr val="FF0000"/>
                  </a:solidFill>
                </a:ln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Этап 1.</a:t>
            </a:r>
            <a:r>
              <a:rPr kumimoji="0" lang="ru-RU" sz="1600" b="1" i="0" u="none" strike="noStrike" spc="50" normalizeH="0" baseline="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 Напротив фамилии и имени каждого ребенка проставляются показатели в каждой ячейке указанного параметра, по которым затем считается итоговый показатель по каждому ребенку (среднее значение = все показатели сложить (по строке) и разделить на количество параметров).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spc="50" normalizeH="0" baseline="0" dirty="0" smtClean="0">
              <a:ln w="11430">
                <a:solidFill>
                  <a:srgbClr val="002060"/>
                </a:solidFill>
              </a:ln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sng" strike="noStrike" spc="50" normalizeH="0" baseline="0" dirty="0" smtClean="0">
                <a:ln w="11430">
                  <a:solidFill>
                    <a:srgbClr val="FF0000"/>
                  </a:solidFill>
                </a:ln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Этап 2.</a:t>
            </a:r>
            <a:r>
              <a:rPr kumimoji="0" lang="ru-RU" sz="1600" b="1" i="0" u="none" strike="noStrike" spc="50" normalizeH="0" baseline="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 Когда все дети прошли диагностику, тогда подсчитывается итоговый показатель по группе (среднее значение = все показатели сложить (по столбцу) и разделить на количество параметров).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spc="50" normalizeH="0" baseline="0" dirty="0" smtClean="0">
              <a:ln w="11430">
                <a:solidFill>
                  <a:srgbClr val="002060"/>
                </a:solidFill>
              </a:ln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sng" strike="noStrike" spc="50" normalizeH="0" baseline="0" dirty="0" smtClean="0">
                <a:ln w="11430">
                  <a:solidFill>
                    <a:srgbClr val="FF0000"/>
                  </a:solidFill>
                </a:ln>
                <a:solidFill>
                  <a:srgbClr val="C0000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Этап 3.</a:t>
            </a:r>
            <a:r>
              <a:rPr kumimoji="0" lang="ru-RU" sz="1600" b="1" i="0" u="none" strike="noStrike" spc="50" normalizeH="0" baseline="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 Описание </a:t>
            </a:r>
            <a:r>
              <a:rPr kumimoji="0" lang="ru-RU" sz="1600" b="1" i="0" u="none" strike="noStrike" spc="50" normalizeH="0" baseline="0" dirty="0" err="1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общегрупповых</a:t>
            </a:r>
            <a:r>
              <a:rPr kumimoji="0" lang="ru-RU" sz="1600" b="1" i="0" u="none" strike="noStrike" spc="50" normalizeH="0" baseline="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 тенденций, а также для выведения результатов оценки индивидуального развития детей на уровне ДОУ.</a:t>
            </a:r>
            <a:endParaRPr kumimoji="0" lang="ru-RU" sz="1600" b="1" i="0" u="none" strike="noStrike" spc="50" normalizeH="0" baseline="0" dirty="0" smtClean="0">
              <a:ln w="11430">
                <a:solidFill>
                  <a:srgbClr val="002060"/>
                </a:solidFill>
              </a:ln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03449"/>
            <a:ext cx="9144000" cy="6649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9100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219200" y="762000"/>
            <a:ext cx="70104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spc="50" normalizeH="0" baseline="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Система проведения мониторинга в нашем ДОУ позволяет оперативно находить неточности в построении педагогического процесса в группе и выделять детей с проблемами в развитии.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spc="50" normalizeH="0" baseline="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Это позволяет своевременно разрабатывать для детей индивидуальные образовательные маршруты и оперативно осуществлять</a:t>
            </a:r>
            <a:r>
              <a:rPr kumimoji="0" lang="ru-RU" sz="2400" b="1" i="0" u="none" strike="noStrike" spc="50" normalizeH="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spc="50" normalizeH="0" baseline="0" dirty="0" smtClean="0">
                <a:ln w="11430">
                  <a:solidFill>
                    <a:srgbClr val="002060"/>
                  </a:solidFill>
                </a:ln>
                <a:solidFill>
                  <a:srgbClr val="002060"/>
                </a:solidFill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методическую поддержку педагогов ДОУ.</a:t>
            </a:r>
            <a:endParaRPr kumimoji="0" lang="ru-RU" sz="2400" b="1" i="0" u="none" strike="noStrike" spc="50" normalizeH="0" baseline="0" dirty="0" smtClean="0">
              <a:ln w="11430">
                <a:solidFill>
                  <a:srgbClr val="002060"/>
                </a:solidFill>
              </a:ln>
              <a:solidFill>
                <a:srgbClr val="002060"/>
              </a:solidFill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2514600"/>
            <a:ext cx="8305800" cy="1015663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oolSlant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60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Спасибо за внимание!</a:t>
            </a:r>
            <a:endParaRPr lang="ru-RU" sz="6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323</Words>
  <Application>Microsoft Office PowerPoint</Application>
  <PresentationFormat>Экран (4:3)</PresentationFormat>
  <Paragraphs>32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Bookman Old Style</vt:lpstr>
      <vt:lpstr>Calibri</vt:lpstr>
      <vt:lpstr>Monotype Corsiva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Admin</cp:lastModifiedBy>
  <cp:revision>17</cp:revision>
  <dcterms:created xsi:type="dcterms:W3CDTF">2017-10-25T18:08:11Z</dcterms:created>
  <dcterms:modified xsi:type="dcterms:W3CDTF">2023-02-12T03:28:45Z</dcterms:modified>
</cp:coreProperties>
</file>