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7559675" cy="106918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/>
        <a:cs typeface="DejaVu San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/>
        <a:cs typeface="DejaVu San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/>
        <a:cs typeface="DejaVu San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/>
        <a:cs typeface="DejaVu San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DejaVu Sans"/>
        <a:cs typeface="DejaVu San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DejaVu Sans"/>
        <a:cs typeface="DejaVu San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DejaVu Sans"/>
        <a:cs typeface="DejaVu San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DejaVu Sans"/>
        <a:cs typeface="DejaVu San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DejaVu Sans"/>
        <a:cs typeface="DejaVu San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4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anchor="ctr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anchor="ctr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5138" y="1600200"/>
            <a:ext cx="567213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5138" y="1600200"/>
            <a:ext cx="567213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subTitle"/>
          </p:nvPr>
        </p:nvSpPr>
        <p:spPr>
          <a:xfrm>
            <a:off x="457200" y="274680"/>
            <a:ext cx="8229240" cy="52977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2158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57200" y="3964320"/>
            <a:ext cx="8229240" cy="2158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15800" cy="2158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4674240" y="1600200"/>
            <a:ext cx="4015800" cy="2158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1" name="PlaceHolder 4"/>
          <p:cNvSpPr>
            <a:spLocks noGrp="1"/>
          </p:cNvSpPr>
          <p:nvPr>
            <p:ph type="body"/>
          </p:nvPr>
        </p:nvSpPr>
        <p:spPr>
          <a:xfrm>
            <a:off x="4674240" y="3964320"/>
            <a:ext cx="4015800" cy="2158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2" name="PlaceHolder 5"/>
          <p:cNvSpPr>
            <a:spLocks noGrp="1"/>
          </p:cNvSpPr>
          <p:nvPr>
            <p:ph type="body"/>
          </p:nvPr>
        </p:nvSpPr>
        <p:spPr>
          <a:xfrm>
            <a:off x="457200" y="3964320"/>
            <a:ext cx="4015800" cy="2158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5138" y="1600200"/>
            <a:ext cx="567213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5138" y="1600200"/>
            <a:ext cx="567213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</p:spPr>
        <p:txBody>
          <a:bodyPr lIns="0" tIns="0" rIns="0" bIns="0"/>
          <a:lstStyle/>
          <a:p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anchor="ctr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anchor="ctr"/>
          <a:lstStyle>
            <a:lvl1pPr fontAlgn="auto">
              <a:spcBef>
                <a:spcPts val="0"/>
              </a:spcBef>
              <a:spcAft>
                <a:spcPts val="0"/>
              </a:spcAft>
              <a:defRPr sz="1200" spc="-1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fld id="{E3BBE554-9B85-4021-AF35-DF4BCBD9C1B4}" type="datetimeFigureOut">
              <a:rPr lang="ru-RU"/>
              <a:pPr>
                <a:defRPr/>
              </a:pPr>
              <a:t>18.01.2021</a:t>
            </a:fld>
            <a:endParaRPr lang="ru-RU" sz="140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anchor="ctr"/>
          <a:lstStyle>
            <a:lvl1pPr fontAlgn="auto">
              <a:spcBef>
                <a:spcPts val="0"/>
              </a:spcBef>
              <a:spcAft>
                <a:spcPts val="0"/>
              </a:spcAft>
              <a:defRPr sz="2400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pc="-1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fld id="{6139C7CF-53A8-4F74-B012-9E41F291304F}" type="slidenum">
              <a:rPr lang="ru-RU"/>
              <a:pPr>
                <a:defRPr/>
              </a:pPr>
              <a:t>‹#›</a:t>
            </a:fld>
            <a:endParaRPr lang="ru-RU" sz="140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963"/>
            <a:ext cx="8229600" cy="3976687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ru-RU"/>
              <a:t>Для правки структуры щёлкните мышью</a:t>
            </a:r>
          </a:p>
          <a:p>
            <a:pPr lvl="1"/>
            <a:r>
              <a:rPr lang="ru-RU"/>
              <a:t>Второй уровень структуры</a:t>
            </a:r>
          </a:p>
          <a:p>
            <a:pPr lvl="2"/>
            <a:r>
              <a:rPr lang="ru-RU"/>
              <a:t>Третий уровень структуры</a:t>
            </a:r>
          </a:p>
          <a:p>
            <a:pPr lvl="3"/>
            <a:r>
              <a:rPr lang="ru-RU"/>
              <a:t>Четвёртый уровень структуры</a:t>
            </a:r>
          </a:p>
          <a:p>
            <a:pPr lvl="4"/>
            <a:r>
              <a:rPr lang="ru-RU"/>
              <a:t>Пятый уровень структуры</a:t>
            </a:r>
          </a:p>
          <a:p>
            <a:pPr lvl="5"/>
            <a:r>
              <a:rPr lang="ru-RU"/>
              <a:t>Шестой уровень структуры</a:t>
            </a:r>
          </a:p>
          <a:p>
            <a:pPr lvl="6"/>
            <a:r>
              <a:rPr lang="ru-RU"/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Для правки структуры щёлкните мышью</a:t>
            </a:r>
          </a:p>
          <a:p>
            <a:pPr lvl="1"/>
            <a:r>
              <a:rPr lang="ru-RU"/>
              <a:t>Второй уровень структуры</a:t>
            </a:r>
          </a:p>
          <a:p>
            <a:pPr lvl="2"/>
            <a:r>
              <a:rPr lang="ru-RU"/>
              <a:t>Третий уровень структуры</a:t>
            </a:r>
          </a:p>
          <a:p>
            <a:pPr lvl="3"/>
            <a:r>
              <a:rPr lang="ru-RU"/>
              <a:t>Четвёртый уровень структуры</a:t>
            </a:r>
          </a:p>
          <a:p>
            <a:pPr lvl="4"/>
            <a:r>
              <a:rPr lang="ru-RU"/>
              <a:t>Пятый уровень структуры</a:t>
            </a:r>
          </a:p>
          <a:p>
            <a:pPr lvl="5"/>
            <a:r>
              <a:rPr lang="ru-RU"/>
              <a:t>Шестой уровень структуры</a:t>
            </a:r>
          </a:p>
          <a:p>
            <a:r>
              <a:rPr lang="ru-RU"/>
              <a:t>Седьмой уровень структурыОбразец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1" name="PlaceHolder 3"/>
          <p:cNvSpPr>
            <a:spLocks noGrp="1"/>
          </p:cNvSpPr>
          <p:nvPr>
            <p:ph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anchor="ctr"/>
          <a:lstStyle>
            <a:lvl1pPr fontAlgn="auto">
              <a:spcBef>
                <a:spcPts val="0"/>
              </a:spcBef>
              <a:spcAft>
                <a:spcPts val="0"/>
              </a:spcAft>
              <a:defRPr sz="1200" spc="-1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fld id="{DE4ACECB-80FF-4BF1-83D0-63AA630B6DBF}" type="datetimeFigureOut">
              <a:rPr lang="ru-RU"/>
              <a:pPr>
                <a:defRPr/>
              </a:pPr>
              <a:t>18.01.2021</a:t>
            </a:fld>
            <a:endParaRPr lang="ru-RU" sz="140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anchor="ctr"/>
          <a:lstStyle>
            <a:lvl1pPr fontAlgn="auto">
              <a:spcBef>
                <a:spcPts val="0"/>
              </a:spcBef>
              <a:spcAft>
                <a:spcPts val="0"/>
              </a:spcAft>
              <a:defRPr sz="2400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3" name="PlaceHolder 5"/>
          <p:cNvSpPr>
            <a:spLocks noGrp="1"/>
          </p:cNvSpPr>
          <p:nvPr>
            <p:ph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pc="-1">
                <a:solidFill>
                  <a:srgbClr val="8B8B8B"/>
                </a:solidFill>
                <a:uFill>
                  <a:solidFill>
                    <a:srgbClr val="FFFFFF"/>
                  </a:solidFill>
                </a:uFill>
                <a:latin typeface="Calibri"/>
                <a:ea typeface="+mn-ea"/>
                <a:cs typeface="+mn-cs"/>
              </a:defRPr>
            </a:lvl1pPr>
          </a:lstStyle>
          <a:p>
            <a:pPr>
              <a:defRPr/>
            </a:pPr>
            <a:fld id="{0CB61720-F368-41E4-8EA7-94F3CF0D7EC6}" type="slidenum">
              <a:rPr lang="ru-RU"/>
              <a:pPr>
                <a:defRPr/>
              </a:pPr>
              <a:t>‹#›</a:t>
            </a:fld>
            <a:endParaRPr lang="ru-RU" sz="1400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Shape 1"/>
          <p:cNvSpPr txBox="1"/>
          <p:nvPr/>
        </p:nvSpPr>
        <p:spPr>
          <a:xfrm>
            <a:off x="714375" y="1341438"/>
            <a:ext cx="8001000" cy="244475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/>
            <a:r>
              <a:rPr lang="ru-RU" sz="3100" b="1">
                <a:solidFill>
                  <a:srgbClr val="000000"/>
                </a:solidFill>
                <a:latin typeface="Times New Roman" pitchFamily="18" charset="0"/>
              </a:rPr>
              <a:t>Профилактика асоциального поведения </a:t>
            </a:r>
            <a:r>
              <a:rPr lang="ru-RU" sz="3100" b="1">
                <a:solidFill>
                  <a:srgbClr val="000000"/>
                </a:solidFill>
                <a:latin typeface="Consolas" pitchFamily="49" charset="0"/>
              </a:rPr>
              <a:t>несовершеннолетних</a:t>
            </a:r>
            <a:r>
              <a:rPr lang="ru-RU" sz="3100" b="1">
                <a:solidFill>
                  <a:srgbClr val="000000"/>
                </a:solidFill>
                <a:latin typeface="Times New Roman" pitchFamily="18" charset="0"/>
              </a:rPr>
              <a:t> с использованием дистанционных образовательных технологий</a:t>
            </a:r>
            <a:endParaRPr lang="ru-RU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9" name="TextShape 2"/>
          <p:cNvSpPr txBox="1"/>
          <p:nvPr/>
        </p:nvSpPr>
        <p:spPr>
          <a:xfrm>
            <a:off x="2484438" y="5084763"/>
            <a:ext cx="6400800" cy="117633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r"/>
            <a:r>
              <a:rPr lang="ru-RU" b="1">
                <a:solidFill>
                  <a:srgbClr val="000000"/>
                </a:solidFill>
                <a:latin typeface="Times New Roman" pitchFamily="18" charset="0"/>
              </a:rPr>
              <a:t>Резвов Алексей Владимирович </a:t>
            </a:r>
            <a:r>
              <a:rPr lang="ru-RU" i="1">
                <a:solidFill>
                  <a:srgbClr val="000000"/>
                </a:solidFill>
                <a:latin typeface="Times New Roman" pitchFamily="18" charset="0"/>
              </a:rPr>
              <a:t>социальный педагог</a:t>
            </a:r>
            <a:endParaRPr lang="ru-RU" sz="3200">
              <a:solidFill>
                <a:srgbClr val="000000"/>
              </a:solidFill>
            </a:endParaRPr>
          </a:p>
          <a:p>
            <a:pPr algn="r"/>
            <a:r>
              <a:rPr lang="ru-RU" b="1">
                <a:solidFill>
                  <a:srgbClr val="000000"/>
                </a:solidFill>
                <a:latin typeface="Times New Roman" pitchFamily="18" charset="0"/>
              </a:rPr>
              <a:t>Москвина Виктория Эдуардовна </a:t>
            </a:r>
            <a:r>
              <a:rPr lang="ru-RU" i="1">
                <a:solidFill>
                  <a:srgbClr val="000000"/>
                </a:solidFill>
                <a:latin typeface="Times New Roman" pitchFamily="18" charset="0"/>
              </a:rPr>
              <a:t>социальный педагог</a:t>
            </a:r>
            <a:endParaRPr lang="ru-RU" sz="3200">
              <a:solidFill>
                <a:srgbClr val="000000"/>
              </a:solidFill>
            </a:endParaRPr>
          </a:p>
          <a:p>
            <a:pPr algn="ctr"/>
            <a:endParaRPr lang="ru-RU" sz="32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extShape 1"/>
          <p:cNvSpPr txBox="1"/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  <a:cs typeface="+mn-cs"/>
              </a:rPr>
              <a:t>Дистанционное обучение 2020</a:t>
            </a:r>
            <a:endParaRPr lang="ru-RU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  <a:ea typeface="+mn-ea"/>
              <a:cs typeface="+mn-cs"/>
            </a:endParaRPr>
          </a:p>
        </p:txBody>
      </p:sp>
      <p:sp>
        <p:nvSpPr>
          <p:cNvPr id="81" name="TextShape 2"/>
          <p:cNvSpPr txBox="1"/>
          <p:nvPr/>
        </p:nvSpPr>
        <p:spPr>
          <a:xfrm>
            <a:off x="468313" y="1268413"/>
            <a:ext cx="8228012" cy="48133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1313" algn="ctr"/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В связи со сложившейся эпидемиологической обстановкой, </a:t>
            </a:r>
          </a:p>
          <a:p>
            <a:pPr marL="342900" indent="-341313" algn="ctr"/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все учреждения, реализующие образовательные программы, </a:t>
            </a:r>
          </a:p>
          <a:p>
            <a:pPr marL="342900" indent="-341313" algn="ctr"/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в период с апреля по июнь 2020 года, перешли на дистанционный формат работы.</a:t>
            </a:r>
          </a:p>
        </p:txBody>
      </p:sp>
      <p:pic>
        <p:nvPicPr>
          <p:cNvPr id="28675" name="Рисунок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2997200"/>
            <a:ext cx="5832475" cy="328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Shape 1"/>
          <p:cNvSpPr txBox="1"/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/>
            <a:r>
              <a:rPr lang="ru-RU" sz="2800" b="1">
                <a:solidFill>
                  <a:srgbClr val="000000"/>
                </a:solidFill>
                <a:latin typeface="Times New Roman" pitchFamily="18" charset="0"/>
              </a:rPr>
              <a:t>Дистанционная технология обучения на современном этапе  </a:t>
            </a:r>
            <a:endParaRPr lang="ru-RU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84" name="TextShape 2"/>
          <p:cNvSpPr txBox="1"/>
          <p:nvPr/>
        </p:nvSpPr>
        <p:spPr>
          <a:xfrm>
            <a:off x="179388" y="1341438"/>
            <a:ext cx="8785225" cy="540067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1313" algn="ctr"/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Это совокупность методов и средств обучения, обеспечивающих </a:t>
            </a:r>
            <a:endParaRPr lang="ru-RU" sz="32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1313" algn="ctr"/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проведение учебного процесса на расстоянии, на основе </a:t>
            </a:r>
            <a:endParaRPr lang="ru-RU" sz="32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1313" algn="ctr"/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использования современных информационных </a:t>
            </a:r>
            <a:endParaRPr lang="ru-RU" sz="32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1313" algn="ctr"/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телекоммуникационных технологий. </a:t>
            </a:r>
            <a:endParaRPr lang="ru-RU" sz="32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1313" algn="ctr"/>
            <a:endParaRPr lang="ru-RU" sz="320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9699" name="Рисунок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4300" y="3357563"/>
            <a:ext cx="4895850" cy="325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Shape 1"/>
          <p:cNvSpPr txBox="1"/>
          <p:nvPr/>
        </p:nvSpPr>
        <p:spPr>
          <a:xfrm>
            <a:off x="323850" y="2349500"/>
            <a:ext cx="8424863" cy="115093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/>
            <a:r>
              <a:rPr lang="ru-RU" sz="2800" b="1">
                <a:solidFill>
                  <a:srgbClr val="000000"/>
                </a:solidFill>
                <a:latin typeface="Times New Roman" pitchFamily="18" charset="0"/>
              </a:rPr>
              <a:t>«Профилактика» в дистанционном формате</a:t>
            </a:r>
            <a:endParaRPr lang="ru-RU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Shape 1"/>
          <p:cNvSpPr txBox="1"/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  <a:cs typeface="+mn-cs"/>
              </a:rPr>
              <a:t>Вебинары</a:t>
            </a:r>
            <a:endParaRPr lang="ru-RU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  <a:ea typeface="+mn-ea"/>
              <a:cs typeface="+mn-cs"/>
            </a:endParaRPr>
          </a:p>
        </p:txBody>
      </p:sp>
      <p:sp>
        <p:nvSpPr>
          <p:cNvPr id="88" name="TextShape 2"/>
          <p:cNvSpPr txBox="1"/>
          <p:nvPr/>
        </p:nvSpPr>
        <p:spPr>
          <a:xfrm>
            <a:off x="539750" y="1268413"/>
            <a:ext cx="8291513" cy="5141912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1313">
              <a:buClr>
                <a:srgbClr val="000000"/>
              </a:buClr>
              <a:buFont typeface="Arial" charset="0"/>
              <a:buChar char="•"/>
            </a:pP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Для специалистов ОУ Невского района; </a:t>
            </a:r>
          </a:p>
          <a:p>
            <a:pPr marL="342900" indent="-341313">
              <a:buClr>
                <a:srgbClr val="000000"/>
              </a:buClr>
              <a:buFont typeface="Arial" charset="0"/>
              <a:buChar char="•"/>
            </a:pP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Для законных представителей обучающихся ОУ. </a:t>
            </a:r>
          </a:p>
          <a:p>
            <a:pPr marL="342900" indent="-341313"/>
            <a:endParaRPr lang="ru-RU" sz="220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1313"/>
            <a:r>
              <a:rPr lang="ru-RU" sz="2200" b="1" u="sng">
                <a:solidFill>
                  <a:srgbClr val="000000"/>
                </a:solidFill>
                <a:latin typeface="Times New Roman" pitchFamily="18" charset="0"/>
              </a:rPr>
              <a:t>Проведено:</a:t>
            </a: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 42 вебинара </a:t>
            </a:r>
          </a:p>
          <a:p>
            <a:pPr marL="342900" indent="-341313"/>
            <a:r>
              <a:rPr lang="ru-RU" sz="2200" b="1" u="sng">
                <a:solidFill>
                  <a:srgbClr val="000000"/>
                </a:solidFill>
                <a:latin typeface="Times New Roman" pitchFamily="18" charset="0"/>
              </a:rPr>
              <a:t>Охват</a:t>
            </a: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: 4500 человек</a:t>
            </a:r>
          </a:p>
          <a:p>
            <a:pPr marL="342900" indent="-341313"/>
            <a:r>
              <a:rPr lang="ru-RU" sz="2200" b="1" u="sng">
                <a:solidFill>
                  <a:srgbClr val="000000"/>
                </a:solidFill>
                <a:latin typeface="Times New Roman" pitchFamily="18" charset="0"/>
              </a:rPr>
              <a:t>Темы</a:t>
            </a:r>
            <a:r>
              <a:rPr lang="ru-RU" sz="2200" u="sng">
                <a:solidFill>
                  <a:srgbClr val="000000"/>
                </a:solidFill>
                <a:latin typeface="Times New Roman" pitchFamily="18" charset="0"/>
              </a:rPr>
              <a:t>: </a:t>
            </a: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    </a:t>
            </a:r>
          </a:p>
          <a:p>
            <a:pPr marL="342900" indent="-341313">
              <a:buClr>
                <a:srgbClr val="000000"/>
              </a:buClr>
              <a:buFont typeface="Arial" charset="0"/>
              <a:buChar char="•"/>
            </a:pP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Современные Интернет-угрозы; </a:t>
            </a:r>
          </a:p>
          <a:p>
            <a:pPr marL="342900" indent="-341313">
              <a:buClr>
                <a:srgbClr val="000000"/>
              </a:buClr>
              <a:buFont typeface="Arial" charset="0"/>
              <a:buChar char="•"/>
            </a:pP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Современные виды ПАВ; </a:t>
            </a:r>
          </a:p>
          <a:p>
            <a:pPr marL="342900" indent="-341313">
              <a:buClr>
                <a:srgbClr val="000000"/>
              </a:buClr>
              <a:buFont typeface="Arial" charset="0"/>
              <a:buChar char="•"/>
            </a:pP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Суицидальное и самоповреждающее поведение; </a:t>
            </a:r>
          </a:p>
          <a:p>
            <a:pPr marL="342900" indent="-341313">
              <a:buClr>
                <a:srgbClr val="000000"/>
              </a:buClr>
              <a:buFont typeface="Arial" charset="0"/>
              <a:buChar char="•"/>
            </a:pP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Профилактика школьной травли; </a:t>
            </a:r>
          </a:p>
          <a:p>
            <a:pPr marL="342900" indent="-341313">
              <a:buClr>
                <a:srgbClr val="000000"/>
              </a:buClr>
              <a:buFont typeface="Arial" charset="0"/>
              <a:buChar char="•"/>
            </a:pP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Организация профилактической работы в образовательной среде; </a:t>
            </a:r>
          </a:p>
          <a:p>
            <a:pPr marL="342900" indent="-341313">
              <a:buClr>
                <a:srgbClr val="000000"/>
              </a:buClr>
              <a:buFont typeface="Arial" charset="0"/>
              <a:buChar char="•"/>
            </a:pP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Особенности индивидуальной профилактической работы с несовершеннолетними правонарушителями; </a:t>
            </a:r>
          </a:p>
          <a:p>
            <a:pPr marL="342900" indent="-341313">
              <a:buClr>
                <a:srgbClr val="000000"/>
              </a:buClr>
              <a:buFont typeface="Arial" charset="0"/>
              <a:buChar char="•"/>
            </a:pP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Профилактика самовольных уходов.  </a:t>
            </a:r>
          </a:p>
          <a:p>
            <a:pPr marL="342900" indent="-341313"/>
            <a:endParaRPr lang="ru-RU" sz="220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1313"/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 </a:t>
            </a:r>
            <a:endParaRPr lang="ru-RU" sz="32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1313"/>
            <a:endParaRPr lang="ru-RU" sz="3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TextShape 1"/>
          <p:cNvSpPr txBox="1"/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/>
            <a:r>
              <a:rPr lang="ru-RU" sz="2800" b="1">
                <a:solidFill>
                  <a:srgbClr val="000000"/>
                </a:solidFill>
                <a:latin typeface="Times New Roman" pitchFamily="18" charset="0"/>
              </a:rPr>
              <a:t>Челленджы</a:t>
            </a:r>
            <a:endParaRPr lang="ru-RU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0" name="TextShape 2"/>
          <p:cNvSpPr txBox="1"/>
          <p:nvPr/>
        </p:nvSpPr>
        <p:spPr>
          <a:xfrm>
            <a:off x="457200" y="1125538"/>
            <a:ext cx="8507413" cy="561657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1313"/>
            <a:r>
              <a:rPr lang="ru-RU" sz="2200" b="1" u="sng">
                <a:solidFill>
                  <a:srgbClr val="000000"/>
                </a:solidFill>
                <a:latin typeface="Times New Roman" pitchFamily="18" charset="0"/>
              </a:rPr>
              <a:t>Количество:</a:t>
            </a: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 2 (#невскоелето,#потомучтоневский) </a:t>
            </a:r>
          </a:p>
          <a:p>
            <a:pPr marL="342900" indent="-341313"/>
            <a:r>
              <a:rPr lang="ru-RU" sz="2200" b="1" u="sng">
                <a:solidFill>
                  <a:srgbClr val="000000"/>
                </a:solidFill>
                <a:latin typeface="Times New Roman" pitchFamily="18" charset="0"/>
              </a:rPr>
              <a:t>Количество участников:</a:t>
            </a: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  1020 человек</a:t>
            </a:r>
            <a:r>
              <a:rPr lang="ru-RU" sz="2200">
                <a:solidFill>
                  <a:srgbClr val="FF0000"/>
                </a:solidFill>
                <a:latin typeface="Times New Roman" pitchFamily="18" charset="0"/>
              </a:rPr>
              <a:t> </a:t>
            </a:r>
            <a:endParaRPr lang="ru-RU" sz="2200">
              <a:solidFill>
                <a:srgbClr val="000000"/>
              </a:solidFill>
              <a:latin typeface="Times New Roman" pitchFamily="18" charset="0"/>
            </a:endParaRPr>
          </a:p>
          <a:p>
            <a:pPr marL="342900" indent="-341313"/>
            <a:r>
              <a:rPr lang="ru-RU" sz="2200" b="1" u="sng">
                <a:solidFill>
                  <a:srgbClr val="000000"/>
                </a:solidFill>
                <a:latin typeface="Times New Roman" pitchFamily="18" charset="0"/>
              </a:rPr>
              <a:t>Количество просмотров:</a:t>
            </a: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 42 200</a:t>
            </a:r>
          </a:p>
          <a:p>
            <a:pPr marL="342900" indent="-341313"/>
            <a:r>
              <a:rPr lang="ru-RU" sz="2200" b="1" u="sng">
                <a:solidFill>
                  <a:srgbClr val="000000"/>
                </a:solidFill>
                <a:latin typeface="Times New Roman" pitchFamily="18" charset="0"/>
              </a:rPr>
              <a:t>Тематика:</a:t>
            </a:r>
            <a:r>
              <a:rPr lang="ru-RU" sz="2200">
                <a:solidFill>
                  <a:srgbClr val="000000"/>
                </a:solidFill>
                <a:latin typeface="Times New Roman" pitchFamily="18" charset="0"/>
              </a:rPr>
              <a:t> популяризация ведения здорового образа жизни</a:t>
            </a:r>
          </a:p>
        </p:txBody>
      </p:sp>
      <p:pic>
        <p:nvPicPr>
          <p:cNvPr id="32771" name="Рисунок 9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2388" y="3357563"/>
            <a:ext cx="2454275" cy="333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Рисунок 9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0338" y="3357563"/>
            <a:ext cx="2279650" cy="333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Shape 1"/>
          <p:cNvSpPr txBox="1"/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/>
            <a:r>
              <a:rPr lang="en-US" sz="2800" b="1">
                <a:solidFill>
                  <a:srgbClr val="000000"/>
                </a:solidFill>
                <a:latin typeface="Times New Roman" pitchFamily="18" charset="0"/>
              </a:rPr>
              <a:t>G</a:t>
            </a:r>
            <a:r>
              <a:rPr lang="ru-RU" sz="2800" b="1">
                <a:solidFill>
                  <a:srgbClr val="000000"/>
                </a:solidFill>
                <a:latin typeface="Times New Roman" pitchFamily="18" charset="0"/>
              </a:rPr>
              <a:t>oogle викторина</a:t>
            </a:r>
            <a:endParaRPr lang="ru-RU" sz="280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068638"/>
            <a:ext cx="4248150" cy="3656012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3068638"/>
            <a:ext cx="4183063" cy="3641725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</p:spPr>
      </p:pic>
      <p:sp>
        <p:nvSpPr>
          <p:cNvPr id="96" name="CustomShape 2"/>
          <p:cNvSpPr/>
          <p:nvPr/>
        </p:nvSpPr>
        <p:spPr>
          <a:xfrm>
            <a:off x="1076325" y="1917700"/>
            <a:ext cx="4719638" cy="3587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/>
          <a:lstStyle/>
          <a:p>
            <a:r>
              <a:rPr lang="ru-RU" b="1" u="sng">
                <a:solidFill>
                  <a:srgbClr val="000000"/>
                </a:solidFill>
                <a:latin typeface="Times New Roman" pitchFamily="18" charset="0"/>
              </a:rPr>
              <a:t>Количество участников: </a:t>
            </a:r>
            <a:r>
              <a:rPr lang="ru-RU">
                <a:solidFill>
                  <a:srgbClr val="000000"/>
                </a:solidFill>
                <a:latin typeface="Times New Roman" pitchFamily="18" charset="0"/>
              </a:rPr>
              <a:t>575 человек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Shape 1"/>
          <p:cNvSpPr txBox="1"/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/>
            <a:r>
              <a:rPr lang="ru-RU" sz="2800" b="1">
                <a:solidFill>
                  <a:srgbClr val="000000"/>
                </a:solidFill>
                <a:latin typeface="Times New Roman" pitchFamily="18" charset="0"/>
              </a:rPr>
              <a:t>Дистанционный тренинг, посвященный наркопрофилактике</a:t>
            </a:r>
            <a:endParaRPr lang="ru-RU" sz="28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8" name="TextShape 2"/>
          <p:cNvSpPr txBox="1"/>
          <p:nvPr/>
        </p:nvSpPr>
        <p:spPr>
          <a:xfrm>
            <a:off x="468313" y="1844675"/>
            <a:ext cx="8496300" cy="4824413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1313">
              <a:buClr>
                <a:srgbClr val="000000"/>
              </a:buClr>
              <a:buFont typeface="Arial" charset="0"/>
              <a:buChar char="•"/>
            </a:pPr>
            <a:r>
              <a:rPr lang="ru-RU">
                <a:solidFill>
                  <a:srgbClr val="000000"/>
                </a:solidFill>
                <a:latin typeface="Times New Roman" pitchFamily="18" charset="0"/>
              </a:rPr>
              <a:t>Видео с вводным словом; </a:t>
            </a:r>
            <a:endParaRPr lang="ru-RU" sz="32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1313">
              <a:buClr>
                <a:srgbClr val="000000"/>
              </a:buClr>
              <a:buFont typeface="Arial" charset="0"/>
              <a:buChar char="•"/>
            </a:pPr>
            <a:r>
              <a:rPr lang="ru-RU">
                <a:solidFill>
                  <a:srgbClr val="000000"/>
                </a:solidFill>
                <a:latin typeface="Times New Roman" pitchFamily="18" charset="0"/>
              </a:rPr>
              <a:t>Короткометражный фильм на тему наркопрофилактики;  </a:t>
            </a:r>
            <a:endParaRPr lang="ru-RU" sz="32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1313">
              <a:buClr>
                <a:srgbClr val="000000"/>
              </a:buClr>
              <a:buFont typeface="Arial" charset="0"/>
              <a:buChar char="•"/>
            </a:pPr>
            <a:r>
              <a:rPr lang="ru-RU">
                <a:solidFill>
                  <a:srgbClr val="000000"/>
                </a:solidFill>
                <a:latin typeface="Times New Roman" pitchFamily="18" charset="0"/>
              </a:rPr>
              <a:t>Видео с лекционной частью; </a:t>
            </a:r>
            <a:endParaRPr lang="ru-RU" sz="32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1313">
              <a:buClr>
                <a:srgbClr val="000000"/>
              </a:buClr>
              <a:buFont typeface="Arial" charset="0"/>
              <a:buChar char="•"/>
            </a:pPr>
            <a:r>
              <a:rPr lang="ru-RU">
                <a:solidFill>
                  <a:srgbClr val="000000"/>
                </a:solidFill>
                <a:latin typeface="Times New Roman" pitchFamily="18" charset="0"/>
              </a:rPr>
              <a:t>Заполнение обучающимися google-формы.</a:t>
            </a:r>
            <a:endParaRPr lang="ru-RU" sz="320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1313"/>
            <a:endParaRPr lang="ru-RU" sz="320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34819" name="Рисунок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3684588"/>
            <a:ext cx="5089525" cy="287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TextShape 1"/>
          <p:cNvSpPr txBox="1"/>
          <p:nvPr/>
        </p:nvSpPr>
        <p:spPr>
          <a:xfrm>
            <a:off x="468313" y="2492375"/>
            <a:ext cx="8228012" cy="11430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ea typeface="+mn-ea"/>
                <a:cs typeface="+mn-cs"/>
              </a:rPr>
              <a:t>Спасибо за внимание !</a:t>
            </a:r>
            <a:endParaRPr lang="ru-RU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438</TotalTime>
  <Words>170</Words>
  <Application>Microsoft Office PowerPoint</Application>
  <PresentationFormat>Экран (4:3)</PresentationFormat>
  <Paragraphs>42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26</vt:i4>
      </vt:variant>
      <vt:variant>
        <vt:lpstr>Заголовки слайдов</vt:lpstr>
      </vt:variant>
      <vt:variant>
        <vt:i4>9</vt:i4>
      </vt:variant>
    </vt:vector>
  </HeadingPairs>
  <TitlesOfParts>
    <vt:vector size="40" baseType="lpstr">
      <vt:lpstr>Arial</vt:lpstr>
      <vt:lpstr>DejaVu Sans</vt:lpstr>
      <vt:lpstr>Calibri</vt:lpstr>
      <vt:lpstr>Times New Roman</vt:lpstr>
      <vt:lpstr>Consolas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Профилактика асоциального поведения несовершеннолетних с использованием дистанционных образовательных технологий</dc:title>
  <dc:subject/>
  <dc:creator>Устинова</dc:creator>
  <dc:description/>
  <cp:lastModifiedBy>Специалисты</cp:lastModifiedBy>
  <cp:revision>48</cp:revision>
  <dcterms:created xsi:type="dcterms:W3CDTF">2020-11-16T15:52:32Z</dcterms:created>
  <dcterms:modified xsi:type="dcterms:W3CDTF">2021-01-18T14:56:01Z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9</vt:i4>
  </property>
</Properties>
</file>