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6" r:id="rId3"/>
    <p:sldId id="260" r:id="rId4"/>
    <p:sldId id="263" r:id="rId5"/>
    <p:sldId id="264" r:id="rId6"/>
    <p:sldId id="265" r:id="rId7"/>
    <p:sldId id="266" r:id="rId8"/>
    <p:sldId id="267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907" autoAdjust="0"/>
  </p:normalViewPr>
  <p:slideViewPr>
    <p:cSldViewPr>
      <p:cViewPr varScale="1">
        <p:scale>
          <a:sx n="102" d="100"/>
          <a:sy n="102" d="100"/>
        </p:scale>
        <p:origin x="-2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3784D3-3621-45C5-AA6E-EED4A9C8186A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F5C333-7E2D-4A49-949E-5722A6042D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546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F5C333-7E2D-4A49-949E-5722A6042D7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873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A4B7-9FA6-4381-B801-B8D2D585B490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0BA24-256A-4565-8199-82B68B3B25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A4B7-9FA6-4381-B801-B8D2D585B490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0BA24-256A-4565-8199-82B68B3B25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A4B7-9FA6-4381-B801-B8D2D585B490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0BA24-256A-4565-8199-82B68B3B25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A4B7-9FA6-4381-B801-B8D2D585B490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0BA24-256A-4565-8199-82B68B3B25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A4B7-9FA6-4381-B801-B8D2D585B490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0BA24-256A-4565-8199-82B68B3B25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A4B7-9FA6-4381-B801-B8D2D585B490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0BA24-256A-4565-8199-82B68B3B25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A4B7-9FA6-4381-B801-B8D2D585B490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0BA24-256A-4565-8199-82B68B3B25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A4B7-9FA6-4381-B801-B8D2D585B490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0BA24-256A-4565-8199-82B68B3B25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A4B7-9FA6-4381-B801-B8D2D585B490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0BA24-256A-4565-8199-82B68B3B25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A4B7-9FA6-4381-B801-B8D2D585B490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0BA24-256A-4565-8199-82B68B3B25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A4B7-9FA6-4381-B801-B8D2D585B490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0BA24-256A-4565-8199-82B68B3B25D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DA4B7-9FA6-4381-B801-B8D2D585B490}" type="datetimeFigureOut">
              <a:rPr lang="ru-RU" smtClean="0"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0BA24-256A-4565-8199-82B68B3B25D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svidritsky.oleg@yandex.ru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1"/>
          <a:stretch/>
        </p:blipFill>
        <p:spPr>
          <a:xfrm>
            <a:off x="251520" y="1708172"/>
            <a:ext cx="3960440" cy="474516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7764" y="332656"/>
            <a:ext cx="838562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Птицы в современном мире.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11960" y="2348880"/>
            <a:ext cx="4788024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2800" b="1" dirty="0" smtClean="0">
                <a:ln w="50800"/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Автор:</a:t>
            </a:r>
          </a:p>
          <a:p>
            <a:pPr lvl="0" algn="ctr"/>
            <a:r>
              <a:rPr lang="ru-RU" sz="2800" b="1" dirty="0" err="1" smtClean="0">
                <a:ln w="50800"/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Дунайцева</a:t>
            </a:r>
            <a:r>
              <a:rPr lang="ru-RU" sz="2800" b="1" dirty="0" smtClean="0">
                <a:ln w="50800"/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n w="50800"/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Екатерина, </a:t>
            </a:r>
            <a:r>
              <a:rPr lang="ru-RU" sz="2000" b="1" dirty="0" smtClean="0">
                <a:ln w="50800"/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2000" b="1" dirty="0">
                <a:ln w="50800"/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r>
              <a:rPr lang="ru-RU" sz="2800" b="1" dirty="0">
                <a:ln w="50800"/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ln w="50800"/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ТО </a:t>
            </a:r>
            <a:r>
              <a:rPr lang="ru-RU" sz="2400" b="1" dirty="0">
                <a:ln w="50800"/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«Юный эколог»  </a:t>
            </a:r>
            <a:endParaRPr lang="ru-RU" sz="2400" b="1" dirty="0" smtClean="0">
              <a:ln w="50800"/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400" b="1" dirty="0" smtClean="0">
                <a:ln w="50800"/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МБУ </a:t>
            </a:r>
            <a:r>
              <a:rPr lang="ru-RU" sz="2400" b="1" dirty="0">
                <a:ln w="50800"/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ДО «</a:t>
            </a:r>
            <a:r>
              <a:rPr lang="ru-RU" sz="2400" b="1" dirty="0" err="1">
                <a:ln w="50800"/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ЦРТДиЮ</a:t>
            </a:r>
            <a:r>
              <a:rPr lang="ru-RU" sz="2400" b="1" dirty="0">
                <a:ln w="50800"/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 algn="ctr"/>
            <a:r>
              <a:rPr lang="ru-RU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346918, Ростовская область, г. Новошахтинск, пр. Ленина, 21/16</a:t>
            </a:r>
          </a:p>
          <a:p>
            <a:pPr lvl="0" algn="ctr"/>
            <a:r>
              <a:rPr lang="ru-RU" sz="20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Контактные телефоны: </a:t>
            </a:r>
            <a:endParaRPr lang="ru-RU" sz="2000" b="1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8-86369-20805</a:t>
            </a:r>
            <a:r>
              <a:rPr lang="ru-RU" sz="20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; 8-86369-20740 </a:t>
            </a:r>
          </a:p>
          <a:p>
            <a:pPr lvl="0" algn="ctr"/>
            <a:r>
              <a:rPr lang="ru-RU" sz="2000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Адрес электронной почты: </a:t>
            </a:r>
            <a:endParaRPr lang="ru-RU" sz="2000" b="1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20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crtdiu-nov@mail.ru</a:t>
            </a:r>
            <a:endParaRPr lang="ru-RU" sz="20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b="1" dirty="0">
              <a:solidFill>
                <a:srgbClr val="EEECE1">
                  <a:lumMod val="25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b="1" dirty="0">
                <a:solidFill>
                  <a:srgbClr val="EEECE1">
                    <a:lumMod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ПДО  </a:t>
            </a:r>
            <a:r>
              <a:rPr lang="ru-RU" b="1" dirty="0" err="1">
                <a:solidFill>
                  <a:srgbClr val="EEECE1">
                    <a:lumMod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Свидрицкая</a:t>
            </a:r>
            <a:r>
              <a:rPr lang="ru-RU" b="1" dirty="0">
                <a:solidFill>
                  <a:srgbClr val="EEECE1">
                    <a:lumMod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 Е.С.  </a:t>
            </a:r>
            <a:r>
              <a:rPr lang="en-US" dirty="0">
                <a:solidFill>
                  <a:srgbClr val="EEECE1">
                    <a:lumMod val="25000"/>
                  </a:srgbClr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svidritsky.oleg@yandex.ru</a:t>
            </a:r>
            <a:r>
              <a:rPr lang="ru-RU" dirty="0">
                <a:solidFill>
                  <a:srgbClr val="EEECE1">
                    <a:lumMod val="25000"/>
                  </a:srgbClr>
                </a:solidFill>
                <a:latin typeface="Times New Roman" pitchFamily="18" charset="0"/>
                <a:cs typeface="Times New Roman" pitchFamily="18" charset="0"/>
              </a:rPr>
              <a:t>  89001228665</a:t>
            </a:r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16632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Попробуем проследить влияние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деятельности человека на жизнь птиц. Вспашка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боронование нарушают поры и лишают корма грызунов, затрудняют гнездование птиц, в корне меняют условия существования многих насекомых и других групп животных.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96"/>
          <a:stretch/>
        </p:blipFill>
        <p:spPr>
          <a:xfrm>
            <a:off x="892926" y="1875512"/>
            <a:ext cx="7214131" cy="44338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ахота уничтожает растительный покров, а с ним птицы лишаются и корма и укрытия.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54107"/>
            <a:ext cx="5724128" cy="3219822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151" y="3717032"/>
            <a:ext cx="3423536" cy="30222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18" r="13265"/>
          <a:stretch/>
        </p:blipFill>
        <p:spPr>
          <a:xfrm>
            <a:off x="6191643" y="620688"/>
            <a:ext cx="2754044" cy="30015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365104"/>
            <a:ext cx="3565380" cy="23725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211536"/>
            <a:ext cx="5155332" cy="34319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5250160" cy="334041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0" y="3529054"/>
            <a:ext cx="37799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Травяной пожар распространяется быстро, и многие мелкие животные или степные птицы не могут уйти от огня, ведь именно весной большинство видов птиц и зверей обзаводятся потомством.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4" r="15918"/>
          <a:stretch/>
        </p:blipFill>
        <p:spPr>
          <a:xfrm>
            <a:off x="5797974" y="88189"/>
            <a:ext cx="2954545" cy="2836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496" y="116632"/>
            <a:ext cx="9001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 момента появления первых ЛЭП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птицы стали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использовать их в качестве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присад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 время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охоты или отдыха, как в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гнездовой период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, так и на пролёте.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6"/>
          <a:stretch/>
        </p:blipFill>
        <p:spPr>
          <a:xfrm>
            <a:off x="179512" y="1469784"/>
            <a:ext cx="3945204" cy="27076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539364"/>
            <a:ext cx="3185179" cy="29038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6"/>
          <a:stretch/>
        </p:blipFill>
        <p:spPr>
          <a:xfrm>
            <a:off x="2699792" y="4208433"/>
            <a:ext cx="3474132" cy="25434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1" b="10873"/>
          <a:stretch/>
        </p:blipFill>
        <p:spPr>
          <a:xfrm>
            <a:off x="131641" y="4237316"/>
            <a:ext cx="2411761" cy="248567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455976" y="4695323"/>
            <a:ext cx="228562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Это часто 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приводит к 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их гибели.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7984" y="404664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Constantia" pitchFamily="18" charset="0"/>
              </a:rPr>
              <a:t>Уменьшение </a:t>
            </a:r>
            <a:r>
              <a:rPr lang="ru-RU" sz="2400" b="1" dirty="0">
                <a:solidFill>
                  <a:srgbClr val="000000"/>
                </a:solidFill>
                <a:latin typeface="Constantia" pitchFamily="18" charset="0"/>
              </a:rPr>
              <a:t>количества </a:t>
            </a:r>
            <a:r>
              <a:rPr lang="ru-RU" sz="2400" b="1" dirty="0" smtClean="0">
                <a:solidFill>
                  <a:srgbClr val="000000"/>
                </a:solidFill>
                <a:latin typeface="Constantia" pitchFamily="18" charset="0"/>
              </a:rPr>
              <a:t>городских воробьёв связана с доступностью  </a:t>
            </a:r>
            <a:r>
              <a:rPr lang="ru-RU" sz="2400" b="1" dirty="0">
                <a:solidFill>
                  <a:srgbClr val="000000"/>
                </a:solidFill>
                <a:latin typeface="Constantia" pitchFamily="18" charset="0"/>
              </a:rPr>
              <a:t>насекомых и </a:t>
            </a:r>
            <a:r>
              <a:rPr lang="ru-RU" sz="2400" b="1" dirty="0" smtClean="0">
                <a:solidFill>
                  <a:srgbClr val="000000"/>
                </a:solidFill>
                <a:latin typeface="Constantia" pitchFamily="18" charset="0"/>
              </a:rPr>
              <a:t>семян. Так как </a:t>
            </a:r>
            <a:r>
              <a:rPr lang="ru-RU" sz="2400" b="1" dirty="0">
                <a:solidFill>
                  <a:srgbClr val="000000"/>
                </a:solidFill>
                <a:latin typeface="Constantia" pitchFamily="18" charset="0"/>
              </a:rPr>
              <a:t> </a:t>
            </a:r>
            <a:r>
              <a:rPr lang="ru-RU" sz="2400" b="1" dirty="0" smtClean="0">
                <a:solidFill>
                  <a:srgbClr val="000000"/>
                </a:solidFill>
                <a:latin typeface="Constantia" pitchFamily="18" charset="0"/>
              </a:rPr>
              <a:t>убирают палую листву </a:t>
            </a:r>
            <a:r>
              <a:rPr lang="ru-RU" sz="2400" b="1" dirty="0">
                <a:solidFill>
                  <a:srgbClr val="000000"/>
                </a:solidFill>
                <a:latin typeface="Constantia" pitchFamily="18" charset="0"/>
              </a:rPr>
              <a:t>на газонах. Ведь воробьи любят кормиться в захламлённых местах. </a:t>
            </a:r>
            <a:endParaRPr lang="ru-RU" sz="2400" b="1" dirty="0" smtClean="0">
              <a:solidFill>
                <a:srgbClr val="000000"/>
              </a:solidFill>
              <a:latin typeface="Constantia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Constantia" pitchFamily="18" charset="0"/>
              </a:rPr>
              <a:t>Благоустройство </a:t>
            </a:r>
            <a:r>
              <a:rPr lang="ru-RU" sz="2400" b="1" dirty="0">
                <a:solidFill>
                  <a:srgbClr val="000000"/>
                </a:solidFill>
                <a:latin typeface="Constantia" pitchFamily="18" charset="0"/>
              </a:rPr>
              <a:t>парков </a:t>
            </a:r>
            <a:r>
              <a:rPr lang="ru-RU" sz="2400" b="1" dirty="0" smtClean="0">
                <a:solidFill>
                  <a:srgbClr val="000000"/>
                </a:solidFill>
                <a:latin typeface="Constantia" pitchFamily="18" charset="0"/>
              </a:rPr>
              <a:t>влияет </a:t>
            </a:r>
            <a:r>
              <a:rPr lang="ru-RU" sz="2400" b="1" dirty="0">
                <a:solidFill>
                  <a:srgbClr val="000000"/>
                </a:solidFill>
                <a:latin typeface="Constantia" pitchFamily="18" charset="0"/>
              </a:rPr>
              <a:t>на сокращение численности соловьёв, которым стало негде гнездиться из-за сбора валежника, вырубки кустов и мелколесья. </a:t>
            </a:r>
            <a:endParaRPr lang="ru-RU" sz="2400" b="1" dirty="0">
              <a:latin typeface="Constantia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23" y="395536"/>
            <a:ext cx="3951819" cy="26345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02" t="6323" r="14490"/>
          <a:stretch/>
        </p:blipFill>
        <p:spPr>
          <a:xfrm>
            <a:off x="317340" y="3429000"/>
            <a:ext cx="3922002" cy="32497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9219"/>
            <a:ext cx="529208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Птицы, которые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горах,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видят в высотных зданиях форму рельефа, которая им подходит для дома. </a:t>
            </a:r>
            <a:endParaRPr lang="ru-RU" sz="24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Они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начинают искать в зданиях ниши, вентиляционные отверстия, в которых можно вывести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птенцов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 Подмосковье в дуплах гнездится горихвостка-</a:t>
            </a:r>
            <a:r>
              <a:rPr lang="ru-RU" sz="2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лысушка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sz="24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на юге — в Крыму, на Кавказе,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щелях и нишах камней — горихвостка-чернушка. </a:t>
            </a:r>
            <a:endParaRPr lang="ru-RU" sz="24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вдруг несколько лет назад  начали обнаруживать южан-чернушек на зданиях в Москве, и сейчас их число растёт. </a:t>
            </a:r>
            <a:endParaRPr lang="ru-RU" sz="24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4017" y="116631"/>
            <a:ext cx="3522851" cy="235443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639070" y="2460199"/>
            <a:ext cx="31498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горихвостка-</a:t>
            </a:r>
            <a:r>
              <a:rPr lang="ru-RU" sz="2400" i="1" dirty="0" err="1"/>
              <a:t>лысушка</a:t>
            </a:r>
            <a:endParaRPr lang="ru-RU" sz="2400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329546"/>
            <a:ext cx="3540271" cy="265520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498390" y="5984750"/>
            <a:ext cx="32716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горихвостка-чернушка</a:t>
            </a:r>
          </a:p>
        </p:txBody>
      </p:sp>
    </p:spTree>
    <p:extLst>
      <p:ext uri="{BB962C8B-B14F-4D97-AF65-F5344CB8AC3E}">
        <p14:creationId xmlns:p14="http://schemas.microsoft.com/office/powerpoint/2010/main" val="38019813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3810000" cy="2857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70"/>
          <a:stretch/>
        </p:blipFill>
        <p:spPr>
          <a:xfrm>
            <a:off x="4067944" y="157515"/>
            <a:ext cx="2571750" cy="25659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77" r="29854" b="13278"/>
          <a:stretch/>
        </p:blipFill>
        <p:spPr>
          <a:xfrm>
            <a:off x="179512" y="3212976"/>
            <a:ext cx="2826643" cy="31620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138" y="4077072"/>
            <a:ext cx="3556000" cy="26212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27"/>
          <a:stretch/>
        </p:blipFill>
        <p:spPr>
          <a:xfrm>
            <a:off x="5850902" y="2533919"/>
            <a:ext cx="3113585" cy="245653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666382" y="764704"/>
            <a:ext cx="21914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гнёзда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72740" y="2967335"/>
            <a:ext cx="15985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птиц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710302" y="4944026"/>
            <a:ext cx="226671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городе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773570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85" y="181414"/>
            <a:ext cx="4877385" cy="274352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56" y="3356992"/>
            <a:ext cx="4943872" cy="278092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55070" y="127230"/>
            <a:ext cx="410336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742950" indent="-742950" algn="ctr">
              <a:buAutoNum type="arabicPeriod"/>
            </a:pPr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Посади дерево.</a:t>
            </a:r>
          </a:p>
          <a:p>
            <a:pPr algn="ctr"/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39418" y="1076772"/>
            <a:ext cx="384934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        </a:t>
            </a:r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Запрещено 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поджигать </a:t>
            </a:r>
          </a:p>
          <a:p>
            <a:pPr algn="ctr"/>
            <a:r>
              <a:rPr lang="ru-RU" sz="36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степь!</a:t>
            </a:r>
            <a:endParaRPr lang="ru-RU" sz="36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25692" y="2963465"/>
            <a:ext cx="4173315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3.        Подумай, </a:t>
            </a:r>
          </a:p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где можно </a:t>
            </a:r>
          </a:p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оставить </a:t>
            </a:r>
          </a:p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валежник </a:t>
            </a:r>
          </a:p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для </a:t>
            </a:r>
          </a:p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соловья.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6120954"/>
            <a:ext cx="566373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/>
                <a:solidFill>
                  <a:srgbClr val="0070C0"/>
                </a:solidFill>
              </a:rPr>
              <a:t>Спасибо за внимание!</a:t>
            </a:r>
            <a:endParaRPr lang="ru-RU" sz="4400" b="1" cap="none" spc="0" dirty="0">
              <a:ln/>
              <a:solidFill>
                <a:srgbClr val="0070C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43908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217</Words>
  <Application>Microsoft Office PowerPoint</Application>
  <PresentationFormat>Экран (4:3)</PresentationFormat>
  <Paragraphs>45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Master</cp:lastModifiedBy>
  <cp:revision>23</cp:revision>
  <dcterms:created xsi:type="dcterms:W3CDTF">2021-11-20T09:04:59Z</dcterms:created>
  <dcterms:modified xsi:type="dcterms:W3CDTF">2021-11-25T12:45:23Z</dcterms:modified>
</cp:coreProperties>
</file>