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73" r:id="rId3"/>
    <p:sldId id="272" r:id="rId4"/>
    <p:sldId id="257" r:id="rId5"/>
    <p:sldId id="259" r:id="rId6"/>
    <p:sldId id="262" r:id="rId7"/>
    <p:sldId id="260" r:id="rId8"/>
    <p:sldId id="269" r:id="rId9"/>
    <p:sldId id="365" r:id="rId10"/>
    <p:sldId id="266" r:id="rId11"/>
    <p:sldId id="374" r:id="rId12"/>
    <p:sldId id="294" r:id="rId13"/>
    <p:sldId id="375" r:id="rId14"/>
    <p:sldId id="296" r:id="rId15"/>
    <p:sldId id="376" r:id="rId16"/>
    <p:sldId id="297" r:id="rId17"/>
    <p:sldId id="377" r:id="rId18"/>
    <p:sldId id="298" r:id="rId19"/>
    <p:sldId id="378" r:id="rId20"/>
    <p:sldId id="299" r:id="rId21"/>
    <p:sldId id="379" r:id="rId22"/>
    <p:sldId id="381" r:id="rId23"/>
    <p:sldId id="329" r:id="rId24"/>
    <p:sldId id="273" r:id="rId25"/>
    <p:sldId id="274" r:id="rId26"/>
    <p:sldId id="275" r:id="rId27"/>
    <p:sldId id="278" r:id="rId28"/>
    <p:sldId id="284" r:id="rId29"/>
    <p:sldId id="382" r:id="rId30"/>
    <p:sldId id="285" r:id="rId31"/>
    <p:sldId id="433" r:id="rId32"/>
    <p:sldId id="303" r:id="rId33"/>
    <p:sldId id="434" r:id="rId34"/>
    <p:sldId id="304" r:id="rId35"/>
    <p:sldId id="435" r:id="rId36"/>
    <p:sldId id="305" r:id="rId37"/>
    <p:sldId id="436" r:id="rId38"/>
    <p:sldId id="306" r:id="rId39"/>
    <p:sldId id="387" r:id="rId40"/>
    <p:sldId id="307" r:id="rId41"/>
    <p:sldId id="424" r:id="rId42"/>
    <p:sldId id="425" r:id="rId43"/>
    <p:sldId id="328" r:id="rId44"/>
    <p:sldId id="419" r:id="rId45"/>
    <p:sldId id="389" r:id="rId46"/>
    <p:sldId id="390" r:id="rId47"/>
    <p:sldId id="391" r:id="rId48"/>
    <p:sldId id="392" r:id="rId49"/>
    <p:sldId id="429" r:id="rId50"/>
    <p:sldId id="393" r:id="rId51"/>
    <p:sldId id="427" r:id="rId52"/>
    <p:sldId id="394" r:id="rId53"/>
    <p:sldId id="416" r:id="rId54"/>
    <p:sldId id="421" r:id="rId55"/>
    <p:sldId id="417" r:id="rId56"/>
    <p:sldId id="418" r:id="rId57"/>
    <p:sldId id="399" r:id="rId58"/>
    <p:sldId id="396" r:id="rId59"/>
    <p:sldId id="397" r:id="rId60"/>
    <p:sldId id="398" r:id="rId61"/>
    <p:sldId id="400" r:id="rId62"/>
    <p:sldId id="430" r:id="rId63"/>
    <p:sldId id="401" r:id="rId64"/>
    <p:sldId id="428" r:id="rId65"/>
    <p:sldId id="431" r:id="rId66"/>
    <p:sldId id="403" r:id="rId67"/>
    <p:sldId id="415" r:id="rId68"/>
    <p:sldId id="404" r:id="rId69"/>
    <p:sldId id="330" r:id="rId70"/>
    <p:sldId id="318" r:id="rId71"/>
    <p:sldId id="319" r:id="rId72"/>
    <p:sldId id="320" r:id="rId73"/>
    <p:sldId id="321" r:id="rId74"/>
    <p:sldId id="322" r:id="rId75"/>
    <p:sldId id="323" r:id="rId76"/>
    <p:sldId id="437" r:id="rId77"/>
    <p:sldId id="405" r:id="rId78"/>
    <p:sldId id="406" r:id="rId79"/>
    <p:sldId id="420" r:id="rId80"/>
    <p:sldId id="407" r:id="rId81"/>
    <p:sldId id="408" r:id="rId82"/>
    <p:sldId id="409" r:id="rId83"/>
    <p:sldId id="432" r:id="rId84"/>
    <p:sldId id="410" r:id="rId85"/>
    <p:sldId id="411" r:id="rId86"/>
    <p:sldId id="412" r:id="rId87"/>
    <p:sldId id="413" r:id="rId88"/>
    <p:sldId id="414" r:id="rId89"/>
    <p:sldId id="423" r:id="rId9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88" autoAdjust="0"/>
    <p:restoredTop sz="94660" autoAdjust="0"/>
  </p:normalViewPr>
  <p:slideViewPr>
    <p:cSldViewPr snapToGrid="0">
      <p:cViewPr varScale="1">
        <p:scale>
          <a:sx n="167" d="100"/>
          <a:sy n="167" d="100"/>
        </p:scale>
        <p:origin x="-108" y="-60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0756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7871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7257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1640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0998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453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9705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50495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3074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02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964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F696D-2506-4665-81FB-7F11FB09287A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73E56-1430-446F-A14D-17342E3787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0478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H:\&#1043;&#1054;&#1063;&#1057;\60.wm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H:\&#1043;&#1054;&#1063;&#1057;\60.wm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H:\&#1043;&#1054;&#1063;&#1057;\60.wmv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H:\&#1043;&#1054;&#1063;&#1057;\60.wmv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0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H:\&#1043;&#1054;&#1063;&#1057;\60.wm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6.jpe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8.jpe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.png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Untitled.avi" TargetMode="Externa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video" Target="file:///H:\&#1043;&#1054;&#1063;&#1057;\60.wmv" TargetMode="External"/><Relationship Id="rId1" Type="http://schemas.openxmlformats.org/officeDocument/2006/relationships/audio" Target="file:///H:\&#1043;&#1054;&#1063;&#1057;\grazhdanskaya_oborona_-_vsyo_idyot_po_planu_(zaycev.net)%20(www.mp3cut.ru).mp3" TargetMode="Externa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video" Target="file:///H:\&#1043;&#1054;&#1063;&#1057;\60.wmv" TargetMode="External"/><Relationship Id="rId1" Type="http://schemas.openxmlformats.org/officeDocument/2006/relationships/audio" Target="file:///H:\&#1043;&#1054;&#1063;&#1057;\bi-2_-_polkovniku_nikto_ne_pishet%20(mp3cut.net).mp3" TargetMode="Externa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7.png"/><Relationship Id="rId2" Type="http://schemas.openxmlformats.org/officeDocument/2006/relationships/video" Target="file:///H:\&#1043;&#1054;&#1063;&#1057;\videoplayback.mp4" TargetMode="External"/><Relationship Id="rId1" Type="http://schemas.openxmlformats.org/officeDocument/2006/relationships/audio" Target="file:///H:\&#1043;&#1054;&#1063;&#1057;\koshkin_dom_-_khor_porosyat_(zaycev.net).mp3" TargetMode="Externa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video" Target="file:///H:\&#1043;&#1054;&#1063;&#1057;\60.wmv" TargetMode="External"/><Relationship Id="rId1" Type="http://schemas.openxmlformats.org/officeDocument/2006/relationships/video" Target="file:///H:\&#1043;&#1054;&#1063;&#1057;\&#1058;%2034%20&#8212;%20&#1058;&#1088;&#1077;&#1081;&#1083;&#1077;&#1088;%202018.mp4" TargetMode="Externa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video" Target="file:///H:\&#1043;&#1054;&#1063;&#1057;\60.wmv" TargetMode="External"/><Relationship Id="rId1" Type="http://schemas.openxmlformats.org/officeDocument/2006/relationships/audio" Target="file:///H:\&#1043;&#1054;&#1063;&#1057;\lev_leshchenko_-_den_pobedy_(zaycev.net).mp3" TargetMode="Externa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&#1079;&#1086;&#1083;&#1086;&#1090;&#1086;&#1081;%20&#1090;&#1077;&#1083;&#1077;&#1085;&#1086;&#1082;%20&#1075;&#1088;&#1072;&#1078;&#1076;&#1072;&#1085;&#1089;&#1082;&#1072;&#1103;%20&#1086;&#1073;&#1086;&#1088;&#1086;&#1085;&#1072;.mp4" TargetMode="External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H:\&#1043;&#1054;&#1063;&#1057;\grazhdanskaya_oborona_-_vsyo_idyot_po_planu_(zaycev.net)%20(www.mp3cut.ru).mp3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H:\&#1043;&#1054;&#1063;&#1057;\bi-2_-_polkovniku_nikto_ne_pishet%20(mp3cut.net).mp3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7.png"/><Relationship Id="rId2" Type="http://schemas.openxmlformats.org/officeDocument/2006/relationships/video" Target="file:///H:\&#1043;&#1054;&#1063;&#1057;\videoplayback.mp4" TargetMode="External"/><Relationship Id="rId1" Type="http://schemas.openxmlformats.org/officeDocument/2006/relationships/audio" Target="file:///H:\&#1043;&#1054;&#1063;&#1057;\koshkin_dom_-_khor_porosyat_(zaycev.net).mp3" TargetMode="Externa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&#1058;%2034%20&#8212;%20&#1058;&#1088;&#1077;&#1081;&#1083;&#1077;&#1088;%202018.mp4" TargetMode="Externa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H:\&#1043;&#1054;&#1063;&#1057;\lev_leshchenko_-_den_pobedy_(zaycev.net).mp3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31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31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3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31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3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43;&#1054;&#1063;&#1057;\60.wmv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31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fCBWghn2Yp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contrast="30000"/>
          </a:blip>
          <a:stretch>
            <a:fillRect/>
          </a:stretch>
        </p:blipFill>
        <p:spPr>
          <a:xfrm>
            <a:off x="3366556" y="1116106"/>
            <a:ext cx="5925362" cy="80547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09794" y="2625634"/>
            <a:ext cx="9695455" cy="56660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1174" y="-192595"/>
            <a:ext cx="7576072" cy="496803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228600"/>
            <a:ext cx="11698941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Гражданская оборона и </a:t>
            </a:r>
          </a:p>
          <a:p>
            <a:pPr algn="ctr"/>
            <a:r>
              <a:rPr lang="ru-RU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чрезвычайные ситуации</a:t>
            </a:r>
            <a:endParaRPr lang="ru-RU" sz="8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872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 algn="ctr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ПРАВИЛА ИГРЫ:</a:t>
            </a:r>
          </a:p>
          <a:p>
            <a:pPr marL="0" indent="0" algn="ctr" eaLnBrk="1" hangingPunct="1">
              <a:spcBef>
                <a:spcPct val="0"/>
              </a:spcBef>
              <a:buFont typeface="Arial" charset="0"/>
              <a:buNone/>
              <a:defRPr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Команды находятся за игровыми столами.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Для игры предлагается комплект бланков ответов.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Команды отвечают на вопросы письменно. Выберете человека с самым разборчивым подчерком.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На обсуждение каждого вопроса дается от 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60  секунд.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Окончательное распределение мест осуществляется по итоговой сумме очков, набранных командой. В случае одинакового количества очков у команд места делятся между ними.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dirty="0" smtClean="0"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026" name="Picture 2" descr="C:\Users\Александра\Pictures\1505847761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90799"/>
            <a:ext cx="12192000" cy="4698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746759" y="2165260"/>
            <a:ext cx="10515600" cy="435133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9600" dirty="0" smtClean="0">
                <a:latin typeface="Century Gothic" pitchFamily="34" charset="0"/>
              </a:rPr>
              <a:t>Раунд 1</a:t>
            </a:r>
            <a:br>
              <a:rPr lang="ru-RU" sz="9600" dirty="0" smtClean="0">
                <a:latin typeface="Century Gothic" pitchFamily="34" charset="0"/>
              </a:rPr>
            </a:br>
            <a:r>
              <a:rPr lang="ru-RU" sz="6600" dirty="0" smtClean="0">
                <a:latin typeface="Century Gothic" pitchFamily="34" charset="0"/>
              </a:rPr>
              <a:t>«Разминка для мозгов»</a:t>
            </a:r>
            <a:endParaRPr lang="ru-RU" sz="66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508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707571" y="1159420"/>
            <a:ext cx="10515600" cy="435133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latin typeface="Century Gothic" pitchFamily="34" charset="0"/>
              </a:rPr>
              <a:t>№1</a:t>
            </a:r>
            <a:r>
              <a:rPr lang="ru-RU" sz="3600" dirty="0" smtClean="0">
                <a:latin typeface="Century Gothic" pitchFamily="34" charset="0"/>
              </a:rPr>
              <a:t> </a:t>
            </a:r>
            <a:r>
              <a:rPr lang="ru-RU" sz="3600" b="1" dirty="0" smtClean="0"/>
              <a:t>Назовите, в каком году произошла авария на Чернобыльской АЭС?</a:t>
            </a:r>
            <a:endParaRPr lang="ru-RU" sz="3600" dirty="0">
              <a:latin typeface="Century Gothic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492240" y="2331720"/>
            <a:ext cx="2872740" cy="2872740"/>
          </a:xfrm>
          <a:prstGeom prst="ellipse">
            <a:avLst/>
          </a:prstGeom>
          <a:noFill/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508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2886" y="1290048"/>
            <a:ext cx="10515600" cy="4351338"/>
          </a:xfrm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ru-RU" sz="4800" b="1" dirty="0" smtClean="0">
                <a:latin typeface="Century Gothic" pitchFamily="34" charset="0"/>
              </a:rPr>
              <a:t>№2. Отгадай загадку</a:t>
            </a:r>
          </a:p>
          <a:p>
            <a:pPr marL="514350" indent="-514350" algn="ctr">
              <a:buNone/>
            </a:pPr>
            <a:r>
              <a:rPr lang="ru-RU" sz="4800" dirty="0" smtClean="0"/>
              <a:t>И огромная воронка</a:t>
            </a:r>
            <a:br>
              <a:rPr lang="ru-RU" sz="4800" dirty="0" smtClean="0"/>
            </a:br>
            <a:r>
              <a:rPr lang="ru-RU" sz="4800" dirty="0" smtClean="0"/>
              <a:t>К нам торопится прийти,</a:t>
            </a:r>
            <a:br>
              <a:rPr lang="ru-RU" sz="4800" dirty="0" smtClean="0"/>
            </a:br>
            <a:r>
              <a:rPr lang="ru-RU" sz="4800" dirty="0" smtClean="0"/>
              <a:t>С завываньем, гулом громким,</a:t>
            </a:r>
            <a:br>
              <a:rPr lang="ru-RU" sz="4800" dirty="0" smtClean="0"/>
            </a:br>
            <a:r>
              <a:rPr lang="ru-RU" sz="4800" dirty="0" smtClean="0"/>
              <a:t>Всё вбирая по пути.</a:t>
            </a:r>
            <a:endParaRPr lang="ru-RU" sz="4800" b="1" dirty="0">
              <a:latin typeface="Century Gothic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pic>
        <p:nvPicPr>
          <p:cNvPr id="5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134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0" y="183424"/>
            <a:ext cx="547333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Century Gothic" pitchFamily="34" charset="0"/>
              </a:rPr>
              <a:t>№3</a:t>
            </a:r>
          </a:p>
          <a:p>
            <a:pPr algn="ctr"/>
            <a:endParaRPr lang="ru-RU" sz="3200" b="1" dirty="0" smtClean="0">
              <a:latin typeface="Century Gothic" pitchFamily="34" charset="0"/>
            </a:endParaRPr>
          </a:p>
          <a:p>
            <a:pPr algn="ctr"/>
            <a:endParaRPr lang="ru-RU" sz="3200" b="1" dirty="0" smtClean="0">
              <a:latin typeface="Century Gothic" pitchFamily="34" charset="0"/>
            </a:endParaRPr>
          </a:p>
          <a:p>
            <a:r>
              <a:rPr lang="ru-RU" sz="3200" b="1" dirty="0" smtClean="0">
                <a:latin typeface="Century Gothic" pitchFamily="34" charset="0"/>
              </a:rPr>
              <a:t>Какое слово скрыто на картинке</a:t>
            </a:r>
          </a:p>
          <a:p>
            <a:pPr algn="ctr"/>
            <a:endParaRPr lang="ru-RU" sz="3600" dirty="0">
              <a:latin typeface="Century Gothic" pitchFamily="34" charset="0"/>
            </a:endParaRPr>
          </a:p>
        </p:txBody>
      </p:sp>
      <p:pic>
        <p:nvPicPr>
          <p:cNvPr id="2050" name="Picture 2" descr="E:\го и чс\0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1150" y="0"/>
            <a:ext cx="4682490" cy="7023735"/>
          </a:xfrm>
          <a:prstGeom prst="rect">
            <a:avLst/>
          </a:prstGeom>
          <a:noFill/>
        </p:spPr>
      </p:pic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8926830" y="1299210"/>
            <a:ext cx="880110" cy="32004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782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39683" y="2642567"/>
            <a:ext cx="7527036" cy="49358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3784" y="-1443171"/>
            <a:ext cx="6958235" cy="4562890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573305" y="1506071"/>
            <a:ext cx="8552330" cy="4639235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latin typeface="Century Gothic" pitchFamily="34" charset="0"/>
              </a:rPr>
              <a:t>№4.</a:t>
            </a:r>
            <a:endParaRPr lang="ru-RU" sz="3600" dirty="0" smtClean="0">
              <a:latin typeface="Century Gothic" pitchFamily="34" charset="0"/>
            </a:endParaRPr>
          </a:p>
          <a:p>
            <a:pPr algn="l"/>
            <a:r>
              <a:rPr lang="ru-RU" sz="3600" dirty="0" smtClean="0">
                <a:latin typeface="Century Gothic" pitchFamily="34" charset="0"/>
              </a:rPr>
              <a:t>Логотип какой</a:t>
            </a:r>
          </a:p>
          <a:p>
            <a:pPr algn="l"/>
            <a:r>
              <a:rPr lang="ru-RU" sz="3600" dirty="0" smtClean="0">
                <a:latin typeface="Century Gothic" pitchFamily="34" charset="0"/>
              </a:rPr>
              <a:t>Компании </a:t>
            </a:r>
          </a:p>
          <a:p>
            <a:pPr algn="l"/>
            <a:r>
              <a:rPr lang="ru-RU" sz="3600" dirty="0" smtClean="0">
                <a:latin typeface="Century Gothic" pitchFamily="34" charset="0"/>
              </a:rPr>
              <a:t>Вы видите </a:t>
            </a:r>
          </a:p>
          <a:p>
            <a:pPr algn="l"/>
            <a:r>
              <a:rPr lang="ru-RU" sz="3600" dirty="0" smtClean="0">
                <a:latin typeface="Century Gothic" pitchFamily="34" charset="0"/>
              </a:rPr>
              <a:t>На рисунке</a:t>
            </a:r>
            <a:endParaRPr lang="ru-RU" sz="3600" dirty="0">
              <a:latin typeface="Century Gothic" pitchFamily="34" charset="0"/>
            </a:endParaRPr>
          </a:p>
        </p:txBody>
      </p:sp>
      <p:pic>
        <p:nvPicPr>
          <p:cNvPr id="2050" name="Picture 2" descr="D:\logotip-kalashniko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46090" y="105410"/>
            <a:ext cx="6502400" cy="6464300"/>
          </a:xfrm>
          <a:prstGeom prst="rect">
            <a:avLst/>
          </a:prstGeom>
          <a:noFill/>
        </p:spPr>
      </p:pic>
      <p:pic>
        <p:nvPicPr>
          <p:cNvPr id="7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969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9053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ru-RU" sz="4800" b="1" dirty="0" smtClean="0">
                <a:latin typeface="Century Gothic" pitchFamily="34" charset="0"/>
              </a:rPr>
              <a:t>№5</a:t>
            </a:r>
            <a:endParaRPr lang="ru-RU" sz="4800" dirty="0" smtClean="0">
              <a:latin typeface="Century Gothic" pitchFamily="34" charset="0"/>
            </a:endParaRPr>
          </a:p>
          <a:p>
            <a:pPr marL="514350" indent="-514350">
              <a:buNone/>
            </a:pPr>
            <a:r>
              <a:rPr lang="ru-RU" sz="4800" dirty="0" smtClean="0">
                <a:latin typeface="Century Gothic" pitchFamily="34" charset="0"/>
              </a:rPr>
              <a:t>Перед вами </a:t>
            </a:r>
          </a:p>
          <a:p>
            <a:pPr marL="514350" indent="-514350">
              <a:buNone/>
            </a:pPr>
            <a:r>
              <a:rPr lang="ru-RU" sz="4800" dirty="0" err="1" smtClean="0">
                <a:latin typeface="Century Gothic" pitchFamily="34" charset="0"/>
              </a:rPr>
              <a:t>Проивогаз</a:t>
            </a:r>
            <a:r>
              <a:rPr lang="ru-RU" sz="4800" dirty="0" smtClean="0">
                <a:latin typeface="Century Gothic" pitchFamily="34" charset="0"/>
              </a:rPr>
              <a:t>, </a:t>
            </a:r>
          </a:p>
          <a:p>
            <a:pPr marL="514350" indent="-514350">
              <a:buNone/>
            </a:pPr>
            <a:r>
              <a:rPr lang="ru-RU" sz="4800" dirty="0" smtClean="0">
                <a:latin typeface="Century Gothic" pitchFamily="34" charset="0"/>
              </a:rPr>
              <a:t>Для кого он </a:t>
            </a:r>
          </a:p>
          <a:p>
            <a:pPr marL="514350" indent="-514350">
              <a:buNone/>
            </a:pPr>
            <a:r>
              <a:rPr lang="ru-RU" sz="4800" dirty="0" smtClean="0">
                <a:latin typeface="Century Gothic" pitchFamily="34" charset="0"/>
              </a:rPr>
              <a:t>Предназначен?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pic>
        <p:nvPicPr>
          <p:cNvPr id="4099" name="Picture 3" descr="D:\DiLTvlMW4AYCB8x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960" y="1925003"/>
            <a:ext cx="5753100" cy="4714875"/>
          </a:xfrm>
          <a:prstGeom prst="rect">
            <a:avLst/>
          </a:prstGeom>
          <a:noFill/>
        </p:spPr>
      </p:pic>
      <p:pic>
        <p:nvPicPr>
          <p:cNvPr id="6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47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9053"/>
            <a:ext cx="10515600" cy="4351338"/>
          </a:xfrm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ru-RU" sz="4800" b="1" dirty="0" smtClean="0">
                <a:latin typeface="Century Gothic" pitchFamily="34" charset="0"/>
              </a:rPr>
              <a:t>№6</a:t>
            </a:r>
            <a:r>
              <a:rPr lang="ru-RU" sz="4800" dirty="0" smtClean="0">
                <a:latin typeface="Century Gothic" pitchFamily="34" charset="0"/>
              </a:rPr>
              <a:t>. </a:t>
            </a:r>
          </a:p>
          <a:p>
            <a:pPr marL="514350" indent="-514350" algn="ctr">
              <a:buNone/>
            </a:pPr>
            <a:r>
              <a:rPr lang="ru-RU" sz="4800" dirty="0" smtClean="0"/>
              <a:t>Скажи-ка, дядя, ведь не даром</a:t>
            </a:r>
            <a:br>
              <a:rPr lang="ru-RU" sz="4800" dirty="0" smtClean="0"/>
            </a:br>
            <a:r>
              <a:rPr lang="ru-RU" sz="4800" dirty="0" smtClean="0"/>
              <a:t>Москва, …………..    ……………………,</a:t>
            </a:r>
            <a:br>
              <a:rPr lang="ru-RU" sz="4800" dirty="0" smtClean="0"/>
            </a:br>
            <a:r>
              <a:rPr lang="ru-RU" sz="4800" dirty="0" smtClean="0"/>
              <a:t>Французу отдана? </a:t>
            </a: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pic>
        <p:nvPicPr>
          <p:cNvPr id="5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47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70020" y="2023941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5948" y="-1443172"/>
            <a:ext cx="7576072" cy="4968039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281953" y="2218765"/>
            <a:ext cx="9144000" cy="4975412"/>
          </a:xfrm>
        </p:spPr>
        <p:txBody>
          <a:bodyPr>
            <a:normAutofit/>
          </a:bodyPr>
          <a:lstStyle/>
          <a:p>
            <a:r>
              <a:rPr lang="ru-RU" sz="7200" dirty="0" smtClean="0">
                <a:latin typeface="Monotype Corsiva" panose="03010101010201010101" pitchFamily="66" charset="0"/>
              </a:rPr>
              <a:t>Ответы на Раунд 1</a:t>
            </a:r>
            <a:endParaRPr lang="ru-RU" sz="72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29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707571" y="1159420"/>
            <a:ext cx="10515600" cy="435133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latin typeface="Century Gothic" pitchFamily="34" charset="0"/>
              </a:rPr>
              <a:t>№1</a:t>
            </a:r>
            <a:r>
              <a:rPr lang="ru-RU" sz="3600" dirty="0" smtClean="0">
                <a:latin typeface="Century Gothic" pitchFamily="34" charset="0"/>
              </a:rPr>
              <a:t> </a:t>
            </a:r>
            <a:r>
              <a:rPr lang="ru-RU" sz="3600" b="1" dirty="0" smtClean="0"/>
              <a:t>Назовите, в каком году произошла авария на Чернобыльской АЭС?</a:t>
            </a:r>
            <a:endParaRPr lang="ru-RU" sz="36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508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07989" y="-71043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48149" y="2429691"/>
            <a:ext cx="58652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>
                <a:latin typeface="Century Gothic" pitchFamily="34" charset="0"/>
              </a:rPr>
              <a:t>1986 год</a:t>
            </a:r>
            <a:endParaRPr lang="ru-RU" sz="72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2886" y="1290048"/>
            <a:ext cx="10515600" cy="4351338"/>
          </a:xfrm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ru-RU" sz="4800" b="1" dirty="0" smtClean="0">
                <a:latin typeface="Century Gothic" pitchFamily="34" charset="0"/>
              </a:rPr>
              <a:t>№2. </a:t>
            </a:r>
            <a:r>
              <a:rPr lang="ru-RU" sz="4800" dirty="0" smtClean="0"/>
              <a:t>И огромная воронка</a:t>
            </a:r>
            <a:br>
              <a:rPr lang="ru-RU" sz="4800" dirty="0" smtClean="0"/>
            </a:br>
            <a:r>
              <a:rPr lang="ru-RU" sz="4800" dirty="0" smtClean="0"/>
              <a:t>К нам торопится прийти,</a:t>
            </a:r>
            <a:br>
              <a:rPr lang="ru-RU" sz="4800" dirty="0" smtClean="0"/>
            </a:br>
            <a:r>
              <a:rPr lang="ru-RU" sz="4800" dirty="0" smtClean="0"/>
              <a:t>С завываньем, гулом громким,</a:t>
            </a:r>
            <a:br>
              <a:rPr lang="ru-RU" sz="4800" dirty="0" smtClean="0"/>
            </a:br>
            <a:r>
              <a:rPr lang="ru-RU" sz="4800" dirty="0" smtClean="0"/>
              <a:t>Всё вбирая по пути.</a:t>
            </a:r>
            <a:endParaRPr lang="ru-RU" sz="4800" b="1" dirty="0">
              <a:latin typeface="Century Gothic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134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48595" y="2194560"/>
            <a:ext cx="58390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>
                <a:latin typeface="Century Gothic" pitchFamily="34" charset="0"/>
              </a:rPr>
              <a:t>Смерч</a:t>
            </a:r>
            <a:endParaRPr lang="ru-RU" sz="96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0" y="183424"/>
            <a:ext cx="547333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Century Gothic" pitchFamily="34" charset="0"/>
              </a:rPr>
              <a:t>№3</a:t>
            </a:r>
          </a:p>
          <a:p>
            <a:pPr algn="ctr"/>
            <a:endParaRPr lang="ru-RU" sz="3200" b="1" dirty="0" smtClean="0">
              <a:latin typeface="Century Gothic" pitchFamily="34" charset="0"/>
            </a:endParaRPr>
          </a:p>
          <a:p>
            <a:pPr algn="ctr"/>
            <a:endParaRPr lang="ru-RU" sz="3200" b="1" dirty="0" smtClean="0">
              <a:latin typeface="Century Gothic" pitchFamily="34" charset="0"/>
            </a:endParaRPr>
          </a:p>
          <a:p>
            <a:r>
              <a:rPr lang="ru-RU" sz="3200" b="1" dirty="0" smtClean="0">
                <a:latin typeface="Century Gothic" pitchFamily="34" charset="0"/>
              </a:rPr>
              <a:t>Какое слово мы от вас скрыли</a:t>
            </a:r>
          </a:p>
          <a:p>
            <a:pPr algn="ctr"/>
            <a:endParaRPr lang="ru-RU" sz="3600" dirty="0">
              <a:latin typeface="Century Gothic" pitchFamily="34" charset="0"/>
            </a:endParaRPr>
          </a:p>
        </p:txBody>
      </p:sp>
      <p:pic>
        <p:nvPicPr>
          <p:cNvPr id="6" name="Picture 2" descr="E:\го и чс\0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23840" y="83820"/>
            <a:ext cx="4471670" cy="6707505"/>
          </a:xfrm>
          <a:prstGeom prst="rect">
            <a:avLst/>
          </a:prstGeom>
          <a:noFill/>
        </p:spPr>
      </p:pic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8698230" y="1329690"/>
            <a:ext cx="1074420" cy="33909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7820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pic>
        <p:nvPicPr>
          <p:cNvPr id="6" name="Picture 2" descr="E:\го и чс\0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1930" y="0"/>
            <a:ext cx="4682490" cy="7023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39683" y="2642567"/>
            <a:ext cx="7527036" cy="49358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3784" y="-1443171"/>
            <a:ext cx="6958235" cy="4562890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573305" y="1506071"/>
            <a:ext cx="8552330" cy="4639235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latin typeface="Century Gothic" pitchFamily="34" charset="0"/>
              </a:rPr>
              <a:t>№4.</a:t>
            </a:r>
            <a:endParaRPr lang="ru-RU" sz="3600" dirty="0" smtClean="0">
              <a:latin typeface="Century Gothic" pitchFamily="34" charset="0"/>
            </a:endParaRPr>
          </a:p>
          <a:p>
            <a:pPr algn="l"/>
            <a:r>
              <a:rPr lang="ru-RU" sz="3600" dirty="0" smtClean="0">
                <a:latin typeface="Century Gothic" pitchFamily="34" charset="0"/>
              </a:rPr>
              <a:t>Логотип какой</a:t>
            </a:r>
          </a:p>
          <a:p>
            <a:pPr algn="l"/>
            <a:r>
              <a:rPr lang="ru-RU" sz="3600" dirty="0" smtClean="0">
                <a:latin typeface="Century Gothic" pitchFamily="34" charset="0"/>
              </a:rPr>
              <a:t>Компании </a:t>
            </a:r>
          </a:p>
          <a:p>
            <a:pPr algn="l"/>
            <a:r>
              <a:rPr lang="ru-RU" sz="3600" dirty="0" smtClean="0">
                <a:latin typeface="Century Gothic" pitchFamily="34" charset="0"/>
              </a:rPr>
              <a:t>Вы видите </a:t>
            </a:r>
          </a:p>
          <a:p>
            <a:pPr algn="l"/>
            <a:r>
              <a:rPr lang="ru-RU" sz="3600" dirty="0" smtClean="0">
                <a:latin typeface="Century Gothic" pitchFamily="34" charset="0"/>
              </a:rPr>
              <a:t>На рисунке</a:t>
            </a:r>
            <a:endParaRPr lang="ru-RU" sz="3600" dirty="0">
              <a:latin typeface="Century Gothic" pitchFamily="34" charset="0"/>
            </a:endParaRPr>
          </a:p>
        </p:txBody>
      </p:sp>
      <p:pic>
        <p:nvPicPr>
          <p:cNvPr id="2050" name="Picture 2" descr="D:\logotip-kalashniko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6090" y="105410"/>
            <a:ext cx="6645910" cy="67525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8969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30136" y="2821577"/>
            <a:ext cx="66489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Century Gothic" pitchFamily="34" charset="0"/>
              </a:rPr>
              <a:t>Однофамильцы</a:t>
            </a:r>
            <a:endParaRPr lang="ru-RU" sz="6000" dirty="0">
              <a:latin typeface="Century Gothic" pitchFamily="34" charset="0"/>
            </a:endParaRPr>
          </a:p>
        </p:txBody>
      </p:sp>
      <p:pic>
        <p:nvPicPr>
          <p:cNvPr id="3074" name="Picture 2" descr="D:\19b28556bd2425234345814c69cda1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27" y="0"/>
            <a:ext cx="12187973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9053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ru-RU" sz="4800" b="1" dirty="0" smtClean="0">
                <a:latin typeface="Century Gothic" pitchFamily="34" charset="0"/>
              </a:rPr>
              <a:t>№5</a:t>
            </a:r>
            <a:endParaRPr lang="ru-RU" sz="4800" dirty="0" smtClean="0">
              <a:latin typeface="Century Gothic" pitchFamily="34" charset="0"/>
            </a:endParaRPr>
          </a:p>
          <a:p>
            <a:pPr marL="514350" indent="-514350">
              <a:buNone/>
            </a:pPr>
            <a:r>
              <a:rPr lang="ru-RU" sz="4800" dirty="0" smtClean="0">
                <a:latin typeface="Century Gothic" pitchFamily="34" charset="0"/>
              </a:rPr>
              <a:t>Перед вами </a:t>
            </a:r>
          </a:p>
          <a:p>
            <a:pPr marL="514350" indent="-514350">
              <a:buNone/>
            </a:pPr>
            <a:r>
              <a:rPr lang="ru-RU" sz="4800" dirty="0" err="1" smtClean="0">
                <a:latin typeface="Century Gothic" pitchFamily="34" charset="0"/>
              </a:rPr>
              <a:t>Проивогаз</a:t>
            </a:r>
            <a:r>
              <a:rPr lang="ru-RU" sz="4800" dirty="0" smtClean="0">
                <a:latin typeface="Century Gothic" pitchFamily="34" charset="0"/>
              </a:rPr>
              <a:t>, </a:t>
            </a:r>
          </a:p>
          <a:p>
            <a:pPr marL="514350" indent="-514350">
              <a:buNone/>
            </a:pPr>
            <a:r>
              <a:rPr lang="ru-RU" sz="4800" dirty="0" smtClean="0">
                <a:latin typeface="Century Gothic" pitchFamily="34" charset="0"/>
              </a:rPr>
              <a:t>Для кого он </a:t>
            </a:r>
          </a:p>
          <a:p>
            <a:pPr marL="514350" indent="-514350">
              <a:buNone/>
            </a:pPr>
            <a:r>
              <a:rPr lang="ru-RU" sz="4800" dirty="0" smtClean="0">
                <a:latin typeface="Century Gothic" pitchFamily="34" charset="0"/>
              </a:rPr>
              <a:t>Предназначен?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pic>
        <p:nvPicPr>
          <p:cNvPr id="4099" name="Picture 3" descr="D:\DiLTvlMW4AYCB8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960" y="1925003"/>
            <a:ext cx="6035040" cy="49329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3247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08929" y="-66090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46812" y="2312126"/>
            <a:ext cx="724988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err="1" smtClean="0">
                <a:latin typeface="Century Gothic" pitchFamily="34" charset="0"/>
              </a:rPr>
              <a:t>Ай-Ви</a:t>
            </a:r>
            <a:r>
              <a:rPr lang="ru-RU" sz="6600" dirty="0" smtClean="0">
                <a:latin typeface="Century Gothic" pitchFamily="34" charset="0"/>
              </a:rPr>
              <a:t>, </a:t>
            </a:r>
            <a:r>
              <a:rPr lang="ru-RU" sz="6600" dirty="0" err="1" smtClean="0">
                <a:latin typeface="Century Gothic" pitchFamily="34" charset="0"/>
              </a:rPr>
              <a:t>Ви</a:t>
            </a:r>
            <a:r>
              <a:rPr lang="ru-RU" sz="6600" dirty="0" smtClean="0">
                <a:latin typeface="Century Gothic" pitchFamily="34" charset="0"/>
              </a:rPr>
              <a:t>, </a:t>
            </a:r>
            <a:r>
              <a:rPr lang="ru-RU" sz="6600" dirty="0" err="1" smtClean="0">
                <a:latin typeface="Century Gothic" pitchFamily="34" charset="0"/>
              </a:rPr>
              <a:t>Ви-Ай</a:t>
            </a:r>
            <a:endParaRPr lang="ru-RU" sz="6600" dirty="0">
              <a:latin typeface="Century Gothic" pitchFamily="34" charset="0"/>
            </a:endParaRPr>
          </a:p>
        </p:txBody>
      </p:sp>
      <p:pic>
        <p:nvPicPr>
          <p:cNvPr id="5122" name="Picture 2" descr="D:\sobaka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9053"/>
            <a:ext cx="10515600" cy="4351338"/>
          </a:xfrm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ru-RU" sz="4800" b="1" dirty="0" smtClean="0">
                <a:latin typeface="Century Gothic" pitchFamily="34" charset="0"/>
              </a:rPr>
              <a:t>№6</a:t>
            </a:r>
            <a:r>
              <a:rPr lang="ru-RU" sz="4800" dirty="0" smtClean="0">
                <a:latin typeface="Century Gothic" pitchFamily="34" charset="0"/>
              </a:rPr>
              <a:t>. </a:t>
            </a:r>
          </a:p>
          <a:p>
            <a:pPr marL="514350" indent="-514350" algn="ctr">
              <a:buNone/>
            </a:pPr>
            <a:r>
              <a:rPr lang="ru-RU" sz="4800" dirty="0" smtClean="0"/>
              <a:t>Скажи-ка, дядя, ведь не даром</a:t>
            </a:r>
            <a:br>
              <a:rPr lang="ru-RU" sz="4800" dirty="0" smtClean="0"/>
            </a:br>
            <a:r>
              <a:rPr lang="ru-RU" sz="4800" dirty="0" smtClean="0"/>
              <a:t>Москва, …………..    ……………………,</a:t>
            </a:r>
            <a:br>
              <a:rPr lang="ru-RU" sz="4800" dirty="0" smtClean="0"/>
            </a:br>
            <a:r>
              <a:rPr lang="ru-RU" sz="4800" dirty="0" smtClean="0"/>
              <a:t>Французу отдана? </a:t>
            </a: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47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27660"/>
            <a:ext cx="10515600" cy="5522731"/>
          </a:xfrm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ru-RU" sz="4800" b="1" dirty="0" smtClean="0">
                <a:latin typeface="Century Gothic" pitchFamily="34" charset="0"/>
              </a:rPr>
              <a:t>№6</a:t>
            </a:r>
            <a:r>
              <a:rPr lang="ru-RU" sz="4800" dirty="0" smtClean="0">
                <a:latin typeface="Century Gothic" pitchFamily="34" charset="0"/>
              </a:rPr>
              <a:t>. </a:t>
            </a:r>
          </a:p>
          <a:p>
            <a:pPr marL="514350" indent="-514350" algn="ctr">
              <a:buNone/>
            </a:pP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5995" y="4335516"/>
            <a:ext cx="4719989" cy="3095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8302" y="-775250"/>
            <a:ext cx="4559395" cy="2989841"/>
          </a:xfrm>
          <a:prstGeom prst="rect">
            <a:avLst/>
          </a:prstGeom>
        </p:spPr>
      </p:pic>
      <p:pic>
        <p:nvPicPr>
          <p:cNvPr id="7171" name="Picture 3" descr="D:\iWFM9FPQ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3247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5709" y="2351313"/>
            <a:ext cx="68389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>Раунд 2</a:t>
            </a:r>
            <a:br>
              <a:rPr lang="ru-RU" sz="8800" dirty="0" smtClean="0">
                <a:latin typeface="Century Gothic" pitchFamily="34" charset="0"/>
              </a:rPr>
            </a:br>
            <a:r>
              <a:rPr lang="ru-RU" sz="8800" dirty="0" smtClean="0">
                <a:latin typeface="Century Gothic" pitchFamily="34" charset="0"/>
              </a:rPr>
              <a:t>«</a:t>
            </a:r>
            <a:r>
              <a:rPr lang="ru-RU" sz="8000" dirty="0" smtClean="0">
                <a:latin typeface="Century Gothic" pitchFamily="34" charset="0"/>
              </a:rPr>
              <a:t>Картинки»</a:t>
            </a:r>
            <a:endParaRPr lang="ru-RU" sz="80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31697" y="1763358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6592" y="-583584"/>
            <a:ext cx="7576072" cy="4968039"/>
          </a:xfrm>
          <a:prstGeom prst="rect">
            <a:avLst/>
          </a:prstGeom>
        </p:spPr>
      </p:pic>
      <p:pic>
        <p:nvPicPr>
          <p:cNvPr id="1026" name="Picture 2" descr="E:\го и чс\soeks_01m_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5850" y="-134429"/>
            <a:ext cx="4591970" cy="4591970"/>
          </a:xfrm>
          <a:prstGeom prst="rect">
            <a:avLst/>
          </a:prstGeom>
          <a:noFill/>
        </p:spPr>
      </p:pic>
      <p:pic>
        <p:nvPicPr>
          <p:cNvPr id="1027" name="Picture 3" descr="E:\го и чс\Дозиметр-дп-5б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3835" y="0"/>
            <a:ext cx="4344035" cy="325802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317072" y="4229100"/>
            <a:ext cx="97644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№1.Перед вами один и тот же прибор, как он называется?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09284" y="2808342"/>
            <a:ext cx="6437895" cy="42216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4748" y="-541450"/>
            <a:ext cx="6271323" cy="4112445"/>
          </a:xfrm>
          <a:prstGeom prst="rect">
            <a:avLst/>
          </a:prstGeom>
        </p:spPr>
      </p:pic>
      <p:pic>
        <p:nvPicPr>
          <p:cNvPr id="3074" name="Picture 2" descr="E:\го и чс\285ef0c03d94351b9f3cc10af1e0b3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0707" y="0"/>
            <a:ext cx="7652591" cy="539496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336279" y="3996034"/>
            <a:ext cx="375666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№2.Название картины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6218" y="-689367"/>
            <a:ext cx="7576072" cy="4968039"/>
          </a:xfrm>
          <a:prstGeom prst="rect">
            <a:avLst/>
          </a:prstGeom>
        </p:spPr>
      </p:pic>
      <p:pic>
        <p:nvPicPr>
          <p:cNvPr id="10242" name="Picture 2" descr="D:\7766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1024" y="921721"/>
            <a:ext cx="6621780" cy="574802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745480" y="845820"/>
            <a:ext cx="2103120" cy="746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0310" y="1440180"/>
            <a:ext cx="1558290" cy="4495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09282" y="170345"/>
            <a:ext cx="11537577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№3.Какие части огнетушителя мы от вас скрыли?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9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6218" y="-689367"/>
            <a:ext cx="7576072" cy="4968039"/>
          </a:xfrm>
          <a:prstGeom prst="rect">
            <a:avLst/>
          </a:prstGeom>
        </p:spPr>
      </p:pic>
      <p:pic>
        <p:nvPicPr>
          <p:cNvPr id="11267" name="Picture 3" descr="D:\16-5984195t75hd4d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250" y="0"/>
            <a:ext cx="828675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" y="376518"/>
            <a:ext cx="3977639" cy="39087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№4.</a:t>
            </a:r>
          </a:p>
          <a:p>
            <a:pPr algn="ctr"/>
            <a:r>
              <a:rPr lang="ru-RU" sz="6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Сколько спичек на картинке?</a:t>
            </a:r>
            <a:endParaRPr lang="ru-RU" sz="6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9665" y="-837285"/>
            <a:ext cx="7576072" cy="4968039"/>
          </a:xfrm>
          <a:prstGeom prst="rect">
            <a:avLst/>
          </a:prstGeom>
        </p:spPr>
      </p:pic>
      <p:pic>
        <p:nvPicPr>
          <p:cNvPr id="12290" name="Picture 2" descr="D:\1522426983_korzik_net_zagad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</p:spPr>
      </p:pic>
      <p:pic>
        <p:nvPicPr>
          <p:cNvPr id="6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59436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9665" y="-837285"/>
            <a:ext cx="7576072" cy="496803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8590" y="198120"/>
            <a:ext cx="9612630" cy="75713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№6.Соотнеси картинку и название гриба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Лисичка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Сыроежка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Бледная поганка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Сморчок</a:t>
            </a:r>
          </a:p>
          <a:p>
            <a:pPr marL="914400" indent="-914400">
              <a:buAutoNum type="arabicPeriod"/>
            </a:pPr>
            <a:endParaRPr lang="ru-RU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914400" indent="-914400">
              <a:buAutoNum type="arabicPeriod"/>
            </a:pPr>
            <a:endParaRPr lang="ru-RU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914400" indent="-914400"/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122" name="Picture 2" descr="E:\го и чс\Lisichki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451158" y="4353734"/>
            <a:ext cx="2382984" cy="1787986"/>
          </a:xfrm>
          <a:prstGeom prst="rect">
            <a:avLst/>
          </a:prstGeom>
          <a:noFill/>
        </p:spPr>
      </p:pic>
      <p:pic>
        <p:nvPicPr>
          <p:cNvPr id="5123" name="Picture 3" descr="E:\го и чс\amanita-phalloides-2802348_12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68440" y="4050960"/>
            <a:ext cx="2764789" cy="1842473"/>
          </a:xfrm>
          <a:prstGeom prst="rect">
            <a:avLst/>
          </a:prstGeom>
          <a:noFill/>
        </p:spPr>
      </p:pic>
      <p:pic>
        <p:nvPicPr>
          <p:cNvPr id="5124" name="Picture 4" descr="E:\го и чс\9616fffaebd27801f05e65e97477bdf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61120" y="1793395"/>
            <a:ext cx="3112768" cy="2342358"/>
          </a:xfrm>
          <a:prstGeom prst="rect">
            <a:avLst/>
          </a:prstGeom>
          <a:noFill/>
        </p:spPr>
      </p:pic>
      <p:pic>
        <p:nvPicPr>
          <p:cNvPr id="5125" name="Picture 5" descr="E:\го и чс\14243981_original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01790" y="1782200"/>
            <a:ext cx="2186666" cy="163918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7892983" y="913745"/>
            <a:ext cx="604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А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418939" y="5934670"/>
            <a:ext cx="607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Б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629167" y="860405"/>
            <a:ext cx="611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604669" y="6156305"/>
            <a:ext cx="5229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Г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0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461010" y="515112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03122" y="2403567"/>
            <a:ext cx="7576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Century Gothic" pitchFamily="34" charset="0"/>
              </a:rPr>
              <a:t>Ответы на</a:t>
            </a:r>
            <a:br>
              <a:rPr lang="ru-RU" sz="6000" dirty="0" smtClean="0">
                <a:latin typeface="Century Gothic" pitchFamily="34" charset="0"/>
              </a:rPr>
            </a:br>
            <a:r>
              <a:rPr lang="ru-RU" sz="6000" dirty="0" smtClean="0">
                <a:latin typeface="Century Gothic" pitchFamily="34" charset="0"/>
              </a:rPr>
              <a:t> Раунд 2</a:t>
            </a:r>
            <a:endParaRPr lang="ru-RU" sz="60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31697" y="1763358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6592" y="-583584"/>
            <a:ext cx="7576072" cy="4968039"/>
          </a:xfrm>
          <a:prstGeom prst="rect">
            <a:avLst/>
          </a:prstGeom>
        </p:spPr>
      </p:pic>
      <p:pic>
        <p:nvPicPr>
          <p:cNvPr id="1026" name="Picture 2" descr="E:\го и чс\soeks_01m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5850" y="-134429"/>
            <a:ext cx="4591970" cy="4591970"/>
          </a:xfrm>
          <a:prstGeom prst="rect">
            <a:avLst/>
          </a:prstGeom>
          <a:noFill/>
        </p:spPr>
      </p:pic>
      <p:pic>
        <p:nvPicPr>
          <p:cNvPr id="1027" name="Picture 3" descr="E:\го и чс\Дозиметр-дп-5б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3835" y="0"/>
            <a:ext cx="4344035" cy="325802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317072" y="4229100"/>
            <a:ext cx="97644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№1.Перед вами один и тот же прибор, как он называется?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22414" y="179428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6218" y="-689367"/>
            <a:ext cx="7576072" cy="496803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29878" y="2967335"/>
            <a:ext cx="493224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Дозиметр</a:t>
            </a:r>
            <a:endParaRPr lang="ru-RU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09284" y="2808342"/>
            <a:ext cx="6437895" cy="42216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4748" y="-541450"/>
            <a:ext cx="6271323" cy="4112445"/>
          </a:xfrm>
          <a:prstGeom prst="rect">
            <a:avLst/>
          </a:prstGeom>
        </p:spPr>
      </p:pic>
      <p:pic>
        <p:nvPicPr>
          <p:cNvPr id="3074" name="Picture 2" descr="E:\го и чс\285ef0c03d94351b9f3cc10af1e0b3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707" y="0"/>
            <a:ext cx="7652591" cy="539496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336279" y="3996034"/>
            <a:ext cx="375666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№2.Название картины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43127" y="1748118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8982" y="-568344"/>
            <a:ext cx="7576072" cy="496803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173730" y="1333500"/>
            <a:ext cx="6945629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Последний день Помпеи</a:t>
            </a:r>
            <a:endParaRPr lang="ru-RU" sz="8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6218" y="-689367"/>
            <a:ext cx="7576072" cy="4968039"/>
          </a:xfrm>
          <a:prstGeom prst="rect">
            <a:avLst/>
          </a:prstGeom>
        </p:spPr>
      </p:pic>
      <p:pic>
        <p:nvPicPr>
          <p:cNvPr id="10242" name="Picture 2" descr="D:\7766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1024" y="921721"/>
            <a:ext cx="6621780" cy="574802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745480" y="845820"/>
            <a:ext cx="2103120" cy="746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0310" y="1440180"/>
            <a:ext cx="1558290" cy="4495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09282" y="170345"/>
            <a:ext cx="11537577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№3.Какие части огнетушителя мы от вас скрыли?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9294" y="2777862"/>
            <a:ext cx="6437895" cy="42216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4748" y="-541450"/>
            <a:ext cx="6271323" cy="411244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0040" y="1485901"/>
            <a:ext cx="8162525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Рычаг и</a:t>
            </a:r>
          </a:p>
          <a:p>
            <a:pPr algn="ctr"/>
            <a:r>
              <a:rPr lang="ru-RU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рукоятка</a:t>
            </a:r>
            <a:endParaRPr lang="ru-RU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5362" name="Picture 2" descr="D:\or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9600" y="1170940"/>
            <a:ext cx="4748530" cy="54546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6218" y="-689367"/>
            <a:ext cx="7576072" cy="4968039"/>
          </a:xfrm>
          <a:prstGeom prst="rect">
            <a:avLst/>
          </a:prstGeom>
        </p:spPr>
      </p:pic>
      <p:pic>
        <p:nvPicPr>
          <p:cNvPr id="11267" name="Picture 3" descr="D:\16-5984195t75hd4d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05250" y="0"/>
            <a:ext cx="828675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" y="376518"/>
            <a:ext cx="3977639" cy="39087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№4.</a:t>
            </a:r>
          </a:p>
          <a:p>
            <a:pPr algn="ctr"/>
            <a:r>
              <a:rPr lang="ru-RU" sz="6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Сколько спичек на картинке?</a:t>
            </a:r>
            <a:endParaRPr lang="ru-RU" sz="6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4318" y="-495057"/>
            <a:ext cx="7576072" cy="496803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672646" y="1402080"/>
            <a:ext cx="84670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8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9665" y="-837285"/>
            <a:ext cx="7576072" cy="4968039"/>
          </a:xfrm>
          <a:prstGeom prst="rect">
            <a:avLst/>
          </a:prstGeom>
        </p:spPr>
      </p:pic>
      <p:pic>
        <p:nvPicPr>
          <p:cNvPr id="12290" name="Picture 2" descr="D:\1522426983_korzik_net_zagad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57282" y="1713380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71458" y="-670317"/>
            <a:ext cx="7576072" cy="496803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341626" y="2967335"/>
            <a:ext cx="150874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15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9665" y="-837285"/>
            <a:ext cx="7576072" cy="496803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8590" y="198120"/>
            <a:ext cx="9612630" cy="75713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№6.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Соотнеси картинку и название гриба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Лисичка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Сыроежка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Бледная поганка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Сморчок</a:t>
            </a:r>
          </a:p>
          <a:p>
            <a:pPr marL="914400" indent="-914400">
              <a:buAutoNum type="arabicPeriod"/>
            </a:pPr>
            <a:endParaRPr lang="ru-RU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914400" indent="-914400">
              <a:buAutoNum type="arabicPeriod"/>
            </a:pPr>
            <a:endParaRPr lang="ru-RU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914400" indent="-914400"/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122" name="Picture 2" descr="E:\го и чс\Lisichki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51158" y="4353734"/>
            <a:ext cx="2382984" cy="1787986"/>
          </a:xfrm>
          <a:prstGeom prst="rect">
            <a:avLst/>
          </a:prstGeom>
          <a:noFill/>
        </p:spPr>
      </p:pic>
      <p:pic>
        <p:nvPicPr>
          <p:cNvPr id="5123" name="Picture 3" descr="E:\го и чс\amanita-phalloides-2802348_12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68440" y="4050960"/>
            <a:ext cx="2764789" cy="1842473"/>
          </a:xfrm>
          <a:prstGeom prst="rect">
            <a:avLst/>
          </a:prstGeom>
          <a:noFill/>
        </p:spPr>
      </p:pic>
      <p:pic>
        <p:nvPicPr>
          <p:cNvPr id="5124" name="Picture 4" descr="E:\го и чс\9616fffaebd27801f05e65e97477bdf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61120" y="1793395"/>
            <a:ext cx="3112768" cy="2342358"/>
          </a:xfrm>
          <a:prstGeom prst="rect">
            <a:avLst/>
          </a:prstGeom>
          <a:noFill/>
        </p:spPr>
      </p:pic>
      <p:pic>
        <p:nvPicPr>
          <p:cNvPr id="5125" name="Picture 5" descr="E:\го и чс\14243981_origina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01790" y="1782200"/>
            <a:ext cx="2186666" cy="163918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7892983" y="913745"/>
            <a:ext cx="604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А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418939" y="5934670"/>
            <a:ext cx="607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Б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629167" y="860405"/>
            <a:ext cx="611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604669" y="6156305"/>
            <a:ext cx="5229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Г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3844" y="1801906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9665" y="-837285"/>
            <a:ext cx="7576072" cy="496803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8590" y="198120"/>
            <a:ext cx="9612630" cy="75713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Соотнеси картинку и название гриба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Лисичка    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Сыроежка  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Бледная поганка  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</a:t>
            </a:r>
          </a:p>
          <a:p>
            <a:pPr marL="914400" indent="-914400">
              <a:buAutoNum type="arabicPeriod"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Сморчок  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</a:p>
          <a:p>
            <a:pPr marL="914400" indent="-914400">
              <a:buAutoNum type="arabicPeriod"/>
            </a:pPr>
            <a:endParaRPr lang="ru-RU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914400" indent="-914400">
              <a:buAutoNum type="arabicPeriod"/>
            </a:pPr>
            <a:endParaRPr lang="ru-RU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914400" indent="-914400"/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122" name="Picture 2" descr="E:\го и чс\Lisichki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51158" y="4353734"/>
            <a:ext cx="2382984" cy="1787986"/>
          </a:xfrm>
          <a:prstGeom prst="rect">
            <a:avLst/>
          </a:prstGeom>
          <a:noFill/>
        </p:spPr>
      </p:pic>
      <p:pic>
        <p:nvPicPr>
          <p:cNvPr id="5123" name="Picture 3" descr="E:\го и чс\amanita-phalloides-2802348_12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4600" y="4458630"/>
            <a:ext cx="2764789" cy="1842473"/>
          </a:xfrm>
          <a:prstGeom prst="rect">
            <a:avLst/>
          </a:prstGeom>
          <a:noFill/>
        </p:spPr>
      </p:pic>
      <p:pic>
        <p:nvPicPr>
          <p:cNvPr id="5124" name="Picture 4" descr="E:\го и чс\9616fffaebd27801f05e65e97477bdf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61120" y="1793395"/>
            <a:ext cx="3112768" cy="2342358"/>
          </a:xfrm>
          <a:prstGeom prst="rect">
            <a:avLst/>
          </a:prstGeom>
          <a:noFill/>
        </p:spPr>
      </p:pic>
      <p:pic>
        <p:nvPicPr>
          <p:cNvPr id="5125" name="Picture 5" descr="E:\го и чс\14243981_origina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01790" y="1782200"/>
            <a:ext cx="2186666" cy="163918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7892983" y="913745"/>
            <a:ext cx="604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А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418939" y="5934670"/>
            <a:ext cx="607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Б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629167" y="860405"/>
            <a:ext cx="611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604669" y="6156305"/>
            <a:ext cx="5229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Г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>Раунд 3</a:t>
            </a:r>
          </a:p>
          <a:p>
            <a:pPr algn="ctr"/>
            <a:r>
              <a:rPr lang="ru-RU" sz="8800" dirty="0" smtClean="0">
                <a:latin typeface="Century Gothic" pitchFamily="34" charset="0"/>
              </a:rPr>
              <a:t>«</a:t>
            </a:r>
            <a:r>
              <a:rPr lang="ru-RU" sz="8800" dirty="0" err="1" smtClean="0">
                <a:latin typeface="Century Gothic" pitchFamily="34" charset="0"/>
              </a:rPr>
              <a:t>Шазам</a:t>
            </a:r>
            <a:r>
              <a:rPr lang="ru-RU" sz="8800" dirty="0" smtClean="0">
                <a:latin typeface="Century Gothic" pitchFamily="34" charset="0"/>
              </a:rPr>
              <a:t>»</a:t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70020" y="2023941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5948" y="-1443172"/>
            <a:ext cx="7576072" cy="4968039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281953" y="188259"/>
            <a:ext cx="9144000" cy="7005918"/>
          </a:xfrm>
        </p:spPr>
        <p:txBody>
          <a:bodyPr>
            <a:normAutofit lnSpcReduction="10000"/>
          </a:bodyPr>
          <a:lstStyle/>
          <a:p>
            <a:r>
              <a:rPr lang="ru-RU" sz="7200" dirty="0" smtClean="0">
                <a:latin typeface="Monotype Corsiva" panose="03010101010201010101" pitchFamily="66" charset="0"/>
              </a:rPr>
              <a:t>№1.</a:t>
            </a:r>
          </a:p>
          <a:p>
            <a:pPr algn="l"/>
            <a:r>
              <a:rPr lang="ru-RU" sz="5400" dirty="0" smtClean="0">
                <a:latin typeface="Monotype Corsiva" panose="03010101010201010101" pitchFamily="66" charset="0"/>
              </a:rPr>
              <a:t>В романе «золотой телёнок» Остап Бендер прогуливается с товарищем </a:t>
            </a:r>
            <a:r>
              <a:rPr lang="ru-RU" sz="5400" dirty="0" err="1" smtClean="0">
                <a:latin typeface="Monotype Corsiva" panose="03010101010201010101" pitchFamily="66" charset="0"/>
              </a:rPr>
              <a:t>Корейко</a:t>
            </a:r>
            <a:r>
              <a:rPr lang="ru-RU" sz="5400" dirty="0" smtClean="0">
                <a:latin typeface="Monotype Corsiva" panose="03010101010201010101" pitchFamily="66" charset="0"/>
              </a:rPr>
              <a:t> по улице, как внезапно звучит сигнал тревоги. Бендер отворачивается в сторону и потом не может найти своего собеседника, потому что тот сделал именно это? Что он сделал</a:t>
            </a:r>
            <a:endParaRPr lang="ru-RU" sz="54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29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>Раунд 4</a:t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7" name="Untitled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latin typeface="Century Gothic" pitchFamily="34" charset="0"/>
              </a:rPr>
              <a:t>№</a:t>
            </a:r>
            <a:r>
              <a:rPr lang="en-US" sz="6600" dirty="0" smtClean="0">
                <a:latin typeface="Century Gothic" pitchFamily="34" charset="0"/>
              </a:rPr>
              <a:t>2</a:t>
            </a:r>
            <a:r>
              <a:rPr lang="ru-RU" sz="6600" dirty="0" smtClean="0">
                <a:latin typeface="Century Gothic" pitchFamily="34" charset="0"/>
              </a:rPr>
              <a:t>.Назовите исполнителя</a:t>
            </a:r>
            <a:endParaRPr lang="ru-RU" sz="6600" dirty="0">
              <a:latin typeface="Century Gothic" pitchFamily="34" charset="0"/>
            </a:endParaRPr>
          </a:p>
        </p:txBody>
      </p:sp>
      <p:pic>
        <p:nvPicPr>
          <p:cNvPr id="7" name="grazhdanskaya_oborona_-_vsyo_idyot_po_planu_(zaycev.net) (www.mp3cut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671050" y="100330"/>
            <a:ext cx="203200" cy="203200"/>
          </a:xfrm>
          <a:prstGeom prst="rect">
            <a:avLst/>
          </a:prstGeom>
        </p:spPr>
      </p:pic>
      <p:pic>
        <p:nvPicPr>
          <p:cNvPr id="8" name="60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>№3.Название песни</a:t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7" name="bi-2_-_polkovniku_nikto_ne_pishet (mp3cut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629140" y="69850"/>
            <a:ext cx="203200" cy="203200"/>
          </a:xfrm>
          <a:prstGeom prst="rect">
            <a:avLst/>
          </a:prstGeom>
        </p:spPr>
      </p:pic>
      <p:pic>
        <p:nvPicPr>
          <p:cNvPr id="8" name="60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2591" y="225131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674491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6427" y="1943100"/>
            <a:ext cx="99215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№4.Из какого мультфильма отрывок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2591" y="225131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674491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8" name="koshkin_dom_-_khor_porosyat_(zaycev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606280" y="73660"/>
            <a:ext cx="203200" cy="203200"/>
          </a:xfrm>
          <a:prstGeom prst="rect">
            <a:avLst/>
          </a:prstGeom>
        </p:spPr>
      </p:pic>
      <p:pic>
        <p:nvPicPr>
          <p:cNvPr id="10" name="videoplayback.mp4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619760" y="0"/>
            <a:ext cx="11496040" cy="676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62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vide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" y="563878"/>
            <a:ext cx="10168890" cy="5684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>№5.Напишите название фильма </a:t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" y="563878"/>
            <a:ext cx="101688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7" name="Т 34 — Трейлер 2018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5720" y="25717"/>
            <a:ext cx="12146280" cy="6832283"/>
          </a:xfrm>
          <a:prstGeom prst="rect">
            <a:avLst/>
          </a:prstGeom>
        </p:spPr>
      </p:pic>
      <p:pic>
        <p:nvPicPr>
          <p:cNvPr id="8" name="60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0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0703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Century Gothic" pitchFamily="34" charset="0"/>
              </a:rPr>
              <a:t>№6.Назвать событие, которому посвящена песня и исполнителя песни</a:t>
            </a:r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8" name="lev_leshchenko_-_den_pobedy_(zaycev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472930" y="534670"/>
            <a:ext cx="203200" cy="203200"/>
          </a:xfrm>
          <a:prstGeom prst="rect">
            <a:avLst/>
          </a:prstGeom>
        </p:spPr>
      </p:pic>
      <p:pic>
        <p:nvPicPr>
          <p:cNvPr id="7" name="60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9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70020" y="2023941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5948" y="-1443172"/>
            <a:ext cx="7576072" cy="4968039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281953" y="2218765"/>
            <a:ext cx="9144000" cy="4975412"/>
          </a:xfrm>
        </p:spPr>
        <p:txBody>
          <a:bodyPr>
            <a:normAutofit/>
          </a:bodyPr>
          <a:lstStyle/>
          <a:p>
            <a:r>
              <a:rPr lang="ru-RU" sz="7200" dirty="0" smtClean="0">
                <a:latin typeface="Monotype Corsiva" panose="03010101010201010101" pitchFamily="66" charset="0"/>
              </a:rPr>
              <a:t>Ответы на Раунд 3</a:t>
            </a:r>
            <a:endParaRPr lang="ru-RU" sz="72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29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70020" y="2023941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5948" y="-1443172"/>
            <a:ext cx="7576072" cy="4968039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281953" y="188259"/>
            <a:ext cx="9144000" cy="7005918"/>
          </a:xfrm>
        </p:spPr>
        <p:txBody>
          <a:bodyPr>
            <a:normAutofit lnSpcReduction="10000"/>
          </a:bodyPr>
          <a:lstStyle/>
          <a:p>
            <a:r>
              <a:rPr lang="ru-RU" sz="7200" dirty="0" smtClean="0">
                <a:latin typeface="Monotype Corsiva" panose="03010101010201010101" pitchFamily="66" charset="0"/>
              </a:rPr>
              <a:t>№1.</a:t>
            </a:r>
          </a:p>
          <a:p>
            <a:pPr algn="l"/>
            <a:r>
              <a:rPr lang="ru-RU" sz="5400" dirty="0" smtClean="0">
                <a:latin typeface="Monotype Corsiva" panose="03010101010201010101" pitchFamily="66" charset="0"/>
              </a:rPr>
              <a:t>В романе «золотой телёнок» Остап Бендер прогуливается с товарищем </a:t>
            </a:r>
            <a:r>
              <a:rPr lang="ru-RU" sz="5400" dirty="0" err="1" smtClean="0">
                <a:latin typeface="Monotype Corsiva" panose="03010101010201010101" pitchFamily="66" charset="0"/>
              </a:rPr>
              <a:t>Корейко</a:t>
            </a:r>
            <a:r>
              <a:rPr lang="ru-RU" sz="5400" dirty="0" smtClean="0">
                <a:latin typeface="Monotype Corsiva" panose="03010101010201010101" pitchFamily="66" charset="0"/>
              </a:rPr>
              <a:t> по улице, как внезапно звучит сигнал тревоги. Бендер отворачивается в сторону и потом не может найти своего собеседника, потому что тот сделал именно это? Что он сделал</a:t>
            </a:r>
            <a:endParaRPr lang="ru-RU" sz="54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29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8" name="золотой теленок гражданская оборон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70020" y="2023941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5948" y="-1443172"/>
            <a:ext cx="7576072" cy="4968039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281953" y="2218765"/>
            <a:ext cx="9144000" cy="4975412"/>
          </a:xfrm>
        </p:spPr>
        <p:txBody>
          <a:bodyPr>
            <a:normAutofit/>
          </a:bodyPr>
          <a:lstStyle/>
          <a:p>
            <a:r>
              <a:rPr lang="ru-RU" sz="7200" dirty="0" smtClean="0">
                <a:latin typeface="Monotype Corsiva" panose="03010101010201010101" pitchFamily="66" charset="0"/>
              </a:rPr>
              <a:t>Противогаз</a:t>
            </a:r>
            <a:endParaRPr lang="ru-RU" sz="72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29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latin typeface="Century Gothic" pitchFamily="34" charset="0"/>
              </a:rPr>
              <a:t>№2.Назовите исполнителя</a:t>
            </a:r>
            <a:endParaRPr lang="ru-RU" sz="6600" dirty="0">
              <a:latin typeface="Century Gothic" pitchFamily="34" charset="0"/>
            </a:endParaRPr>
          </a:p>
        </p:txBody>
      </p:sp>
      <p:pic>
        <p:nvPicPr>
          <p:cNvPr id="7" name="grazhdanskaya_oborona_-_vsyo_idyot_po_planu_(zaycev.net) (www.mp3cut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5994400" y="3327400"/>
            <a:ext cx="203200" cy="20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latin typeface="Century Gothic" pitchFamily="34" charset="0"/>
              </a:rPr>
              <a:t>Гражданская оборона</a:t>
            </a:r>
            <a:endParaRPr lang="ru-RU" sz="66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>№3.Название песни</a:t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7" name="bi-2_-_polkovniku_nikto_ne_pishet (mp3cut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5994400" y="3327400"/>
            <a:ext cx="203200" cy="20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2513" y="-690675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29292" y="2967335"/>
            <a:ext cx="9933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Полковнику никто не пишет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674491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18192" y="2967335"/>
            <a:ext cx="95556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№4.Из какого мультфильма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2591" y="225131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674491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8" name="koshkin_dom_-_khor_porosyat_(zaycev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606280" y="73660"/>
            <a:ext cx="203200" cy="203200"/>
          </a:xfrm>
          <a:prstGeom prst="rect">
            <a:avLst/>
          </a:prstGeom>
        </p:spPr>
      </p:pic>
      <p:pic>
        <p:nvPicPr>
          <p:cNvPr id="10" name="videoplayback.mp4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619760" y="0"/>
            <a:ext cx="11496040" cy="676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62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674491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71364" y="2967335"/>
            <a:ext cx="84493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Дед мороз и серый волк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" y="563878"/>
            <a:ext cx="10168890" cy="5684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>№5.Напишите название фильма </a:t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" y="563878"/>
            <a:ext cx="101688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7" name="Т 34 — Трейлер 2018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5720" y="25717"/>
            <a:ext cx="12146280" cy="6832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0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>Т - 34</a:t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0703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Century Gothic" pitchFamily="34" charset="0"/>
              </a:rPr>
              <a:t>№6.Назвать событие, которому посвящена песня и исполнителя</a:t>
            </a:r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  <p:pic>
        <p:nvPicPr>
          <p:cNvPr id="8" name="lev_leshchenko_-_den_pobedy_(zaycev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5994400" y="3327400"/>
            <a:ext cx="203200" cy="20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9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0703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6559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61657" y="1985553"/>
            <a:ext cx="6270171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Century Gothic" pitchFamily="34" charset="0"/>
              </a:rPr>
              <a:t>Великая отечественная война </a:t>
            </a:r>
          </a:p>
          <a:p>
            <a:pPr algn="ctr"/>
            <a:r>
              <a:rPr lang="ru-RU" sz="3200" dirty="0" smtClean="0">
                <a:latin typeface="Century Gothic" pitchFamily="34" charset="0"/>
              </a:rPr>
              <a:t>Лев </a:t>
            </a:r>
            <a:r>
              <a:rPr lang="ru-RU" sz="3200" dirty="0" err="1" smtClean="0">
                <a:latin typeface="Century Gothic" pitchFamily="34" charset="0"/>
              </a:rPr>
              <a:t>Лещенко</a:t>
            </a:r>
            <a:r>
              <a:rPr lang="ru-RU" sz="8800" dirty="0" smtClean="0">
                <a:latin typeface="Century Gothic" pitchFamily="34" charset="0"/>
              </a:rPr>
              <a:t/>
            </a:r>
            <a:br>
              <a:rPr lang="ru-RU" sz="8800" dirty="0" smtClean="0">
                <a:latin typeface="Century Gothic" pitchFamily="34" charset="0"/>
              </a:rPr>
            </a:br>
            <a:endParaRPr lang="ru-RU" sz="8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9197" y="2217025"/>
            <a:ext cx="7446424" cy="4883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70433" y="-702813"/>
            <a:ext cx="7306747" cy="47914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59429" y="2011679"/>
            <a:ext cx="88174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Century Gothic" pitchFamily="34" charset="0"/>
              </a:rPr>
              <a:t>Раунд 4</a:t>
            </a:r>
            <a:br>
              <a:rPr lang="ru-RU" sz="8800" dirty="0" smtClean="0">
                <a:latin typeface="Century Gothic" pitchFamily="34" charset="0"/>
              </a:rPr>
            </a:br>
            <a:r>
              <a:rPr lang="ru-RU" sz="8800" dirty="0" smtClean="0">
                <a:latin typeface="Century Gothic" pitchFamily="34" charset="0"/>
              </a:rPr>
              <a:t>«Да - Нет»</a:t>
            </a:r>
            <a:endParaRPr lang="ru-RU" sz="8800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72145" y="2396837"/>
            <a:ext cx="737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№1. При пожаре звонить 02? </a:t>
            </a:r>
            <a:endParaRPr lang="ru-RU" sz="4800" dirty="0">
              <a:latin typeface="Century Gothic" pitchFamily="34" charset="0"/>
            </a:endParaRPr>
          </a:p>
        </p:txBody>
      </p:sp>
      <p:pic>
        <p:nvPicPr>
          <p:cNvPr id="6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22762" y="2452254"/>
            <a:ext cx="84374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№2. Правда ли что для огня нужен кислород? </a:t>
            </a:r>
            <a:endParaRPr lang="ru-RU" sz="4800" dirty="0">
              <a:latin typeface="Century Gothic" pitchFamily="34" charset="0"/>
            </a:endParaRPr>
          </a:p>
        </p:txBody>
      </p:sp>
      <p:pic>
        <p:nvPicPr>
          <p:cNvPr id="7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90800" y="2382982"/>
            <a:ext cx="696883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entury Gothic" pitchFamily="34" charset="0"/>
              </a:rPr>
              <a:t>№3. Во всех странах мира воинское приветствие оказывают только правой рукой?</a:t>
            </a:r>
            <a:endParaRPr lang="ru-RU" sz="4400" dirty="0">
              <a:latin typeface="Century Gothic" pitchFamily="34" charset="0"/>
            </a:endParaRPr>
          </a:p>
        </p:txBody>
      </p:sp>
      <p:pic>
        <p:nvPicPr>
          <p:cNvPr id="8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49782" y="2673927"/>
            <a:ext cx="63869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№4. №4. «Тигр, пантера, мышь» это всё название танков?</a:t>
            </a:r>
          </a:p>
          <a:p>
            <a:pPr algn="ctr"/>
            <a:endParaRPr lang="ru-RU" sz="4800" dirty="0">
              <a:latin typeface="Century Gothic" pitchFamily="34" charset="0"/>
            </a:endParaRPr>
          </a:p>
        </p:txBody>
      </p:sp>
      <p:pic>
        <p:nvPicPr>
          <p:cNvPr id="8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99855" y="1787235"/>
            <a:ext cx="8382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entury Gothic" pitchFamily="34" charset="0"/>
              </a:rPr>
              <a:t>№5. Есть ли космические войска в России?</a:t>
            </a:r>
            <a:endParaRPr lang="ru-RU" sz="4400" dirty="0">
              <a:latin typeface="Century Gothic" pitchFamily="34" charset="0"/>
            </a:endParaRPr>
          </a:p>
        </p:txBody>
      </p:sp>
      <p:pic>
        <p:nvPicPr>
          <p:cNvPr id="8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26327" y="1717964"/>
            <a:ext cx="67194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№6. Моисей на ковчег взял каждой твари по паре?</a:t>
            </a:r>
            <a:endParaRPr lang="ru-RU" sz="4800" dirty="0">
              <a:latin typeface="Century Gothic" pitchFamily="34" charset="0"/>
            </a:endParaRPr>
          </a:p>
        </p:txBody>
      </p:sp>
      <p:pic>
        <p:nvPicPr>
          <p:cNvPr id="8" name="60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909810" y="0"/>
            <a:ext cx="2282190" cy="12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70020" y="2023941"/>
            <a:ext cx="8280268" cy="5429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5948" y="-1443172"/>
            <a:ext cx="7576072" cy="4968039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281953" y="2218765"/>
            <a:ext cx="9144000" cy="4975412"/>
          </a:xfrm>
        </p:spPr>
        <p:txBody>
          <a:bodyPr>
            <a:normAutofit/>
          </a:bodyPr>
          <a:lstStyle/>
          <a:p>
            <a:r>
              <a:rPr lang="ru-RU" sz="7200" dirty="0" smtClean="0">
                <a:latin typeface="Monotype Corsiva" panose="03010101010201010101" pitchFamily="66" charset="0"/>
              </a:rPr>
              <a:t>Ответы на Раунд </a:t>
            </a:r>
            <a:r>
              <a:rPr lang="ru-RU" sz="7200" dirty="0" smtClean="0">
                <a:latin typeface="Monotype Corsiva" panose="03010101010201010101" pitchFamily="66" charset="0"/>
              </a:rPr>
              <a:t>4</a:t>
            </a:r>
            <a:endParaRPr lang="ru-RU" sz="72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29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72145" y="2396837"/>
            <a:ext cx="737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№1. При пожаре звонить 02? </a:t>
            </a:r>
            <a:endParaRPr lang="ru-RU" sz="4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72145" y="236221"/>
            <a:ext cx="737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№1. нет</a:t>
            </a:r>
            <a:endParaRPr lang="ru-RU" sz="4800" dirty="0">
              <a:latin typeface="Century Gothic" pitchFamily="34" charset="0"/>
            </a:endParaRPr>
          </a:p>
        </p:txBody>
      </p:sp>
      <p:pic>
        <p:nvPicPr>
          <p:cNvPr id="11266" name="Picture 2" descr="E:\го и чс\724ebab3104c44243f620af1345765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0770" y="1024890"/>
            <a:ext cx="6252210" cy="62522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22762" y="2452254"/>
            <a:ext cx="84374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№2. Правда ли что для огня нужен кислород? </a:t>
            </a:r>
            <a:endParaRPr lang="ru-RU" sz="4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22762" y="369570"/>
            <a:ext cx="8437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№2. да</a:t>
            </a:r>
            <a:endParaRPr lang="ru-RU" sz="4800" dirty="0">
              <a:latin typeface="Century Gothic" pitchFamily="34" charset="0"/>
            </a:endParaRPr>
          </a:p>
        </p:txBody>
      </p:sp>
      <p:pic>
        <p:nvPicPr>
          <p:cNvPr id="10242" name="Picture 2" descr="E:\го и чс\11b405401c6aa1e1cd986ae2e90ce2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282288"/>
            <a:ext cx="12110403" cy="5650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90800" y="2382982"/>
            <a:ext cx="696883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entury Gothic" pitchFamily="34" charset="0"/>
              </a:rPr>
              <a:t>№3. Во всех странах мира воинское приветствие оказывают только правой рукой?</a:t>
            </a:r>
            <a:endParaRPr lang="ru-RU" sz="44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90800" y="213360"/>
            <a:ext cx="69688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entury Gothic" pitchFamily="34" charset="0"/>
              </a:rPr>
              <a:t>№3. да</a:t>
            </a:r>
            <a:endParaRPr lang="ru-RU" sz="4400" dirty="0">
              <a:latin typeface="Century Gothic" pitchFamily="34" charset="0"/>
            </a:endParaRPr>
          </a:p>
        </p:txBody>
      </p:sp>
      <p:pic>
        <p:nvPicPr>
          <p:cNvPr id="9218" name="Picture 2" descr="E:\го и чс\770549_1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9550" y="1630680"/>
            <a:ext cx="8172450" cy="5143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49782" y="2673927"/>
            <a:ext cx="6386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№4. «Тигр, пантера, мышь» это всё название танков?</a:t>
            </a:r>
            <a:endParaRPr lang="ru-RU" sz="4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0281" y="-50365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49782" y="514351"/>
            <a:ext cx="63869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№4. да</a:t>
            </a:r>
            <a:endParaRPr lang="ru-RU" sz="4800" dirty="0">
              <a:latin typeface="Century Gothic" pitchFamily="34" charset="0"/>
            </a:endParaRPr>
          </a:p>
        </p:txBody>
      </p:sp>
      <p:pic>
        <p:nvPicPr>
          <p:cNvPr id="8194" name="Picture 2" descr="E:\го и чс\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1011" y="1514847"/>
            <a:ext cx="7920990" cy="53431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99855" y="1787235"/>
            <a:ext cx="8382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entury Gothic" pitchFamily="34" charset="0"/>
              </a:rPr>
              <a:t>№5. Есть ли космические войска в России?</a:t>
            </a:r>
            <a:endParaRPr lang="ru-RU" sz="44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27119" y="1787235"/>
            <a:ext cx="70547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entury Gothic" pitchFamily="34" charset="0"/>
              </a:rPr>
              <a:t>№5. да</a:t>
            </a:r>
            <a:endParaRPr lang="ru-RU" sz="4400" dirty="0">
              <a:latin typeface="Century Gothic" pitchFamily="34" charset="0"/>
            </a:endParaRPr>
          </a:p>
        </p:txBody>
      </p:sp>
      <p:pic>
        <p:nvPicPr>
          <p:cNvPr id="7170" name="Picture 2" descr="E:\го и чс\DSC_34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6031230" cy="49187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3071" y="3155211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26327" y="1717964"/>
            <a:ext cx="67194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№6. Моисей на ковчег взял каждой твари по паре?</a:t>
            </a:r>
            <a:endParaRPr lang="ru-RU" sz="4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0932" y="3163303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9407" y="113954"/>
            <a:ext cx="67194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entury Gothic" pitchFamily="34" charset="0"/>
              </a:rPr>
              <a:t>№6. нет</a:t>
            </a:r>
          </a:p>
          <a:p>
            <a:pPr algn="ctr"/>
            <a:endParaRPr lang="ru-RU" sz="4800" dirty="0" smtClean="0">
              <a:latin typeface="Century Gothic" pitchFamily="34" charset="0"/>
            </a:endParaRPr>
          </a:p>
          <a:p>
            <a:pPr algn="ctr"/>
            <a:r>
              <a:rPr lang="ru-RU" sz="4800" dirty="0" smtClean="0">
                <a:latin typeface="Century Gothic" pitchFamily="34" charset="0"/>
              </a:rPr>
              <a:t>На ковчеге был Ной</a:t>
            </a:r>
            <a:endParaRPr lang="ru-RU" sz="4800" dirty="0">
              <a:latin typeface="Century Gothic" pitchFamily="34" charset="0"/>
            </a:endParaRPr>
          </a:p>
        </p:txBody>
      </p:sp>
      <p:pic>
        <p:nvPicPr>
          <p:cNvPr id="12290" name="Picture 2" descr="E:\го и чс\i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94120" y="2264114"/>
            <a:ext cx="5897880" cy="45938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0932" y="3163303"/>
            <a:ext cx="6015726" cy="3944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821" y="-522704"/>
            <a:ext cx="5740975" cy="37646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26327" y="1717964"/>
            <a:ext cx="67194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itchFamily="34" charset="0"/>
                <a:cs typeface="Aharoni" pitchFamily="2" charset="-79"/>
              </a:rPr>
              <a:t>Спасибо за активное участие!!!!</a:t>
            </a:r>
            <a:endParaRPr lang="ru-RU" sz="8000" b="1" dirty="0">
              <a:solidFill>
                <a:schemeClr val="tx1">
                  <a:lumMod val="95000"/>
                  <a:lumOff val="5000"/>
                </a:schemeClr>
              </a:solidFill>
              <a:latin typeface="Century Gothic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22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4738</TotalTime>
  <Words>696</Words>
  <Application>Microsoft Office PowerPoint</Application>
  <PresentationFormat>Произвольный</PresentationFormat>
  <Paragraphs>169</Paragraphs>
  <Slides>89</Slides>
  <Notes>0</Notes>
  <HiddenSlides>0</HiddenSlides>
  <MMClips>36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89</vt:i4>
      </vt:variant>
    </vt:vector>
  </HeadingPairs>
  <TitlesOfParts>
    <vt:vector size="9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Слайд 72</vt:lpstr>
      <vt:lpstr>Слайд 73</vt:lpstr>
      <vt:lpstr>Слайд 74</vt:lpstr>
      <vt:lpstr>Слайд 75</vt:lpstr>
      <vt:lpstr>Слайд 76</vt:lpstr>
      <vt:lpstr>Слайд 77</vt:lpstr>
      <vt:lpstr>Слайд 78</vt:lpstr>
      <vt:lpstr>Слайд 79</vt:lpstr>
      <vt:lpstr>Слайд 80</vt:lpstr>
      <vt:lpstr>Слайд 81</vt:lpstr>
      <vt:lpstr>Слайд 82</vt:lpstr>
      <vt:lpstr>Слайд 83</vt:lpstr>
      <vt:lpstr>Слайд 84</vt:lpstr>
      <vt:lpstr>Слайд 85</vt:lpstr>
      <vt:lpstr>Слайд 86</vt:lpstr>
      <vt:lpstr>Слайд 87</vt:lpstr>
      <vt:lpstr>Слайд 88</vt:lpstr>
      <vt:lpstr>Слайд 89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OpenSpace</dc:title>
  <dc:creator>oven1995@gmail.com</dc:creator>
  <cp:lastModifiedBy>Gwinbledd_17</cp:lastModifiedBy>
  <cp:revision>50</cp:revision>
  <dcterms:created xsi:type="dcterms:W3CDTF">2017-04-13T19:08:02Z</dcterms:created>
  <dcterms:modified xsi:type="dcterms:W3CDTF">2021-10-05T17:14:41Z</dcterms:modified>
</cp:coreProperties>
</file>