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7" r:id="rId6"/>
    <p:sldId id="265" r:id="rId7"/>
    <p:sldId id="264" r:id="rId8"/>
    <p:sldId id="260" r:id="rId9"/>
    <p:sldId id="261" r:id="rId10"/>
    <p:sldId id="262" r:id="rId11"/>
    <p:sldId id="266" r:id="rId12"/>
    <p:sldId id="263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027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30B35-D5AF-415F-8057-CE05EB037705}" type="datetimeFigureOut">
              <a:rPr lang="ru-RU" smtClean="0"/>
              <a:pPr/>
              <a:t>01.04.2021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65ADF-68D3-4A95-AC79-462E610EB5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30B35-D5AF-415F-8057-CE05EB037705}" type="datetimeFigureOut">
              <a:rPr lang="ru-RU" smtClean="0"/>
              <a:pPr/>
              <a:t>01.04.2021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65ADF-68D3-4A95-AC79-462E610EB5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30B35-D5AF-415F-8057-CE05EB037705}" type="datetimeFigureOut">
              <a:rPr lang="ru-RU" smtClean="0"/>
              <a:pPr/>
              <a:t>01.04.2021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65ADF-68D3-4A95-AC79-462E610EB5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30B35-D5AF-415F-8057-CE05EB037705}" type="datetimeFigureOut">
              <a:rPr lang="ru-RU" smtClean="0"/>
              <a:pPr/>
              <a:t>01.04.2021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65ADF-68D3-4A95-AC79-462E610EB5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30B35-D5AF-415F-8057-CE05EB037705}" type="datetimeFigureOut">
              <a:rPr lang="ru-RU" smtClean="0"/>
              <a:pPr/>
              <a:t>01.04.2021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65ADF-68D3-4A95-AC79-462E610EB5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30B35-D5AF-415F-8057-CE05EB037705}" type="datetimeFigureOut">
              <a:rPr lang="ru-RU" smtClean="0"/>
              <a:pPr/>
              <a:t>01.04.2021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65ADF-68D3-4A95-AC79-462E610EB5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30B35-D5AF-415F-8057-CE05EB037705}" type="datetimeFigureOut">
              <a:rPr lang="ru-RU" smtClean="0"/>
              <a:pPr/>
              <a:t>01.04.2021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65ADF-68D3-4A95-AC79-462E610EB5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30B35-D5AF-415F-8057-CE05EB037705}" type="datetimeFigureOut">
              <a:rPr lang="ru-RU" smtClean="0"/>
              <a:pPr/>
              <a:t>01.04.2021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65ADF-68D3-4A95-AC79-462E610EB5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30B35-D5AF-415F-8057-CE05EB037705}" type="datetimeFigureOut">
              <a:rPr lang="ru-RU" smtClean="0"/>
              <a:pPr/>
              <a:t>01.04.2021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65ADF-68D3-4A95-AC79-462E610EB5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30B35-D5AF-415F-8057-CE05EB037705}" type="datetimeFigureOut">
              <a:rPr lang="ru-RU" smtClean="0"/>
              <a:pPr/>
              <a:t>01.04.2021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65ADF-68D3-4A95-AC79-462E610EB5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30B35-D5AF-415F-8057-CE05EB037705}" type="datetimeFigureOut">
              <a:rPr lang="ru-RU" smtClean="0"/>
              <a:pPr/>
              <a:t>01.04.2021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65ADF-68D3-4A95-AC79-462E610EB5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50000">
              <a:schemeClr val="accent6">
                <a:lumMod val="60000"/>
                <a:lumOff val="40000"/>
              </a:schemeClr>
            </a:gs>
            <a:gs pos="100000">
              <a:schemeClr val="accent4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230B35-D5AF-415F-8057-CE05EB037705}" type="datetimeFigureOut">
              <a:rPr lang="ru-RU" smtClean="0"/>
              <a:pPr/>
              <a:t>01.04.2021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065ADF-68D3-4A95-AC79-462E610EB5F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ru.wikipedia.org/wiki/%D0%9B%D0%B0%D1%82%D0%B8%D0%BD%D1%81%D0%BA%D0%B8%D0%B9_%D1%8F%D0%B7%D1%8B%D0%BA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357167"/>
            <a:ext cx="7886728" cy="3243284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Constantia" pitchFamily="18" charset="0"/>
              </a:rPr>
              <a:t>ВЫСТАВОЧНАЯ ДЕЯТЕЛЬНОСТЬ, </a:t>
            </a:r>
            <a:b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Constantia" pitchFamily="18" charset="0"/>
              </a:rPr>
            </a:b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Constantia" pitchFamily="18" charset="0"/>
              </a:rPr>
              <a:t>КАК ФОРМА ПРЕДСТАВЛЕНИЯ РЕЗУЛЬТАТОВ ИЗУЧЕНИЯ (ОСВОЕНИЯ) </a:t>
            </a: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Constantia" pitchFamily="18" charset="0"/>
              </a:rPr>
              <a:t/>
            </a:r>
            <a:b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Constantia" pitchFamily="18" charset="0"/>
              </a:rPr>
            </a:b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Constantia" pitchFamily="18" charset="0"/>
              </a:rPr>
              <a:t>компьютерных программ</a:t>
            </a:r>
            <a:endParaRPr lang="ru-RU" sz="3200" b="1" dirty="0">
              <a:solidFill>
                <a:schemeClr val="accent6">
                  <a:lumMod val="50000"/>
                </a:schemeClr>
              </a:solidFill>
              <a:latin typeface="Constantia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429132"/>
            <a:ext cx="6400800" cy="1209668"/>
          </a:xfrm>
        </p:spPr>
        <p:txBody>
          <a:bodyPr>
            <a:normAutofit fontScale="62500" lnSpcReduction="20000"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Constantia" pitchFamily="18" charset="0"/>
              </a:rPr>
              <a:t>Н.В. Иванчихина</a:t>
            </a:r>
          </a:p>
          <a:p>
            <a:r>
              <a:rPr lang="ru-RU" b="1" dirty="0" smtClean="0">
                <a:solidFill>
                  <a:srgbClr val="7030A0"/>
                </a:solidFill>
                <a:latin typeface="Constantia" pitchFamily="18" charset="0"/>
              </a:rPr>
              <a:t>Педагог </a:t>
            </a:r>
            <a:r>
              <a:rPr lang="ru-RU" b="1" dirty="0" err="1" smtClean="0">
                <a:solidFill>
                  <a:srgbClr val="7030A0"/>
                </a:solidFill>
                <a:latin typeface="Constantia" pitchFamily="18" charset="0"/>
              </a:rPr>
              <a:t>д</a:t>
            </a:r>
            <a:r>
              <a:rPr lang="ru-RU" b="1" dirty="0" smtClean="0">
                <a:solidFill>
                  <a:srgbClr val="7030A0"/>
                </a:solidFill>
                <a:latin typeface="Constantia" pitchFamily="18" charset="0"/>
              </a:rPr>
              <a:t>/о </a:t>
            </a:r>
          </a:p>
          <a:p>
            <a:r>
              <a:rPr lang="ru-RU" b="1" dirty="0" smtClean="0">
                <a:solidFill>
                  <a:srgbClr val="7030A0"/>
                </a:solidFill>
                <a:latin typeface="Constantia" pitchFamily="18" charset="0"/>
              </a:rPr>
              <a:t>МБУ ДО ЦПР «Перспектива»</a:t>
            </a:r>
          </a:p>
          <a:p>
            <a:r>
              <a:rPr lang="ru-RU" sz="2500" b="1" dirty="0" smtClean="0">
                <a:solidFill>
                  <a:srgbClr val="7030A0"/>
                </a:solidFill>
                <a:latin typeface="Constantia" pitchFamily="18" charset="0"/>
              </a:rPr>
              <a:t>Иваново, 2021</a:t>
            </a:r>
            <a:endParaRPr lang="ru-RU" sz="2500" b="1" dirty="0">
              <a:solidFill>
                <a:srgbClr val="7030A0"/>
              </a:solidFill>
              <a:latin typeface="Constantia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solidFill>
                  <a:schemeClr val="accent6">
                    <a:lumMod val="50000"/>
                  </a:schemeClr>
                </a:solidFill>
                <a:latin typeface="Constantia" pitchFamily="18" charset="0"/>
              </a:rPr>
              <a:t>СОДЕРЖАНИЕ</a:t>
            </a:r>
            <a:endParaRPr lang="ru-RU" sz="4000" b="1" dirty="0">
              <a:solidFill>
                <a:schemeClr val="accent6">
                  <a:lumMod val="50000"/>
                </a:schemeClr>
              </a:solidFill>
              <a:latin typeface="Constantia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38" y="1928802"/>
            <a:ext cx="7615262" cy="4197361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  <a:latin typeface="Constantia" pitchFamily="18" charset="0"/>
              </a:rPr>
              <a:t> Объединение «Компьютерный вектор»</a:t>
            </a:r>
          </a:p>
          <a:p>
            <a:pPr>
              <a:buFont typeface="Wingdings" pitchFamily="2" charset="2"/>
              <a:buChar char="q"/>
            </a:pP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  <a:latin typeface="Constantia" pitchFamily="18" charset="0"/>
              </a:rPr>
              <a:t> Проведение конкурсов</a:t>
            </a:r>
          </a:p>
          <a:p>
            <a:pPr>
              <a:buFont typeface="Wingdings" pitchFamily="2" charset="2"/>
              <a:buChar char="q"/>
            </a:pP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  <a:latin typeface="Constantia" pitchFamily="18" charset="0"/>
              </a:rPr>
              <a:t> Организация выставок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Constantia" pitchFamily="18" charset="0"/>
              </a:rPr>
              <a:t>Объединение</a:t>
            </a:r>
            <a:b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Constantia" pitchFamily="18" charset="0"/>
              </a:rPr>
            </a:b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Constantia" pitchFamily="18" charset="0"/>
              </a:rPr>
              <a:t> «Компьютерный вектор»</a:t>
            </a:r>
            <a:endParaRPr lang="ru-RU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026" name="AutoShape 2" descr="https://sun9-56.userapi.com/impf/c857232/v857232443/35809/5ZKaY9TVkuw.jpg?size=295x147&amp;quality=96&amp;proxy=1&amp;sign=ca19256b34054ada5a04a1d084829a74&amp;type=albu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https://sun9-56.userapi.com/impf/c857232/v857232443/35809/5ZKaY9TVkuw.jpg?size=295x147&amp;quality=96&amp;proxy=1&amp;sign=ca19256b34054ada5a04a1d084829a74&amp;type=albu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https://sun9-56.userapi.com/impf/c857232/v857232443/35809/5ZKaY9TVkuw.jpg?size=295x147&amp;quality=96&amp;proxy=1&amp;sign=ca19256b34054ada5a04a1d084829a74&amp;type=albu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" name="Рисунок 5" descr="5ZKaY9TVku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64" y="1643050"/>
            <a:ext cx="2809875" cy="1400175"/>
          </a:xfrm>
          <a:prstGeom prst="rect">
            <a:avLst/>
          </a:prstGeom>
          <a:ln w="57150">
            <a:solidFill>
              <a:schemeClr val="accent6">
                <a:lumMod val="75000"/>
              </a:schemeClr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857224" y="3286124"/>
            <a:ext cx="635798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  <a:latin typeface="Constantia" pitchFamily="18" charset="0"/>
              </a:rPr>
              <a:t>Педагог Надежда Вадимовна Иванчихина</a:t>
            </a:r>
          </a:p>
          <a:p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  <a:latin typeface="Constantia" pitchFamily="18" charset="0"/>
              </a:rPr>
              <a:t>Воспитанники – учащиеся школ города Иванова</a:t>
            </a:r>
          </a:p>
          <a:p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  <a:latin typeface="Constantia" pitchFamily="18" charset="0"/>
              </a:rPr>
              <a:t>Программа «Технология создания проектов на ПК»</a:t>
            </a:r>
          </a:p>
          <a:p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  <a:latin typeface="Constantia" pitchFamily="18" charset="0"/>
              </a:rPr>
              <a:t>Компьютерные программы</a:t>
            </a:r>
            <a:r>
              <a:rPr lang="en-US" b="1" dirty="0" smtClean="0">
                <a:solidFill>
                  <a:schemeClr val="accent4">
                    <a:lumMod val="50000"/>
                  </a:schemeClr>
                </a:solidFill>
                <a:latin typeface="Constantia" pitchFamily="18" charset="0"/>
              </a:rPr>
              <a:t>:</a:t>
            </a:r>
          </a:p>
          <a:p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  <a:latin typeface="Constantia" pitchFamily="18" charset="0"/>
              </a:rPr>
              <a:t> </a:t>
            </a:r>
            <a:r>
              <a:rPr lang="en-US" b="1" dirty="0" smtClean="0">
                <a:solidFill>
                  <a:schemeClr val="accent4">
                    <a:lumMod val="50000"/>
                  </a:schemeClr>
                </a:solidFill>
                <a:latin typeface="Constantia" pitchFamily="18" charset="0"/>
              </a:rPr>
              <a:t>Microsoft Office Word</a:t>
            </a:r>
          </a:p>
          <a:p>
            <a:r>
              <a:rPr lang="en-US" b="1" dirty="0" smtClean="0">
                <a:solidFill>
                  <a:schemeClr val="accent4">
                    <a:lumMod val="50000"/>
                  </a:schemeClr>
                </a:solidFill>
                <a:latin typeface="Constantia" pitchFamily="18" charset="0"/>
              </a:rPr>
              <a:t>Microsoft Power Point</a:t>
            </a:r>
          </a:p>
          <a:p>
            <a:r>
              <a:rPr lang="en-US" b="1" dirty="0" smtClean="0">
                <a:solidFill>
                  <a:schemeClr val="accent4">
                    <a:lumMod val="50000"/>
                  </a:schemeClr>
                </a:solidFill>
                <a:latin typeface="Constantia" pitchFamily="18" charset="0"/>
              </a:rPr>
              <a:t>Microsoft Publisher</a:t>
            </a:r>
          </a:p>
          <a:p>
            <a:r>
              <a:rPr lang="en-US" b="1" dirty="0" smtClean="0">
                <a:solidFill>
                  <a:schemeClr val="accent4">
                    <a:lumMod val="50000"/>
                  </a:schemeClr>
                </a:solidFill>
                <a:latin typeface="Constantia" pitchFamily="18" charset="0"/>
              </a:rPr>
              <a:t>Windows Movie Maker</a:t>
            </a:r>
          </a:p>
          <a:p>
            <a:r>
              <a:rPr lang="en-US" b="1" dirty="0" smtClean="0">
                <a:solidFill>
                  <a:schemeClr val="accent4">
                    <a:lumMod val="50000"/>
                  </a:schemeClr>
                </a:solidFill>
                <a:latin typeface="Constantia" pitchFamily="18" charset="0"/>
              </a:rPr>
              <a:t>Adobe Audition</a:t>
            </a:r>
          </a:p>
          <a:p>
            <a:r>
              <a:rPr lang="en-US" b="1" dirty="0" smtClean="0">
                <a:solidFill>
                  <a:schemeClr val="accent4">
                    <a:lumMod val="50000"/>
                  </a:schemeClr>
                </a:solidFill>
                <a:latin typeface="Constantia" pitchFamily="18" charset="0"/>
              </a:rPr>
              <a:t>Adobe Photoshop</a:t>
            </a:r>
            <a:endParaRPr lang="ru-RU" b="1" dirty="0" smtClean="0">
              <a:solidFill>
                <a:schemeClr val="accent4">
                  <a:lumMod val="50000"/>
                </a:schemeClr>
              </a:solidFill>
              <a:latin typeface="Constantia" pitchFamily="18" charset="0"/>
            </a:endParaRPr>
          </a:p>
          <a:p>
            <a:r>
              <a:rPr lang="en-US" dirty="0" smtClean="0">
                <a:solidFill>
                  <a:srgbClr val="FF0000"/>
                </a:solidFill>
              </a:rPr>
              <a:t>https://vk.com/ivcomvector</a:t>
            </a:r>
            <a:endParaRPr lang="ru-RU" dirty="0" smtClean="0">
              <a:solidFill>
                <a:srgbClr val="FF0000"/>
              </a:solidFill>
            </a:endParaRPr>
          </a:p>
          <a:p>
            <a:endParaRPr lang="en-US" b="1" dirty="0" smtClean="0">
              <a:solidFill>
                <a:schemeClr val="accent4">
                  <a:lumMod val="50000"/>
                </a:schemeClr>
              </a:solidFill>
              <a:latin typeface="Constantia" pitchFamily="18" charset="0"/>
            </a:endParaRPr>
          </a:p>
          <a:p>
            <a:endParaRPr lang="en-US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latin typeface="Constantia" pitchFamily="18" charset="0"/>
              </a:rPr>
              <a:t>ПРОВЕДЕНИЕ КОНКУРСОВ</a:t>
            </a:r>
            <a:endParaRPr lang="ru-RU" sz="3600" b="1" dirty="0">
              <a:solidFill>
                <a:schemeClr val="accent2">
                  <a:lumMod val="50000"/>
                </a:schemeClr>
              </a:solidFill>
              <a:latin typeface="Constantia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62" y="1643050"/>
            <a:ext cx="7758138" cy="448311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>
                <a:latin typeface="Constantia" pitchFamily="18" charset="0"/>
              </a:rPr>
              <a:t>		</a:t>
            </a:r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  <a:latin typeface="Constantia" pitchFamily="18" charset="0"/>
              </a:rPr>
              <a:t>Работая в различных компьютерный программах, ребята создают творческие работы, по итогам которых и проводятся конкурсы:</a:t>
            </a:r>
          </a:p>
          <a:p>
            <a:pPr>
              <a:buFont typeface="Wingdings" pitchFamily="2" charset="2"/>
              <a:buChar char="q"/>
            </a:pPr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  <a:latin typeface="Constantia" pitchFamily="18" charset="0"/>
              </a:rPr>
              <a:t> Групповые </a:t>
            </a:r>
          </a:p>
          <a:p>
            <a:pPr>
              <a:buFont typeface="Wingdings" pitchFamily="2" charset="2"/>
              <a:buChar char="q"/>
            </a:pPr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  <a:latin typeface="Constantia" pitchFamily="18" charset="0"/>
              </a:rPr>
              <a:t>Объединения</a:t>
            </a:r>
          </a:p>
          <a:p>
            <a:pPr>
              <a:buFont typeface="Wingdings" pitchFamily="2" charset="2"/>
              <a:buChar char="q"/>
            </a:pPr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  <a:latin typeface="Constantia" pitchFamily="18" charset="0"/>
              </a:rPr>
              <a:t>Городские</a:t>
            </a:r>
          </a:p>
          <a:p>
            <a:pPr>
              <a:buFont typeface="Wingdings" pitchFamily="2" charset="2"/>
              <a:buChar char="q"/>
            </a:pPr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  <a:latin typeface="Constantia" pitchFamily="18" charset="0"/>
              </a:rPr>
              <a:t>Областные</a:t>
            </a:r>
          </a:p>
          <a:p>
            <a:pPr>
              <a:buFont typeface="Wingdings" pitchFamily="2" charset="2"/>
              <a:buChar char="q"/>
            </a:pPr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  <a:latin typeface="Constantia" pitchFamily="18" charset="0"/>
              </a:rPr>
              <a:t>Всероссийские</a:t>
            </a:r>
          </a:p>
          <a:p>
            <a:pPr>
              <a:buNone/>
            </a:pPr>
            <a:endParaRPr lang="ru-RU" sz="2400" b="1" dirty="0">
              <a:solidFill>
                <a:schemeClr val="accent4">
                  <a:lumMod val="50000"/>
                </a:schemeClr>
              </a:solidFill>
              <a:latin typeface="Constantia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74638"/>
            <a:ext cx="8258204" cy="1797040"/>
          </a:xfrm>
        </p:spPr>
        <p:txBody>
          <a:bodyPr/>
          <a:lstStyle/>
          <a:p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Участие в конкурсах - это серьезное и увлекательное испытание, которое обогатит, поднимет еще на одну ступеньку вверх…</a:t>
            </a:r>
            <a:endParaRPr lang="ru-RU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2214554"/>
            <a:ext cx="8115328" cy="3911609"/>
          </a:xfrm>
        </p:spPr>
        <p:txBody>
          <a:bodyPr>
            <a:normAutofit fontScale="92500"/>
          </a:bodyPr>
          <a:lstStyle/>
          <a:p>
            <a:pPr>
              <a:buFont typeface="Wingdings" pitchFamily="2" charset="2"/>
              <a:buChar char="q"/>
            </a:pPr>
            <a:r>
              <a:rPr lang="ru-RU" sz="2400" dirty="0" smtClean="0">
                <a:latin typeface="Cambria Math" pitchFamily="18" charset="0"/>
                <a:ea typeface="Cambria Math" pitchFamily="18" charset="0"/>
              </a:rPr>
              <a:t>(</a:t>
            </a:r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из Википедии)       </a:t>
            </a:r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 </a:t>
            </a:r>
            <a:r>
              <a:rPr lang="ru-RU" sz="4000" b="1" dirty="0" err="1" smtClean="0">
                <a:solidFill>
                  <a:schemeClr val="accent4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Ко́нкурс</a:t>
            </a:r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 (</a:t>
            </a:r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  <a:hlinkClick r:id="rId2" tooltip="Латинский язык"/>
              </a:rPr>
              <a:t>лат.</a:t>
            </a:r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 </a:t>
            </a:r>
            <a:r>
              <a:rPr lang="ru-RU" sz="2400" i="1" dirty="0" err="1" smtClean="0">
                <a:solidFill>
                  <a:schemeClr val="accent4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concursus</a:t>
            </a:r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) — соревнование,  соискательство нескольких лиц в области искусства,  наук и прочего, с целью выделить наиболее выдающегося (или выдающихся) </a:t>
            </a:r>
            <a:r>
              <a:rPr lang="ru-RU" sz="2400" i="1" dirty="0" smtClean="0">
                <a:solidFill>
                  <a:schemeClr val="accent4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конкурсанта</a:t>
            </a:r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-претендента на победу.</a:t>
            </a:r>
          </a:p>
          <a:p>
            <a:pPr>
              <a:buFont typeface="Wingdings" pitchFamily="2" charset="2"/>
              <a:buChar char="q"/>
            </a:pPr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		</a:t>
            </a:r>
            <a:r>
              <a:rPr lang="ru-RU" sz="2400" b="1" i="1" dirty="0" smtClean="0">
                <a:solidFill>
                  <a:schemeClr val="accent4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Конкурс –з</a:t>
            </a:r>
            <a:r>
              <a:rPr lang="ru-RU" sz="2400" i="1" dirty="0" smtClean="0">
                <a:solidFill>
                  <a:schemeClr val="accent4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начение слова Конкурс по Ожегову:</a:t>
            </a:r>
            <a:br>
              <a:rPr lang="ru-RU" sz="2400" i="1" dirty="0" smtClean="0">
                <a:solidFill>
                  <a:schemeClr val="accent4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</a:br>
            <a:r>
              <a:rPr lang="ru-RU" sz="2400" i="1" dirty="0" smtClean="0">
                <a:solidFill>
                  <a:schemeClr val="accent4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Конкурс - </a:t>
            </a:r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соревнование, </a:t>
            </a:r>
            <a:r>
              <a:rPr lang="ru-RU" sz="2400" i="1" dirty="0" smtClean="0">
                <a:solidFill>
                  <a:schemeClr val="accent4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имеющее целью  выделить лучших участников, лучшие  работы.</a:t>
            </a:r>
          </a:p>
          <a:p>
            <a:pPr>
              <a:buFont typeface="Wingdings" pitchFamily="2" charset="2"/>
              <a:buChar char="q"/>
            </a:pPr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Конкурс может проходить в несколько этапов (как правило: отборочный, основной и финальный).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Constantia" pitchFamily="18" charset="0"/>
              </a:rPr>
              <a:t>Организация выставок</a:t>
            </a:r>
            <a:endParaRPr lang="ru-RU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b="1" dirty="0" err="1" smtClean="0">
                <a:solidFill>
                  <a:schemeClr val="accent4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Вы́ставка</a:t>
            </a:r>
            <a:r>
              <a:rPr lang="ru-RU" dirty="0" smtClean="0">
                <a:solidFill>
                  <a:schemeClr val="accent4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 — публичное представление достижений в области экономики, науки, техники, культуры, искусства и других областях общественной жизни. Понятие может обозначать как само мероприятие, так и место проведения этого мероприятия.</a:t>
            </a:r>
          </a:p>
          <a:p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Выставка</a:t>
            </a:r>
            <a:r>
              <a:rPr lang="ru-RU" dirty="0" smtClean="0">
                <a:solidFill>
                  <a:schemeClr val="accent4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 (по </a:t>
            </a: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определению</a:t>
            </a:r>
            <a:r>
              <a:rPr lang="ru-RU" dirty="0" smtClean="0">
                <a:solidFill>
                  <a:schemeClr val="accent4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 «Международного бюро </a:t>
            </a: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выставок</a:t>
            </a:r>
            <a:r>
              <a:rPr lang="ru-RU" dirty="0" smtClean="0">
                <a:solidFill>
                  <a:schemeClr val="accent4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») — это показ, какого бы ни было его наименования, путём представления средств, имеющихся в распоряжении человечества для удовлетворения потребностей, а также в целях прогресса в одной или нескольких областях его деятельности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Constantia" pitchFamily="18" charset="0"/>
              </a:rPr>
              <a:t>Выставочная деятельность</a:t>
            </a:r>
            <a:endParaRPr lang="ru-RU" b="1" dirty="0">
              <a:solidFill>
                <a:schemeClr val="accent6">
                  <a:lumMod val="50000"/>
                </a:schemeClr>
              </a:solidFill>
              <a:latin typeface="Constantia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 smtClean="0">
                <a:solidFill>
                  <a:schemeClr val="accent4">
                    <a:lumMod val="50000"/>
                  </a:schemeClr>
                </a:solidFill>
                <a:latin typeface="Constantia" pitchFamily="18" charset="0"/>
              </a:rPr>
              <a:t>– это особый процесс подготовки, организации и проведения маркетинговых мероприятий, на которых участники представляют всеобщему вниманию товары и услуги своего производства. Эти мероприятия называются выставками.</a:t>
            </a:r>
          </a:p>
          <a:p>
            <a:pPr>
              <a:buNone/>
            </a:pPr>
            <a:r>
              <a:rPr lang="ru-RU" dirty="0" smtClean="0">
                <a:solidFill>
                  <a:schemeClr val="accent4">
                    <a:lumMod val="50000"/>
                  </a:schemeClr>
                </a:solidFill>
                <a:latin typeface="Constantia" pitchFamily="18" charset="0"/>
              </a:rPr>
              <a:t>Выставочная деятельность состоит из нескольких составляющих элементов, отражающих её порядок и </a:t>
            </a:r>
            <a:r>
              <a:rPr lang="ru-RU" dirty="0" err="1" smtClean="0">
                <a:solidFill>
                  <a:schemeClr val="accent4">
                    <a:lumMod val="50000"/>
                  </a:schemeClr>
                </a:solidFill>
                <a:latin typeface="Constantia" pitchFamily="18" charset="0"/>
              </a:rPr>
              <a:t>поэтапность</a:t>
            </a:r>
            <a:r>
              <a:rPr lang="ru-RU" dirty="0" smtClean="0">
                <a:solidFill>
                  <a:schemeClr val="accent4">
                    <a:lumMod val="50000"/>
                  </a:schemeClr>
                </a:solidFill>
                <a:latin typeface="Constantia" pitchFamily="18" charset="0"/>
              </a:rPr>
              <a:t>. К ним относятся:</a:t>
            </a:r>
          </a:p>
          <a:p>
            <a:pPr>
              <a:buFont typeface="Wingdings" pitchFamily="2" charset="2"/>
              <a:buChar char="q"/>
            </a:pPr>
            <a:r>
              <a:rPr lang="ru-RU" dirty="0" smtClean="0">
                <a:solidFill>
                  <a:schemeClr val="accent4">
                    <a:lumMod val="50000"/>
                  </a:schemeClr>
                </a:solidFill>
                <a:latin typeface="Constantia" pitchFamily="18" charset="0"/>
              </a:rPr>
              <a:t>Подготовка участников и изготовление выставочного оборудования.</a:t>
            </a:r>
          </a:p>
          <a:p>
            <a:pPr>
              <a:buFont typeface="Wingdings" pitchFamily="2" charset="2"/>
              <a:buChar char="q"/>
            </a:pPr>
            <a:r>
              <a:rPr lang="ru-RU" dirty="0" smtClean="0">
                <a:solidFill>
                  <a:schemeClr val="accent4">
                    <a:lumMod val="50000"/>
                  </a:schemeClr>
                </a:solidFill>
                <a:latin typeface="Constantia" pitchFamily="18" charset="0"/>
              </a:rPr>
              <a:t>Организация выставки.</a:t>
            </a:r>
          </a:p>
          <a:p>
            <a:pPr>
              <a:buFont typeface="Wingdings" pitchFamily="2" charset="2"/>
              <a:buChar char="q"/>
            </a:pPr>
            <a:r>
              <a:rPr lang="ru-RU" dirty="0" smtClean="0">
                <a:solidFill>
                  <a:schemeClr val="accent4">
                    <a:lumMod val="50000"/>
                  </a:schemeClr>
                </a:solidFill>
                <a:latin typeface="Constantia" pitchFamily="18" charset="0"/>
              </a:rPr>
              <a:t>Проведение выставочных мероприятий</a:t>
            </a:r>
            <a:r>
              <a:rPr lang="ru-RU" dirty="0" smtClean="0">
                <a:latin typeface="Constantia" pitchFamily="18" charset="0"/>
              </a:rPr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ВЫСТАВКИ</a:t>
            </a:r>
            <a:b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</a:b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 </a:t>
            </a:r>
            <a:r>
              <a:rPr lang="ru-RU" sz="3600" dirty="0" smtClean="0">
                <a:solidFill>
                  <a:schemeClr val="accent2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объединения «Компьютерный вектор» </a:t>
            </a:r>
            <a:endParaRPr lang="ru-RU" sz="3600" dirty="0">
              <a:solidFill>
                <a:schemeClr val="accent2">
                  <a:lumMod val="50000"/>
                </a:schemeClr>
              </a:solidFill>
              <a:latin typeface="Cambria Math" pitchFamily="18" charset="0"/>
              <a:ea typeface="Cambria Math" pitchFamily="18" charset="0"/>
            </a:endParaRPr>
          </a:p>
        </p:txBody>
      </p:sp>
      <p:pic>
        <p:nvPicPr>
          <p:cNvPr id="16386" name="Picture 2" descr="E:\Desktop\Комп вектор по годам\2016-17\3 августа\выставка моу друг\20151023_09320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05179" y="4643446"/>
            <a:ext cx="3048022" cy="1714512"/>
          </a:xfrm>
          <a:prstGeom prst="rect">
            <a:avLst/>
          </a:prstGeom>
          <a:noFill/>
          <a:ln w="57150">
            <a:solidFill>
              <a:schemeClr val="accent6">
                <a:lumMod val="50000"/>
              </a:schemeClr>
            </a:solidFill>
            <a:prstDash val="dash"/>
          </a:ln>
        </p:spPr>
      </p:pic>
      <p:pic>
        <p:nvPicPr>
          <p:cNvPr id="16387" name="Picture 3" descr="E:\Desktop\Комп вектор по годам\2016-17\3 августа\с кинстона\выставка яйцо\Фото1269.jpg"/>
          <p:cNvPicPr>
            <a:picLocks noChangeAspect="1" noChangeArrowheads="1"/>
          </p:cNvPicPr>
          <p:nvPr/>
        </p:nvPicPr>
        <p:blipFill>
          <a:blip r:embed="rId3" cstate="print"/>
          <a:srcRect l="9944" r="788" b="11834"/>
          <a:stretch>
            <a:fillRect/>
          </a:stretch>
        </p:blipFill>
        <p:spPr bwMode="auto">
          <a:xfrm>
            <a:off x="6725859" y="4643446"/>
            <a:ext cx="2275297" cy="1685398"/>
          </a:xfrm>
          <a:prstGeom prst="rect">
            <a:avLst/>
          </a:prstGeom>
          <a:noFill/>
          <a:ln w="57150">
            <a:solidFill>
              <a:schemeClr val="accent6">
                <a:lumMod val="50000"/>
              </a:schemeClr>
            </a:solidFill>
            <a:prstDash val="dash"/>
          </a:ln>
        </p:spPr>
      </p:pic>
      <p:pic>
        <p:nvPicPr>
          <p:cNvPr id="7" name="Рисунок 6" descr="1.jpg"/>
          <p:cNvPicPr>
            <a:picLocks noChangeAspect="1"/>
          </p:cNvPicPr>
          <p:nvPr/>
        </p:nvPicPr>
        <p:blipFill>
          <a:blip r:embed="rId4"/>
          <a:srcRect l="24219" t="45000" r="23437" b="12500"/>
          <a:stretch>
            <a:fillRect/>
          </a:stretch>
        </p:blipFill>
        <p:spPr>
          <a:xfrm>
            <a:off x="500034" y="2428868"/>
            <a:ext cx="3097047" cy="1857388"/>
          </a:xfrm>
          <a:prstGeom prst="rect">
            <a:avLst/>
          </a:prstGeom>
          <a:ln w="57150">
            <a:solidFill>
              <a:schemeClr val="accent6">
                <a:lumMod val="50000"/>
              </a:schemeClr>
            </a:solidFill>
            <a:prstDash val="dash"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/>
          <a:srcRect l="38281" t="25000" r="20312" b="23750"/>
          <a:stretch>
            <a:fillRect/>
          </a:stretch>
        </p:blipFill>
        <p:spPr bwMode="auto">
          <a:xfrm>
            <a:off x="714348" y="4643446"/>
            <a:ext cx="2357454" cy="1823676"/>
          </a:xfrm>
          <a:prstGeom prst="rect">
            <a:avLst/>
          </a:prstGeom>
          <a:noFill/>
          <a:ln w="57150">
            <a:solidFill>
              <a:schemeClr val="accent6">
                <a:lumMod val="50000"/>
              </a:schemeClr>
            </a:solidFill>
            <a:prstDash val="dash"/>
            <a:miter lim="800000"/>
            <a:headEnd/>
            <a:tailEnd/>
          </a:ln>
          <a:effectLst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6" cstate="print"/>
          <a:srcRect t="18750" r="22656" b="6250"/>
          <a:stretch>
            <a:fillRect/>
          </a:stretch>
        </p:blipFill>
        <p:spPr bwMode="auto">
          <a:xfrm>
            <a:off x="3857620" y="2500306"/>
            <a:ext cx="2357454" cy="1714518"/>
          </a:xfrm>
          <a:prstGeom prst="rect">
            <a:avLst/>
          </a:prstGeom>
          <a:noFill/>
          <a:ln w="57150">
            <a:solidFill>
              <a:schemeClr val="accent6">
                <a:lumMod val="50000"/>
              </a:schemeClr>
            </a:solidFill>
            <a:prstDash val="dash"/>
            <a:miter lim="800000"/>
            <a:headEnd/>
            <a:tailEnd/>
          </a:ln>
          <a:effectLst/>
        </p:spPr>
      </p:pic>
      <p:pic>
        <p:nvPicPr>
          <p:cNvPr id="9" name="Рисунок 8" descr="20170621_14494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643702" y="2571743"/>
            <a:ext cx="2071702" cy="1749399"/>
          </a:xfrm>
          <a:prstGeom prst="rect">
            <a:avLst/>
          </a:prstGeom>
          <a:ln w="57150">
            <a:solidFill>
              <a:schemeClr val="accent6">
                <a:lumMod val="50000"/>
              </a:schemeClr>
            </a:solidFill>
            <a:prstDash val="dash"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Городские 2020 год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>
                <a:solidFill>
                  <a:schemeClr val="accent4">
                    <a:lumMod val="50000"/>
                  </a:schemeClr>
                </a:solidFill>
                <a:latin typeface="Trebuchet MS" pitchFamily="34" charset="0"/>
              </a:rPr>
              <a:t>«По странам и континентам»</a:t>
            </a:r>
          </a:p>
        </p:txBody>
      </p:sp>
      <p:pic>
        <p:nvPicPr>
          <p:cNvPr id="6" name="Рисунок 5" descr="Безымянный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2143116"/>
            <a:ext cx="5669280" cy="24003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500034" y="4721662"/>
            <a:ext cx="582420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800" dirty="0" smtClean="0">
                <a:solidFill>
                  <a:schemeClr val="accent4">
                    <a:lumMod val="50000"/>
                  </a:schemeClr>
                </a:solidFill>
                <a:latin typeface="Trebuchet MS" pitchFamily="34" charset="0"/>
              </a:rPr>
              <a:t>«А в памяти мгновения весны»</a:t>
            </a:r>
            <a:endParaRPr lang="ru-RU" sz="2800" dirty="0">
              <a:solidFill>
                <a:schemeClr val="accent4">
                  <a:lumMod val="50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8" name="Рисунок 7" descr="Безымянный.jpg"/>
          <p:cNvPicPr>
            <a:picLocks noChangeAspect="1"/>
          </p:cNvPicPr>
          <p:nvPr/>
        </p:nvPicPr>
        <p:blipFill>
          <a:blip r:embed="rId3" cstate="print"/>
          <a:srcRect l="28125" r="28125"/>
          <a:stretch>
            <a:fillRect/>
          </a:stretch>
        </p:blipFill>
        <p:spPr>
          <a:xfrm>
            <a:off x="6929454" y="4357694"/>
            <a:ext cx="1593067" cy="227581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Межрегиональные 2020 г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.</a:t>
            </a:r>
            <a:endParaRPr lang="ru-RU" dirty="0">
              <a:solidFill>
                <a:schemeClr val="accent6">
                  <a:lumMod val="50000"/>
                </a:schemeClr>
              </a:solidFill>
              <a:latin typeface="Cambria Math" pitchFamily="18" charset="0"/>
              <a:ea typeface="Cambria Math" pitchFamily="18" charset="0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28728" y="2428868"/>
            <a:ext cx="2560320" cy="3284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 descr="E:\Desktop\2020\Положения конкурсов\По странам и континентам\Обл. Иванчихин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94" y="2357429"/>
            <a:ext cx="2904038" cy="328614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В результате в выставочной деятельности ребята научились </a:t>
            </a:r>
            <a:endParaRPr lang="ru-RU" sz="3600" b="1" dirty="0">
              <a:solidFill>
                <a:schemeClr val="accent6">
                  <a:lumMod val="50000"/>
                </a:schemeClr>
              </a:solidFill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42976" y="1857364"/>
            <a:ext cx="6858048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ru-RU" sz="3200" dirty="0" smtClean="0">
                <a:solidFill>
                  <a:schemeClr val="accent4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работать в различных программах на компьютере</a:t>
            </a:r>
          </a:p>
          <a:p>
            <a:pPr>
              <a:buFont typeface="Wingdings" pitchFamily="2" charset="2"/>
              <a:buChar char="q"/>
            </a:pPr>
            <a:r>
              <a:rPr lang="ru-RU" sz="3200" dirty="0" smtClean="0">
                <a:solidFill>
                  <a:schemeClr val="accent4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 создавать творческие работы</a:t>
            </a:r>
          </a:p>
          <a:p>
            <a:pPr>
              <a:buFont typeface="Wingdings" pitchFamily="2" charset="2"/>
              <a:buChar char="q"/>
            </a:pPr>
            <a:r>
              <a:rPr lang="ru-RU" sz="3200" dirty="0" smtClean="0">
                <a:solidFill>
                  <a:schemeClr val="accent4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 представлять свои работы на конкурсах</a:t>
            </a:r>
          </a:p>
          <a:p>
            <a:pPr>
              <a:buFont typeface="Wingdings" pitchFamily="2" charset="2"/>
              <a:buChar char="q"/>
            </a:pPr>
            <a:r>
              <a:rPr lang="ru-RU" sz="3200" dirty="0" smtClean="0">
                <a:solidFill>
                  <a:schemeClr val="accent4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 участвовать в выставочной деятельности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928670"/>
            <a:ext cx="8115328" cy="519749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Участие в конкурсах и выставках отражается на развитие личности.</a:t>
            </a:r>
          </a:p>
          <a:p>
            <a:pPr>
              <a:buNone/>
            </a:pPr>
            <a:endParaRPr lang="ru-RU" dirty="0" smtClean="0">
              <a:solidFill>
                <a:schemeClr val="accent4">
                  <a:lumMod val="50000"/>
                </a:schemeClr>
              </a:solidFill>
              <a:latin typeface="Cambria Math" pitchFamily="18" charset="0"/>
              <a:ea typeface="Cambria Math" pitchFamily="18" charset="0"/>
            </a:endParaRPr>
          </a:p>
          <a:p>
            <a:pPr algn="ctr">
              <a:buNone/>
            </a:pPr>
            <a:r>
              <a:rPr lang="ru-RU" dirty="0" smtClean="0">
                <a:solidFill>
                  <a:schemeClr val="accent4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		В результате деятельности учащиеся продвинулись в своем развитии и подготовились к применению знаний в жизни, а это все и формирует представление о результатах изучения (освоения</a:t>
            </a:r>
            <a:r>
              <a:rPr lang="ru-RU" smtClean="0">
                <a:solidFill>
                  <a:schemeClr val="accent4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) </a:t>
            </a:r>
            <a:r>
              <a:rPr lang="ru-RU" b="1" smtClean="0">
                <a:solidFill>
                  <a:schemeClr val="accent6">
                    <a:lumMod val="50000"/>
                  </a:schemeClr>
                </a:solidFill>
                <a:latin typeface="Constantia" pitchFamily="18" charset="0"/>
              </a:rPr>
              <a:t>компьютерных программ.</a:t>
            </a:r>
            <a:endParaRPr lang="ru-RU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305</Words>
  <Application>Microsoft Office PowerPoint</Application>
  <PresentationFormat>Экран (4:3)</PresentationFormat>
  <Paragraphs>55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ВЫСТАВОЧНАЯ ДЕЯТЕЛЬНОСТЬ,  КАК ФОРМА ПРЕДСТАВЛЕНИЯ РЕЗУЛЬТАТОВ ИЗУЧЕНИЯ (ОСВОЕНИЯ)  компьютерных программ</vt:lpstr>
      <vt:lpstr>СОДЕРЖАНИЕ</vt:lpstr>
      <vt:lpstr>Объединение  «Компьютерный вектор»</vt:lpstr>
      <vt:lpstr>ПРОВЕДЕНИЕ КОНКУРСОВ</vt:lpstr>
      <vt:lpstr>Участие в конкурсах - это серьезное и увлекательное испытание, которое обогатит, поднимет еще на одну ступеньку вверх…</vt:lpstr>
      <vt:lpstr>Организация выставок</vt:lpstr>
      <vt:lpstr>Выставочная деятельность</vt:lpstr>
      <vt:lpstr>ВЫСТАВКИ  объединения «Компьютерный вектор» </vt:lpstr>
      <vt:lpstr>Городские 2020 год</vt:lpstr>
      <vt:lpstr>Межрегиональные 2020 г.</vt:lpstr>
      <vt:lpstr>В результате в выставочной деятельности ребята научились </vt:lpstr>
      <vt:lpstr>Слайд 12</vt:lpstr>
    </vt:vector>
  </TitlesOfParts>
  <Company>*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ВЫСТАВОЧНАЯ ДЕЯТЕЛЬНОСТЬ,  КАК ФОРМА ПРЕДСТАВЛЕНИЯ РЕЗУЛЬТАТОВ ИЗУЧЕНИЯ (ОСВОЕНИЯ) КУРСА «Технология создания проектов на ПК»</dc:title>
  <dc:creator>Надежда</dc:creator>
  <cp:lastModifiedBy>Надежда</cp:lastModifiedBy>
  <cp:revision>19</cp:revision>
  <dcterms:created xsi:type="dcterms:W3CDTF">2017-12-05T17:42:32Z</dcterms:created>
  <dcterms:modified xsi:type="dcterms:W3CDTF">2021-04-01T11:22:38Z</dcterms:modified>
</cp:coreProperties>
</file>