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4630400" cy="8229600"/>
  <p:notesSz cx="8229600" cy="14630400"/>
  <p:embeddedFontLst>
    <p:embeddedFont>
      <p:font typeface="Libre Baskerville"/>
      <p:regular r:id="rId17"/>
    </p:embeddedFont>
    <p:embeddedFont>
      <p:font typeface="Libre Baskerville"/>
      <p:regular r:id="rId18"/>
    </p:embeddedFont>
    <p:embeddedFont>
      <p:font typeface="Libre Baskerville"/>
      <p:regular r:id="rId19"/>
    </p:embeddedFont>
    <p:embeddedFont>
      <p:font typeface="Libre Baskerville"/>
      <p:regular r:id="rId20"/>
    </p:embeddedFont>
    <p:embeddedFont>
      <p:font typeface="DM Sans"/>
      <p:regular r:id="rId21"/>
    </p:embeddedFont>
    <p:embeddedFont>
      <p:font typeface="DM Sans"/>
      <p:regular r:id="rId22"/>
    </p:embeddedFont>
    <p:embeddedFont>
      <p:font typeface="DM Sans"/>
      <p:regular r:id="rId23"/>
    </p:embeddedFont>
    <p:embeddedFont>
      <p:font typeface="DM Sans"/>
      <p:regular r:id="rId24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Relationship Id="rId18" Type="http://schemas.openxmlformats.org/officeDocument/2006/relationships/font" Target="fonts/font2.fntdata"/><Relationship Id="rId19" Type="http://schemas.openxmlformats.org/officeDocument/2006/relationships/font" Target="fonts/font3.fntdata"/><Relationship Id="rId20" Type="http://schemas.openxmlformats.org/officeDocument/2006/relationships/font" Target="fonts/font4.fntdata"/><Relationship Id="rId21" Type="http://schemas.openxmlformats.org/officeDocument/2006/relationships/font" Target="fonts/font5.fntdata"/><Relationship Id="rId22" Type="http://schemas.openxmlformats.org/officeDocument/2006/relationships/font" Target="fonts/font6.fntdata"/><Relationship Id="rId23" Type="http://schemas.openxmlformats.org/officeDocument/2006/relationships/font" Target="fonts/font7.fntdata"/><Relationship Id="rId2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2" Type="http://schemas.openxmlformats.org/officeDocument/2006/relationships/image" Target="../media/image-1003-2.png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2" Type="http://schemas.openxmlformats.org/officeDocument/2006/relationships/image" Target="../media/image-1004-2.png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2" Type="http://schemas.openxmlformats.org/officeDocument/2006/relationships/image" Target="../media/image-1005-2.png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2" Type="http://schemas.openxmlformats.org/officeDocument/2006/relationships/image" Target="../media/image-1006-2.png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2" Type="http://schemas.openxmlformats.org/officeDocument/2006/relationships/image" Target="../media/image-1007-2.png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2" Type="http://schemas.openxmlformats.org/officeDocument/2006/relationships/image" Target="../media/image-1008-2.png"/><Relationship Id="rId4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2" Type="http://schemas.openxmlformats.org/officeDocument/2006/relationships/image" Target="../media/image-1009-2.png"/><Relationship Id="rId4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0-1.png"/><Relationship Id="rId2" Type="http://schemas.openxmlformats.org/officeDocument/2006/relationships/image" Target="../media/image-1010-2.png"/><Relationship Id="rId4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1-1.png"/><Relationship Id="rId2" Type="http://schemas.openxmlformats.org/officeDocument/2006/relationships/image" Target="../media/image-1011-2.pn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8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slideLayout" Target="../slideLayouts/slideLayout9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0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422088"/>
            <a:ext cx="7556421" cy="19564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7700"/>
              </a:lnSpc>
              <a:buNone/>
            </a:pPr>
            <a:r>
              <a:rPr lang="en-US" sz="61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Природные зоны России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793790" y="4718685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Россия - страна с удивительным разнообразием природных зон. От суровой тундры на севере до жарких пустынь на юге, каждая зона уникальна и прекрасна по-своему.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10680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Что такое природные зоны?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11967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72979" y="3204686"/>
            <a:ext cx="15180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31196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Определение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3610094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Природные зоны - это крупные территории с характерным климатом, почвой и живыми организмами.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4685467" y="311967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35843" y="3204686"/>
            <a:ext cx="209550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422583" y="311967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Разнообразие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422583" y="3610094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 России представлены почти все природные зоны северного полушария.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793790" y="590657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44166" y="5991582"/>
            <a:ext cx="209550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590657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Значение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530906" y="6396990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Каждая зона играет важную роль в экосистеме страны и мира.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637579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Тундра: суровый север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Климат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Суровые зимы и короткое прохладное лето. Вечная мерзлота под тонким слоем почвы.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Растительность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Мхи, лишайники и низкорослые кустарники. Деревья здесь не растут из-за сильных ветров.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Животные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Северные олени, песцы и лемминги. Летом прилетают многочисленные птицы.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58679"/>
            <a:ext cx="654391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Тайга: бескрайние леса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605111" y="1907619"/>
            <a:ext cx="30480" cy="5463183"/>
          </a:xfrm>
          <a:prstGeom prst="roundRect">
            <a:avLst>
              <a:gd name="adj" fmla="val 312558"/>
            </a:avLst>
          </a:prstGeom>
          <a:solidFill>
            <a:srgbClr val="DDD3BA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2402681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DD3BA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216277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44389" y="2247781"/>
            <a:ext cx="15180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21344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Расположение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867888" y="2624852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Тайга занимает огромную территорию от европейской части России до Дальнего Востока.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845022" y="4299347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DD3BA"/>
          </a:solidFill>
          <a:ln/>
        </p:spPr>
      </p:sp>
      <p:sp>
        <p:nvSpPr>
          <p:cNvPr id="11" name="Shape 8"/>
          <p:cNvSpPr/>
          <p:nvPr/>
        </p:nvSpPr>
        <p:spPr>
          <a:xfrm>
            <a:off x="6365200" y="405943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515576" y="4144447"/>
            <a:ext cx="209550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867888" y="403109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Климат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7867888" y="4521517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Долгая холодная зима и короткое теплое лето. Осадки выпадают преимущественно летом.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6845022" y="6196013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DD3BA"/>
          </a:solidFill>
          <a:ln/>
        </p:spPr>
      </p:sp>
      <p:sp>
        <p:nvSpPr>
          <p:cNvPr id="16" name="Shape 13"/>
          <p:cNvSpPr/>
          <p:nvPr/>
        </p:nvSpPr>
        <p:spPr>
          <a:xfrm>
            <a:off x="6365200" y="595610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515576" y="6041112"/>
            <a:ext cx="209550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7867888" y="592776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Флора и фауна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7867888" y="6418183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Хвойные леса с елями, соснами и лиственницами. Обитают медведи, волки и лоси.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802499"/>
            <a:ext cx="1156989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Лесостепь и степь: бескрайние просторы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4851440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50858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Лесостепь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5576292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Переходная зона между лесом и степью. Чередование лесных участков и открытых пространств.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216962" y="4851440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451396" y="50858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Степь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51396" y="5576292"/>
            <a:ext cx="372749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Обширные травянистые равнины. Жаркое сухое лето и холодная малоснежная зима.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9640133" y="4851440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874568" y="50858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Значение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9874568" y="5576292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Важные сельскохозяйственные районы России. Выращивание зерновых культур и животноводство.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21055"/>
            <a:ext cx="1084337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Пустыня и полупустыня: жаркие земли</a:t>
            </a:r>
            <a:endParaRPr lang="en-US" sz="44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790" y="1983462"/>
            <a:ext cx="6351270" cy="39253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6192322"/>
            <a:ext cx="30368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Растения-экстремалы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6682740"/>
            <a:ext cx="63512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Растения пустынь приспособились к жаре и недостатку влаги. У них длинные корни и толстые листья.</a:t>
            </a:r>
            <a:endParaRPr lang="en-US" sz="17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5221" y="1983462"/>
            <a:ext cx="6351389" cy="392537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485221" y="6192322"/>
            <a:ext cx="326040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Выносливые животные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7485221" y="6682740"/>
            <a:ext cx="63513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Верблюды, ящерицы и грызуны отлично приспособлены к жизни в пустыне.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073" y="608290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400"/>
              </a:lnSpc>
              <a:buNone/>
            </a:pPr>
            <a:r>
              <a:rPr lang="en-US" sz="43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Горные районы: царство скал и льдов</a:t>
            </a:r>
            <a:endParaRPr lang="en-US" sz="43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73" y="2319933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28" y="2540794"/>
            <a:ext cx="2766179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Высотная поясность</a:t>
            </a:r>
            <a:endParaRPr lang="en-US" sz="2150" dirty="0"/>
          </a:p>
        </p:txBody>
      </p:sp>
      <p:sp>
        <p:nvSpPr>
          <p:cNvPr id="6" name="Text 2"/>
          <p:cNvSpPr/>
          <p:nvPr/>
        </p:nvSpPr>
        <p:spPr>
          <a:xfrm>
            <a:off x="2208728" y="3018353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 подъемом в горы меняются природные условия. Внизу - леса, выше - альпийские луга.</a:t>
            </a:r>
            <a:endParaRPr lang="en-US" sz="17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073" y="4087058"/>
            <a:ext cx="1104424" cy="176712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08728" y="4307919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Уникальная флора</a:t>
            </a:r>
            <a:endParaRPr lang="en-US" sz="2150" dirty="0"/>
          </a:p>
        </p:txBody>
      </p:sp>
      <p:sp>
        <p:nvSpPr>
          <p:cNvPr id="9" name="Text 4"/>
          <p:cNvSpPr/>
          <p:nvPr/>
        </p:nvSpPr>
        <p:spPr>
          <a:xfrm>
            <a:off x="2208728" y="4785479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Горные растения приспособились к суровым условиям. Многие виды встречаются только в горах.</a:t>
            </a:r>
            <a:endParaRPr lang="en-US" sz="17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3" y="5854184"/>
            <a:ext cx="1104424" cy="1767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08728" y="6075045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Животный мир</a:t>
            </a:r>
            <a:endParaRPr lang="en-US" sz="2150" dirty="0"/>
          </a:p>
        </p:txBody>
      </p:sp>
      <p:sp>
        <p:nvSpPr>
          <p:cNvPr id="12" name="Text 6"/>
          <p:cNvSpPr/>
          <p:nvPr/>
        </p:nvSpPr>
        <p:spPr>
          <a:xfrm>
            <a:off x="2208728" y="6552605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Горные козлы, снежные барсы и орлы - типичные обитатели горных районов России.</a:t>
            </a:r>
            <a:endParaRPr lang="en-US" sz="1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412" y="774621"/>
            <a:ext cx="7679650" cy="56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4400"/>
              </a:lnSpc>
              <a:buNone/>
            </a:pPr>
            <a:r>
              <a:rPr lang="en-US" sz="35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Растительный мир природных зон</a:t>
            </a:r>
            <a:endParaRPr lang="en-US" sz="35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412" y="1604963"/>
            <a:ext cx="448866" cy="44886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412" y="2233374"/>
            <a:ext cx="2244328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Разнообразие</a:t>
            </a:r>
            <a:endParaRPr lang="en-US" sz="1750" dirty="0"/>
          </a:p>
        </p:txBody>
      </p:sp>
      <p:sp>
        <p:nvSpPr>
          <p:cNvPr id="6" name="Text 2"/>
          <p:cNvSpPr/>
          <p:nvPr/>
        </p:nvSpPr>
        <p:spPr>
          <a:xfrm>
            <a:off x="628412" y="2621518"/>
            <a:ext cx="7887176" cy="5743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От мхов тундры до кактусов пустынь - растительный мир России поражает своим разнообразием.</a:t>
            </a:r>
            <a:endParaRPr lang="en-US" sz="14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412" y="3734514"/>
            <a:ext cx="448866" cy="44886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28412" y="4362926"/>
            <a:ext cx="2244328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Адаптация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628412" y="4751070"/>
            <a:ext cx="7887176" cy="5743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Растения приспособились к различным климатическим условиям. У каждого вида свои уникальные особенности.</a:t>
            </a:r>
            <a:endParaRPr lang="en-US" sz="14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412" y="5864066"/>
            <a:ext cx="448866" cy="44886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8412" y="6492478"/>
            <a:ext cx="2244328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Красота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628412" y="6880622"/>
            <a:ext cx="7887176" cy="5743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50"/>
              </a:lnSpc>
              <a:buNone/>
            </a:pPr>
            <a:r>
              <a:rPr lang="en-US" sz="14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Цветущие растения украшают все природные зоны России, от тундровых маков до степных тюльпанов.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77868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7954" y="3389947"/>
            <a:ext cx="8501658" cy="6947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450"/>
              </a:lnSpc>
              <a:buNone/>
            </a:pPr>
            <a:r>
              <a:rPr lang="en-US" sz="43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Животный мир природных зон</a:t>
            </a:r>
            <a:endParaRPr lang="en-US" sz="4350" dirty="0"/>
          </a:p>
        </p:txBody>
      </p:sp>
      <p:sp>
        <p:nvSpPr>
          <p:cNvPr id="4" name="Shape 1"/>
          <p:cNvSpPr/>
          <p:nvPr/>
        </p:nvSpPr>
        <p:spPr>
          <a:xfrm>
            <a:off x="777954" y="4418052"/>
            <a:ext cx="13074491" cy="3203138"/>
          </a:xfrm>
          <a:prstGeom prst="roundRect">
            <a:avLst>
              <a:gd name="adj" fmla="val 2915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785574" y="4425672"/>
            <a:ext cx="13059251" cy="637580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1007864" y="4566642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Зона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7541300" y="4566642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Типичные животные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785574" y="5063252"/>
            <a:ext cx="13059251" cy="637580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1007864" y="5204222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Тундра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7541300" y="5204222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Северный олень, песец, белый медведь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785574" y="5700832"/>
            <a:ext cx="13059251" cy="637580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1007864" y="5841802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Тайга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7541300" y="5841802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Бурый медведь, лось, рысь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785574" y="6338411"/>
            <a:ext cx="13059251" cy="637580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5" name="Text 12"/>
          <p:cNvSpPr/>
          <p:nvPr/>
        </p:nvSpPr>
        <p:spPr>
          <a:xfrm>
            <a:off x="1007864" y="6479381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Степь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7541300" y="6479381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Сурок, дрофа, сайгак</a:t>
            </a:r>
            <a:endParaRPr lang="en-US" sz="1750" dirty="0"/>
          </a:p>
        </p:txBody>
      </p:sp>
      <p:sp>
        <p:nvSpPr>
          <p:cNvPr id="17" name="Shape 14"/>
          <p:cNvSpPr/>
          <p:nvPr/>
        </p:nvSpPr>
        <p:spPr>
          <a:xfrm>
            <a:off x="785574" y="6975991"/>
            <a:ext cx="13059251" cy="637580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8" name="Text 15"/>
          <p:cNvSpPr/>
          <p:nvPr/>
        </p:nvSpPr>
        <p:spPr>
          <a:xfrm>
            <a:off x="1007864" y="7116961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Пустыня</a:t>
            </a:r>
            <a:endParaRPr lang="en-US" sz="1750" dirty="0"/>
          </a:p>
        </p:txBody>
      </p:sp>
      <p:sp>
        <p:nvSpPr>
          <p:cNvPr id="19" name="Text 16"/>
          <p:cNvSpPr/>
          <p:nvPr/>
        </p:nvSpPr>
        <p:spPr>
          <a:xfrm>
            <a:off x="7541300" y="7116961"/>
            <a:ext cx="6081236" cy="3556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Верблюд, ящерица, скорпион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909298"/>
            <a:ext cx="915566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Взаимосвязь в природных зонах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521339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72979" y="5298400"/>
            <a:ext cx="15180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521339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Пищевые цепи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5703808"/>
            <a:ext cx="345924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Животные и растения связаны сложными пищевыми отношениями. Каждый вид важен для экосистемы.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5216962" y="521339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67337" y="5298400"/>
            <a:ext cx="209550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954078" y="521339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Климат и жизнь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954078" y="5703808"/>
            <a:ext cx="345924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Климатические условия определяют, какие организмы могут жить в данной природной зоне.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9640133" y="521339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790509" y="5298400"/>
            <a:ext cx="209550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0377249" y="521339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Человек и природа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0377249" y="5703808"/>
            <a:ext cx="345924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Деятельность человека влияет на природные зоны. Важно сохранять баланс и беречь природу.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2024-10-29T10:09:41Z</dcterms:created>
  <dcterms:modified xsi:type="dcterms:W3CDTF">2024-10-29T10:09:41Z</dcterms:modified>
</cp:coreProperties>
</file>