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ppt/charts/chart21.xml" ContentType="application/vnd.openxmlformats-officedocument.drawingml.chart+xml"/>
  <Override PartName="/ppt/charts/chart2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8"/>
  </p:notesMasterIdLst>
  <p:sldIdLst>
    <p:sldId id="383" r:id="rId2"/>
    <p:sldId id="390" r:id="rId3"/>
    <p:sldId id="385" r:id="rId4"/>
    <p:sldId id="411" r:id="rId5"/>
    <p:sldId id="405" r:id="rId6"/>
    <p:sldId id="412" r:id="rId7"/>
    <p:sldId id="361" r:id="rId8"/>
    <p:sldId id="347" r:id="rId9"/>
    <p:sldId id="367" r:id="rId10"/>
    <p:sldId id="368" r:id="rId11"/>
    <p:sldId id="369" r:id="rId12"/>
    <p:sldId id="371" r:id="rId13"/>
    <p:sldId id="400" r:id="rId14"/>
    <p:sldId id="401" r:id="rId15"/>
    <p:sldId id="403" r:id="rId16"/>
    <p:sldId id="376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DA2"/>
    <a:srgbClr val="5643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736" autoAdjust="0"/>
    <p:restoredTop sz="94654" autoAdjust="0"/>
  </p:normalViewPr>
  <p:slideViewPr>
    <p:cSldViewPr>
      <p:cViewPr varScale="1">
        <p:scale>
          <a:sx n="45" d="100"/>
          <a:sy n="45" d="100"/>
        </p:scale>
        <p:origin x="546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4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9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0.xlsx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1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896156547577578"/>
          <c:y val="7.9034621153205351E-2"/>
          <c:w val="0.40881145032849481"/>
          <c:h val="0.75374611154316262"/>
        </c:manualLayout>
      </c:layout>
      <c:pie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896156547577578"/>
          <c:y val="7.9034621153205351E-2"/>
          <c:w val="0.40881145032849481"/>
          <c:h val="0.75374611154316262"/>
        </c:manualLayout>
      </c:layout>
      <c:pie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896156547577578"/>
          <c:y val="7.9034621153205351E-2"/>
          <c:w val="0.40881145032849481"/>
          <c:h val="0.75374611154316262"/>
        </c:manualLayout>
      </c:layout>
      <c:pie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896156547577578"/>
          <c:y val="7.9034621153205351E-2"/>
          <c:w val="0.40881145032849481"/>
          <c:h val="0.75374611154316262"/>
        </c:manualLayout>
      </c:layout>
      <c:pie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896156547577578"/>
          <c:y val="7.9034621153205351E-2"/>
          <c:w val="0.40881145032849481"/>
          <c:h val="0.75374611154316262"/>
        </c:manualLayout>
      </c:layout>
      <c:pie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896156547577578"/>
          <c:y val="7.9034621153205351E-2"/>
          <c:w val="0.40881145032849481"/>
          <c:h val="0.75374611154316262"/>
        </c:manualLayout>
      </c:layout>
      <c:pie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896156547577578"/>
          <c:y val="7.9034621153205351E-2"/>
          <c:w val="0.40881145032849481"/>
          <c:h val="0.75374611154316262"/>
        </c:manualLayout>
      </c:layout>
      <c:pie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896156547577578"/>
          <c:y val="7.9034621153205351E-2"/>
          <c:w val="0.40881145032849481"/>
          <c:h val="0.75374611154316262"/>
        </c:manualLayout>
      </c:layout>
      <c:pie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896156547577578"/>
          <c:y val="7.9034621153205351E-2"/>
          <c:w val="0.40881145032849481"/>
          <c:h val="0.75374611154316262"/>
        </c:manualLayout>
      </c:layout>
      <c:pie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CC32AF-2D1E-43B5-9226-1CD11CC34A50}" type="datetimeFigureOut">
              <a:rPr lang="ru-RU" smtClean="0"/>
              <a:pPr/>
              <a:t>24.11.2024</a:t>
            </a:fld>
            <a:endParaRPr lang="de-DE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de-DE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7C7FB2-1F2D-4614-8F25-FC72D2CAC661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2620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7C7FB2-1F2D-4614-8F25-FC72D2CAC661}" type="slidenum">
              <a:rPr lang="de-DE" smtClean="0"/>
              <a:pPr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700750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7C7FB2-1F2D-4614-8F25-FC72D2CAC661}" type="slidenum">
              <a:rPr lang="de-DE" smtClean="0"/>
              <a:pPr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700750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ransition spd="slow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heel spokes="8"/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chart" Target="../charts/char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chart" Target="../charts/char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chart" Target="../charts/char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chart" Target="../charts/char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.xml"/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2.xml"/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mansa-uroki.blogspot.com/2015/08/blog-post_22.html" TargetMode="External"/><Relationship Id="rId4" Type="http://schemas.openxmlformats.org/officeDocument/2006/relationships/hyperlink" Target="https://culturelandshaft.wordpress.com/&#1101;&#1090;&#1085;&#1086;&#1075;&#1077;&#1085;&#1077;&#1079;/&#1088;&#1091;&#1089;&#1089;&#1082;&#1072;&#1103;-&#1089;&#1083;&#1072;&#1074;&#1072;/&#1074;&#1099;&#1089;&#1096;&#1080;&#1081;-&#1079;&#1085;&#1072;&#1082;-&#1086;&#1090;&#1083;&#1080;&#1095;&#1080;&#1103;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285728"/>
            <a:ext cx="8229600" cy="1785950"/>
          </a:xfrm>
          <a:effectLst/>
        </p:spPr>
        <p:txBody>
          <a:bodyPr>
            <a:noAutofit/>
          </a:bodyPr>
          <a:lstStyle/>
          <a:p>
            <a:r>
              <a:rPr lang="ru-RU" sz="2800" dirty="0">
                <a:ln w="635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5D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/>
            </a:r>
            <a:br>
              <a:rPr lang="ru-RU" sz="2800" dirty="0">
                <a:ln w="635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5D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</a:br>
            <a:endParaRPr lang="de-DE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285728"/>
            <a:ext cx="8715436" cy="6572272"/>
          </a:xfrm>
        </p:spPr>
        <p:txBody>
          <a:bodyPr>
            <a:normAutofit fontScale="32500" lnSpcReduction="20000"/>
          </a:bodyPr>
          <a:lstStyle/>
          <a:p>
            <a:r>
              <a:rPr lang="ru-RU" sz="55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Муниципальное автономное </a:t>
            </a:r>
          </a:p>
          <a:p>
            <a:r>
              <a:rPr lang="ru-RU" sz="55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дошкольное образовательное учреждение </a:t>
            </a:r>
          </a:p>
          <a:p>
            <a:r>
              <a:rPr lang="ru-RU" sz="55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детский сад общеразвивающего вида </a:t>
            </a:r>
            <a:r>
              <a:rPr lang="ru-RU" sz="5500" b="1" dirty="0" smtClean="0">
                <a:solidFill>
                  <a:srgbClr val="005DA2"/>
                </a:solidFill>
                <a:latin typeface="Bookman Old Style" panose="02050604050505020204" pitchFamily="18" charset="0"/>
              </a:rPr>
              <a:t>№</a:t>
            </a:r>
            <a:r>
              <a:rPr lang="ru-RU" sz="55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 </a:t>
            </a:r>
            <a:r>
              <a:rPr lang="ru-RU" sz="5500" b="1" dirty="0" smtClean="0">
                <a:solidFill>
                  <a:srgbClr val="005DA2"/>
                </a:solidFill>
                <a:latin typeface="Bookman Old Style" panose="02050604050505020204" pitchFamily="18" charset="0"/>
              </a:rPr>
              <a:t>133 </a:t>
            </a:r>
            <a:r>
              <a:rPr lang="ru-RU" sz="55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г</a:t>
            </a:r>
            <a:r>
              <a:rPr lang="ru-RU" sz="5500" b="1" dirty="0" smtClean="0">
                <a:solidFill>
                  <a:srgbClr val="005DA2"/>
                </a:solidFill>
                <a:latin typeface="Bookman Old Style" panose="02050604050505020204" pitchFamily="18" charset="0"/>
              </a:rPr>
              <a:t>. Томска</a:t>
            </a:r>
            <a:endParaRPr lang="ru-RU" sz="55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endParaRPr lang="ru-RU" sz="55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endParaRPr lang="ru-RU" sz="72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r>
              <a:rPr lang="ru-RU" sz="111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«Семья и Родина - едины»</a:t>
            </a:r>
          </a:p>
          <a:p>
            <a:r>
              <a:rPr lang="ru-RU" sz="55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Беседа по патриотическому воспитанию </a:t>
            </a:r>
          </a:p>
          <a:p>
            <a:r>
              <a:rPr lang="ru-RU" sz="55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для родителей и детей в подготовительной к школе группе</a:t>
            </a:r>
          </a:p>
          <a:p>
            <a:endParaRPr lang="ru-RU" sz="49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endParaRPr lang="ru-RU" sz="49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endParaRPr lang="ru-RU" sz="49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endParaRPr lang="ru-RU" sz="49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endParaRPr lang="ru-RU" sz="49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endParaRPr lang="ru-RU" sz="16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endParaRPr lang="ru-RU" sz="16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endParaRPr lang="ru-RU" sz="16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 algn="just"/>
            <a:endParaRPr lang="ru-RU" sz="16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 algn="just"/>
            <a:endParaRPr lang="ru-RU" sz="16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 algn="just"/>
            <a:endParaRPr lang="ru-RU" sz="16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 algn="just"/>
            <a:endParaRPr lang="ru-RU" sz="16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 algn="just"/>
            <a:endParaRPr lang="ru-RU" sz="16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 algn="just"/>
            <a:endParaRPr lang="ru-RU" sz="29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 algn="just"/>
            <a:endParaRPr lang="ru-RU" sz="29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 algn="just"/>
            <a:endParaRPr lang="ru-RU" sz="29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 algn="just"/>
            <a:r>
              <a:rPr lang="ru-RU" sz="29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                                                                                            </a:t>
            </a:r>
          </a:p>
          <a:p>
            <a:pPr algn="just"/>
            <a:endParaRPr lang="ru-RU" sz="29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7200" b="1" dirty="0">
                <a:solidFill>
                  <a:schemeClr val="accent4">
                    <a:lumMod val="50000"/>
                  </a:schemeClr>
                </a:solidFill>
                <a:latin typeface="Calibri" pitchFamily="34" charset="0"/>
              </a:rPr>
              <a:t>	</a:t>
            </a:r>
          </a:p>
          <a:p>
            <a:pPr algn="just"/>
            <a:endParaRPr lang="ru-RU" sz="7200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sz="3900" b="1" i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b="1" i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endParaRPr lang="de-DE" dirty="0"/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B2A5DE6B-BB68-B9AB-0D7D-45C8AF6548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9143" y="3038495"/>
            <a:ext cx="3528392" cy="26499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3396788" y="5933581"/>
            <a:ext cx="553293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solidFill>
                  <a:srgbClr val="005DA2"/>
                </a:solidFill>
                <a:latin typeface="Bookman Old Style" panose="02050604050505020204" pitchFamily="18" charset="0"/>
              </a:rPr>
              <a:t>Составитель: старший воспитатель: Садыкова </a:t>
            </a:r>
            <a:r>
              <a:rPr lang="ru-RU" b="1" dirty="0" err="1" smtClean="0">
                <a:solidFill>
                  <a:srgbClr val="005DA2"/>
                </a:solidFill>
                <a:latin typeface="Bookman Old Style" panose="02050604050505020204" pitchFamily="18" charset="0"/>
              </a:rPr>
              <a:t>Наргиза</a:t>
            </a:r>
            <a:r>
              <a:rPr lang="ru-RU" b="1" dirty="0" smtClean="0">
                <a:solidFill>
                  <a:srgbClr val="005DA2"/>
                </a:solidFill>
                <a:latin typeface="Bookman Old Style" panose="02050604050505020204" pitchFamily="18" charset="0"/>
              </a:rPr>
              <a:t> </a:t>
            </a:r>
            <a:r>
              <a:rPr lang="ru-RU" b="1" dirty="0" err="1" smtClean="0">
                <a:solidFill>
                  <a:srgbClr val="005DA2"/>
                </a:solidFill>
                <a:latin typeface="Bookman Old Style" panose="02050604050505020204" pitchFamily="18" charset="0"/>
              </a:rPr>
              <a:t>Абдумаликовна</a:t>
            </a:r>
            <a:r>
              <a:rPr lang="ru-RU" b="1" dirty="0" smtClean="0">
                <a:solidFill>
                  <a:srgbClr val="005DA2"/>
                </a:solidFill>
                <a:latin typeface="Bookman Old Style" panose="02050604050505020204" pitchFamily="18" charset="0"/>
              </a:rPr>
              <a:t> </a:t>
            </a:r>
          </a:p>
          <a:p>
            <a:endParaRPr lang="ru-RU" sz="8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endParaRPr lang="ru-RU" sz="800" b="1" dirty="0">
              <a:solidFill>
                <a:srgbClr val="5643E5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1337085"/>
      </p:ext>
    </p:extLst>
  </p:cSld>
  <p:clrMapOvr>
    <a:masterClrMapping/>
  </p:clrMapOvr>
  <p:transition spd="slow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285728"/>
            <a:ext cx="8229600" cy="1785950"/>
          </a:xfrm>
          <a:effectLst/>
        </p:spPr>
        <p:txBody>
          <a:bodyPr>
            <a:noAutofit/>
          </a:bodyPr>
          <a:lstStyle/>
          <a:p>
            <a:r>
              <a:rPr lang="ru-RU" sz="2800" dirty="0">
                <a:ln w="635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5D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/>
            </a:r>
            <a:br>
              <a:rPr lang="ru-RU" sz="2800" dirty="0">
                <a:ln w="635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5D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</a:br>
            <a:endParaRPr lang="de-DE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15816" y="0"/>
            <a:ext cx="6228184" cy="6858000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</a:pPr>
            <a:endParaRPr lang="ru-RU" sz="7200" b="1" dirty="0">
              <a:solidFill>
                <a:srgbClr val="005DA2"/>
              </a:solidFill>
              <a:latin typeface="Calibri" pitchFamily="34" charset="0"/>
            </a:endParaRPr>
          </a:p>
          <a:p>
            <a:pPr>
              <a:lnSpc>
                <a:spcPct val="120000"/>
              </a:lnSpc>
            </a:pPr>
            <a:r>
              <a:rPr lang="ru-RU" sz="72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Семья и Родина</a:t>
            </a:r>
          </a:p>
          <a:p>
            <a:pPr>
              <a:lnSpc>
                <a:spcPct val="120000"/>
              </a:lnSpc>
            </a:pPr>
            <a:endParaRPr lang="ru-RU" sz="72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72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Нет в жизни ценностей на свете важней, </a:t>
            </a:r>
          </a:p>
          <a:p>
            <a:pPr>
              <a:lnSpc>
                <a:spcPct val="120000"/>
              </a:lnSpc>
            </a:pPr>
            <a:r>
              <a:rPr lang="ru-RU" sz="72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чем дом, семья и наши дети.</a:t>
            </a:r>
          </a:p>
          <a:p>
            <a:r>
              <a:rPr lang="ru-RU" sz="72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И  Родина.  </a:t>
            </a:r>
            <a:r>
              <a:rPr lang="ru-RU" sz="7200" b="1" dirty="0" err="1">
                <a:solidFill>
                  <a:srgbClr val="005DA2"/>
                </a:solidFill>
                <a:latin typeface="Bookman Old Style" panose="02050604050505020204" pitchFamily="18" charset="0"/>
              </a:rPr>
              <a:t>Eе</a:t>
            </a:r>
            <a:r>
              <a:rPr lang="ru-RU" sz="72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  не  выбирают.</a:t>
            </a:r>
          </a:p>
          <a:p>
            <a:r>
              <a:rPr lang="ru-RU" sz="72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Какая  есть. А любят и не забывают.</a:t>
            </a:r>
          </a:p>
          <a:p>
            <a:endParaRPr lang="ru-RU" sz="7200" b="1" dirty="0">
              <a:solidFill>
                <a:srgbClr val="005DA2"/>
              </a:solidFill>
              <a:latin typeface="Calibri" pitchFamily="34" charset="0"/>
            </a:endParaRPr>
          </a:p>
          <a:p>
            <a:r>
              <a:rPr lang="ru-RU" sz="72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И Отчий дом, где помнил  мамы ласки,</a:t>
            </a:r>
          </a:p>
          <a:p>
            <a:r>
              <a:rPr lang="ru-RU" sz="72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с восторгом  слушал бабушкины сказки.</a:t>
            </a:r>
          </a:p>
          <a:p>
            <a:r>
              <a:rPr lang="ru-RU" sz="72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Откуда  ты пошёл учиться в первый класс,</a:t>
            </a:r>
          </a:p>
          <a:p>
            <a:r>
              <a:rPr lang="ru-RU" sz="72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где всё, что делал ты - всё было в первый раз.</a:t>
            </a:r>
          </a:p>
          <a:p>
            <a:endParaRPr lang="ru-RU" sz="72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r>
              <a:rPr lang="ru-RU" sz="72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Семья. Какое слово мудрое на свете,</a:t>
            </a:r>
          </a:p>
          <a:p>
            <a:r>
              <a:rPr lang="ru-RU" sz="72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и  сколько в нем и доброты, и  света.</a:t>
            </a:r>
          </a:p>
          <a:p>
            <a:r>
              <a:rPr lang="ru-RU" sz="72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Как  хорошо в  кругу семьи своей,</a:t>
            </a:r>
          </a:p>
          <a:p>
            <a:r>
              <a:rPr lang="ru-RU" sz="72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среди родных, знакомых и друзей.</a:t>
            </a:r>
          </a:p>
          <a:p>
            <a:endParaRPr lang="ru-RU" sz="7200" b="1" dirty="0">
              <a:solidFill>
                <a:srgbClr val="005DA2"/>
              </a:solidFill>
              <a:latin typeface="Calibri" pitchFamily="34" charset="0"/>
            </a:endParaRPr>
          </a:p>
          <a:p>
            <a:r>
              <a:rPr lang="ru-RU" sz="72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Семья  –  как  маленькое  государство,</a:t>
            </a:r>
          </a:p>
          <a:p>
            <a:r>
              <a:rPr lang="ru-RU" sz="72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в котором навсегда забыто слово барство.</a:t>
            </a:r>
          </a:p>
          <a:p>
            <a:r>
              <a:rPr lang="ru-RU" sz="72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И все равны, всё общее: и отдых, и работа,</a:t>
            </a:r>
          </a:p>
          <a:p>
            <a:r>
              <a:rPr lang="ru-RU" sz="72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и  друг о друге  неустанная  забота.</a:t>
            </a:r>
          </a:p>
          <a:p>
            <a:r>
              <a:rPr lang="ru-RU" sz="7200" b="1" dirty="0">
                <a:solidFill>
                  <a:srgbClr val="005DA2"/>
                </a:solidFill>
                <a:latin typeface="Calibri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r>
              <a:rPr lang="ru-RU" sz="72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В. Фортунатов</a:t>
            </a:r>
          </a:p>
          <a:p>
            <a:pPr algn="just"/>
            <a:endParaRPr lang="ru-RU" sz="7200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sz="7200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ru-RU" sz="7200" b="1" dirty="0">
                <a:solidFill>
                  <a:schemeClr val="accent4">
                    <a:lumMod val="50000"/>
                  </a:schemeClr>
                </a:solidFill>
                <a:latin typeface="Calibri" pitchFamily="34" charset="0"/>
              </a:rPr>
              <a:t>	</a:t>
            </a:r>
          </a:p>
          <a:p>
            <a:pPr algn="just"/>
            <a:endParaRPr lang="ru-RU" sz="7200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sz="3900" b="1" i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b="1" i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endParaRPr lang="de-DE" dirty="0"/>
          </a:p>
        </p:txBody>
      </p:sp>
      <p:pic>
        <p:nvPicPr>
          <p:cNvPr id="6" name="Рисунок 5" descr="Picture background">
            <a:extLst>
              <a:ext uri="{FF2B5EF4-FFF2-40B4-BE49-F238E27FC236}">
                <a16:creationId xmlns="" xmlns:a16="http://schemas.microsoft.com/office/drawing/2014/main" id="{16DF7C4E-066B-12C6-9CDA-BF3062807E9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53" t="17335" r="7787"/>
          <a:stretch/>
        </p:blipFill>
        <p:spPr bwMode="auto">
          <a:xfrm>
            <a:off x="216468" y="1052736"/>
            <a:ext cx="2904910" cy="44633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13577604"/>
      </p:ext>
    </p:extLst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285728"/>
            <a:ext cx="8229600" cy="1785950"/>
          </a:xfrm>
          <a:effectLst/>
        </p:spPr>
        <p:txBody>
          <a:bodyPr>
            <a:noAutofit/>
          </a:bodyPr>
          <a:lstStyle/>
          <a:p>
            <a:r>
              <a:rPr lang="ru-RU" sz="2800" dirty="0">
                <a:ln w="635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5D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/>
            </a:r>
            <a:br>
              <a:rPr lang="ru-RU" sz="2800" dirty="0">
                <a:ln w="635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5D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</a:br>
            <a:endParaRPr lang="de-DE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285728"/>
            <a:ext cx="8715436" cy="657227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ru-RU" sz="2000" b="1" dirty="0">
                <a:solidFill>
                  <a:schemeClr val="accent4">
                    <a:lumMod val="50000"/>
                  </a:schemeClr>
                </a:solidFill>
                <a:latin typeface="Bookman Old Style" panose="02050604050505020204" pitchFamily="18" charset="0"/>
              </a:rPr>
              <a:t>     «</a:t>
            </a:r>
            <a:r>
              <a:rPr lang="ru-RU" sz="20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Любовь к родному краю, родной культуре, родной речи начинается с малого - любви к своей семье, к своему жилищу, к своему детскому саду. Постепенно расширяясь, эта любовь переходит в любовь к родной стране, к ее истории, прошлому и настоящему, ко всему человечеству».</a:t>
            </a:r>
          </a:p>
          <a:p>
            <a:pPr algn="r">
              <a:lnSpc>
                <a:spcPct val="150000"/>
              </a:lnSpc>
            </a:pPr>
            <a:r>
              <a:rPr lang="ru-RU" sz="2000" b="1" dirty="0">
                <a:solidFill>
                  <a:srgbClr val="005DA2"/>
                </a:solidFill>
                <a:latin typeface="Calibri" pitchFamily="34" charset="0"/>
              </a:rPr>
              <a:t>                                                                                                                  </a:t>
            </a:r>
            <a:r>
              <a:rPr lang="ru-RU" sz="20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Д.Лихачев</a:t>
            </a:r>
            <a:r>
              <a:rPr lang="ru-RU" sz="2000" b="1" dirty="0">
                <a:solidFill>
                  <a:srgbClr val="005DA2"/>
                </a:solidFill>
                <a:latin typeface="Calibri" pitchFamily="34" charset="0"/>
              </a:rPr>
              <a:t> </a:t>
            </a:r>
            <a:endParaRPr lang="ru-RU" sz="20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 algn="just"/>
            <a:endParaRPr lang="ru-RU" sz="2000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sz="2000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ru-RU" sz="2000" b="1" dirty="0">
                <a:solidFill>
                  <a:schemeClr val="accent4">
                    <a:lumMod val="50000"/>
                  </a:schemeClr>
                </a:solidFill>
                <a:latin typeface="Calibri" pitchFamily="34" charset="0"/>
              </a:rPr>
              <a:t>	</a:t>
            </a:r>
          </a:p>
          <a:p>
            <a:pPr algn="just"/>
            <a:endParaRPr lang="ru-RU" sz="2000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sz="2000" b="1" i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sz="2000" b="1" i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endParaRPr lang="de-DE" sz="2000" dirty="0"/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A540EA1F-4165-0105-3B11-34457576E8B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00" t="6144" r="5211" b="3752"/>
          <a:stretch/>
        </p:blipFill>
        <p:spPr>
          <a:xfrm>
            <a:off x="2123727" y="3068961"/>
            <a:ext cx="4752529" cy="35283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53766815"/>
      </p:ext>
    </p:extLst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3286124"/>
            <a:ext cx="3265801" cy="21803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56" y="3286124"/>
            <a:ext cx="3449184" cy="23017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8926" y="4500570"/>
            <a:ext cx="3090417" cy="20626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57620" y="3286124"/>
            <a:ext cx="1368152" cy="161634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14282" y="142852"/>
            <a:ext cx="8572560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      В семье родители передают ребенку свое восприятие жизни: свою любовь к природе, к народным традициям, к людям, которые делают жизнь лучше и интереснее. На долгие годы дети запоминают свои прогулки с родителями в ближайший лес, в поле, на озеро, полные ярких впечатлений и переживаний. Эти прогулки и зажигают в душе ребенка первую искру безграничной любви к родной природе.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7755775"/>
      </p:ext>
    </p:extLst>
  </p:cSld>
  <p:clrMapOvr>
    <a:masterClrMapping/>
  </p:clrMapOvr>
  <p:transition spd="slow">
    <p:wheel spokes="8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278314">
            <a:off x="357158" y="4000504"/>
            <a:ext cx="3500462" cy="23340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00496" y="3286124"/>
            <a:ext cx="4891011" cy="32861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TextBox 11"/>
          <p:cNvSpPr txBox="1"/>
          <p:nvPr/>
        </p:nvSpPr>
        <p:spPr>
          <a:xfrm>
            <a:off x="214282" y="188640"/>
            <a:ext cx="864399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     Большое влияние на детей оказывают проявления чувств родителей в повседневной жизни: когда отец, придя с работы, рассказывает о своих делах, а мама, листая семейный альбом, вспоминает истории из жизни семьи, о своих предках и рассказывает о бабушках и дедушках, которые жили, трудились и многие из которых воевали за родную землю.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551584017"/>
      </p:ext>
    </p:extLst>
  </p:cSld>
  <p:clrMapOvr>
    <a:masterClrMapping/>
  </p:clrMapOvr>
  <p:transition spd="slow">
    <p:wheel spokes="8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439648">
            <a:off x="5216667" y="2007574"/>
            <a:ext cx="3635817" cy="25003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Прямоугольник 7"/>
          <p:cNvSpPr/>
          <p:nvPr/>
        </p:nvSpPr>
        <p:spPr>
          <a:xfrm>
            <a:off x="214282" y="357166"/>
            <a:ext cx="87154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ru-RU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    Семейные праздничные вечера, шествие с родителями, бабушками или дедушками по нарядной площади на праздничный салют, митинг, парад – все это вызывает у детей те особые, светлые чувства, которые запечатлеваются на всю жизнь.</a:t>
            </a:r>
          </a:p>
          <a:p>
            <a:pPr algn="just">
              <a:lnSpc>
                <a:spcPct val="120000"/>
              </a:lnSpc>
            </a:pPr>
            <a:r>
              <a:rPr lang="ru-RU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    </a:t>
            </a:r>
          </a:p>
        </p:txBody>
      </p:sp>
      <p:pic>
        <p:nvPicPr>
          <p:cNvPr id="13" name="Рисунок 12" descr="C:\Documents and Settings\Petrovich\Рабочий стол\original.jpg"/>
          <p:cNvPicPr/>
          <p:nvPr/>
        </p:nvPicPr>
        <p:blipFill>
          <a:blip r:embed="rId4"/>
          <a:srcRect l="13964" b="10702"/>
          <a:stretch>
            <a:fillRect/>
          </a:stretch>
        </p:blipFill>
        <p:spPr bwMode="auto">
          <a:xfrm rot="21080904">
            <a:off x="527737" y="1973684"/>
            <a:ext cx="3638550" cy="25431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86050" y="4286256"/>
            <a:ext cx="3577769" cy="24108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51584017"/>
      </p:ext>
    </p:extLst>
  </p:cSld>
  <p:clrMapOvr>
    <a:masterClrMapping/>
  </p:clrMapOvr>
  <p:transition spd="slow">
    <p:wheel spokes="8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285728"/>
            <a:ext cx="8229600" cy="1785950"/>
          </a:xfrm>
          <a:effectLst/>
        </p:spPr>
        <p:txBody>
          <a:bodyPr>
            <a:noAutofit/>
          </a:bodyPr>
          <a:lstStyle/>
          <a:p>
            <a:r>
              <a:rPr lang="ru-RU" sz="2800" dirty="0">
                <a:ln w="635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5D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/>
            </a:r>
            <a:br>
              <a:rPr lang="ru-RU" sz="2800" dirty="0">
                <a:ln w="635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5D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</a:br>
            <a:endParaRPr lang="de-DE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188640"/>
            <a:ext cx="8715436" cy="597666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ru-RU" sz="24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     </a:t>
            </a:r>
            <a:r>
              <a:rPr lang="ru-RU" sz="18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С заботы о самых близких и родных людях зарождается нравственная активность. Настоящий человек начинается с желания оказать помощь другим. Так начинается в человеке чувство  патриотизма и любви к своему Отечеству.</a:t>
            </a:r>
          </a:p>
          <a:p>
            <a:pPr algn="just">
              <a:lnSpc>
                <a:spcPct val="150000"/>
              </a:lnSpc>
            </a:pPr>
            <a:r>
              <a:rPr lang="ru-RU" sz="18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    Очень важно не забывать  о героях, сражающихся за свою страну, и рассказывать детям  об их подвигах. </a:t>
            </a:r>
          </a:p>
          <a:p>
            <a:pPr algn="just">
              <a:lnSpc>
                <a:spcPct val="150000"/>
              </a:lnSpc>
            </a:pPr>
            <a:r>
              <a:rPr lang="ru-RU" sz="18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Героями бывают и дети. Сегодня вы узнаете </a:t>
            </a:r>
          </a:p>
          <a:p>
            <a:pPr algn="just">
              <a:lnSpc>
                <a:spcPct val="150000"/>
              </a:lnSpc>
            </a:pPr>
            <a:r>
              <a:rPr lang="ru-RU" sz="18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о мальчике, которому во время войны было </a:t>
            </a:r>
          </a:p>
          <a:p>
            <a:pPr algn="just">
              <a:lnSpc>
                <a:spcPct val="150000"/>
              </a:lnSpc>
            </a:pPr>
            <a:r>
              <a:rPr lang="ru-RU" sz="18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столько же лет, как вам сейчас. Его звали </a:t>
            </a:r>
          </a:p>
          <a:p>
            <a:pPr algn="just">
              <a:lnSpc>
                <a:spcPct val="150000"/>
              </a:lnSpc>
            </a:pPr>
            <a:r>
              <a:rPr lang="ru-RU" sz="18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Сережа Алёшков. Сереже было 5 лет, когда </a:t>
            </a:r>
          </a:p>
          <a:p>
            <a:pPr algn="just">
              <a:lnSpc>
                <a:spcPct val="150000"/>
              </a:lnSpc>
            </a:pPr>
            <a:r>
              <a:rPr lang="ru-RU" sz="18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война началась. Это самый маленький солдат </a:t>
            </a:r>
          </a:p>
          <a:p>
            <a:pPr algn="just">
              <a:lnSpc>
                <a:spcPct val="150000"/>
              </a:lnSpc>
            </a:pPr>
            <a:r>
              <a:rPr lang="ru-RU" sz="18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за все войны, защитник Родины, сын полка</a:t>
            </a:r>
            <a:r>
              <a:rPr lang="ru-RU" sz="1800" b="1" dirty="0">
                <a:solidFill>
                  <a:schemeClr val="accent4">
                    <a:lumMod val="50000"/>
                  </a:schemeClr>
                </a:solidFill>
                <a:latin typeface="Bookman Old Style" panose="02050604050505020204" pitchFamily="18" charset="0"/>
              </a:rPr>
              <a:t>.</a:t>
            </a:r>
            <a:endParaRPr lang="ru-RU" sz="18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18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 algn="just">
              <a:lnSpc>
                <a:spcPct val="150000"/>
              </a:lnSpc>
            </a:pPr>
            <a:endParaRPr lang="de-DE" sz="1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285728"/>
            <a:ext cx="871543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    </a:t>
            </a:r>
          </a:p>
          <a:p>
            <a:pPr algn="just"/>
            <a:endParaRPr lang="ru-RU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 algn="just"/>
            <a:endParaRPr lang="ru-RU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 algn="just"/>
            <a:endParaRPr lang="ru-RU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 algn="just"/>
            <a:endParaRPr lang="ru-RU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 algn="just"/>
            <a:endParaRPr lang="ru-RU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 algn="just"/>
            <a:endParaRPr lang="ru-RU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 algn="just"/>
            <a:endParaRPr lang="ru-RU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 algn="just"/>
            <a:endParaRPr lang="ru-RU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 algn="just"/>
            <a:endParaRPr lang="ru-RU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 algn="just"/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CF506FE4-A105-021A-F2D3-028B357284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85" t="4130" r="48425"/>
          <a:stretch/>
        </p:blipFill>
        <p:spPr>
          <a:xfrm flipH="1">
            <a:off x="6468597" y="2780928"/>
            <a:ext cx="2461121" cy="36832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cxnSp>
        <p:nvCxnSpPr>
          <p:cNvPr id="9" name="Прямая соединительная линия 8"/>
          <p:cNvCxnSpPr/>
          <p:nvPr/>
        </p:nvCxnSpPr>
        <p:spPr>
          <a:xfrm rot="5400000">
            <a:off x="1331640" y="5373216"/>
            <a:ext cx="71438" cy="71438"/>
          </a:xfrm>
          <a:prstGeom prst="line">
            <a:avLst/>
          </a:prstGeom>
          <a:ln w="38100">
            <a:solidFill>
              <a:srgbClr val="005D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7913207"/>
      </p:ext>
    </p:extLst>
  </p:cSld>
  <p:clrMapOvr>
    <a:masterClrMapping/>
  </p:clrMapOvr>
  <p:transition spd="slow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285728"/>
            <a:ext cx="8229600" cy="1785950"/>
          </a:xfrm>
          <a:effectLst/>
        </p:spPr>
        <p:txBody>
          <a:bodyPr>
            <a:noAutofit/>
          </a:bodyPr>
          <a:lstStyle/>
          <a:p>
            <a:r>
              <a:rPr lang="ru-RU" sz="2800" dirty="0">
                <a:ln w="635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5D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/>
            </a:r>
            <a:br>
              <a:rPr lang="ru-RU" sz="2800" dirty="0">
                <a:ln w="635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5D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</a:br>
            <a:endParaRPr lang="de-DE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0"/>
            <a:ext cx="8715436" cy="6858000"/>
          </a:xfrm>
        </p:spPr>
        <p:txBody>
          <a:bodyPr>
            <a:normAutofit/>
          </a:bodyPr>
          <a:lstStyle/>
          <a:p>
            <a:pPr algn="just"/>
            <a:r>
              <a:rPr lang="ru-RU" sz="1200" dirty="0">
                <a:solidFill>
                  <a:schemeClr val="accent4">
                    <a:lumMod val="50000"/>
                  </a:schemeClr>
                </a:solidFill>
                <a:latin typeface="Bookman Old Style" pitchFamily="18" charset="0"/>
              </a:rPr>
              <a:t>      </a:t>
            </a:r>
          </a:p>
          <a:p>
            <a:pPr algn="just">
              <a:lnSpc>
                <a:spcPct val="150000"/>
              </a:lnSpc>
            </a:pPr>
            <a:r>
              <a:rPr lang="ru-RU" sz="2000" b="1" dirty="0">
                <a:solidFill>
                  <a:srgbClr val="005DA2"/>
                </a:solidFill>
                <a:latin typeface="Bookman Old Style" pitchFamily="18" charset="0"/>
              </a:rPr>
              <a:t>   Алеша родился в деревне </a:t>
            </a:r>
            <a:r>
              <a:rPr lang="ru-RU" sz="2000" b="1" dirty="0" err="1">
                <a:solidFill>
                  <a:srgbClr val="005DA2"/>
                </a:solidFill>
                <a:latin typeface="Bookman Old Style" pitchFamily="18" charset="0"/>
              </a:rPr>
              <a:t>Грынь</a:t>
            </a:r>
            <a:r>
              <a:rPr lang="ru-RU" sz="2000" b="1" dirty="0">
                <a:solidFill>
                  <a:srgbClr val="005DA2"/>
                </a:solidFill>
                <a:latin typeface="Bookman Old Style" pitchFamily="18" charset="0"/>
              </a:rPr>
              <a:t>. У него было три старших брата. Папа его умер до войны, мальчики росли с мамой.</a:t>
            </a:r>
          </a:p>
          <a:p>
            <a:pPr algn="just">
              <a:lnSpc>
                <a:spcPct val="150000"/>
              </a:lnSpc>
            </a:pPr>
            <a:r>
              <a:rPr lang="ru-RU" sz="2000" b="1" dirty="0">
                <a:solidFill>
                  <a:srgbClr val="005DA2"/>
                </a:solidFill>
                <a:latin typeface="Bookman Old Style" pitchFamily="18" charset="0"/>
              </a:rPr>
              <a:t>   Когда началась война, два старших брата ушли на фронт. Мама и еще один брат Алеши, которому было 10 лет, ушли в партизанский отряд.</a:t>
            </a:r>
          </a:p>
          <a:p>
            <a:pPr algn="just">
              <a:lnSpc>
                <a:spcPct val="150000"/>
              </a:lnSpc>
            </a:pPr>
            <a:r>
              <a:rPr lang="ru-RU" sz="2000" b="1">
                <a:solidFill>
                  <a:srgbClr val="005DA2"/>
                </a:solidFill>
                <a:latin typeface="Bookman Old Style" pitchFamily="18" charset="0"/>
              </a:rPr>
              <a:t>   Партизаны </a:t>
            </a:r>
            <a:r>
              <a:rPr lang="ru-RU" sz="2000" b="1" dirty="0">
                <a:solidFill>
                  <a:srgbClr val="005DA2"/>
                </a:solidFill>
                <a:latin typeface="Bookman Old Style" pitchFamily="18" charset="0"/>
              </a:rPr>
              <a:t>– это люди, которые скрывались в лесу и помогали Советской армии бороться с врагами. </a:t>
            </a:r>
            <a:endParaRPr lang="ru-RU" sz="2000" b="1" i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 algn="just"/>
            <a:endParaRPr lang="ru-RU" b="1" i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endParaRPr lang="de-DE" dirty="0"/>
          </a:p>
        </p:txBody>
      </p:sp>
      <p:graphicFrame>
        <p:nvGraphicFramePr>
          <p:cNvPr id="24" name="Содержимое 3"/>
          <p:cNvGraphicFramePr>
            <a:graphicFrameLocks/>
          </p:cNvGraphicFramePr>
          <p:nvPr/>
        </p:nvGraphicFramePr>
        <p:xfrm>
          <a:off x="5508104" y="1340768"/>
          <a:ext cx="2736304" cy="1440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2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34084408"/>
              </p:ext>
            </p:extLst>
          </p:nvPr>
        </p:nvGraphicFramePr>
        <p:xfrm>
          <a:off x="7114563" y="4786323"/>
          <a:ext cx="4248472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D8B2671B-D144-F13A-FF48-A9B307E97342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04206" y="3858524"/>
            <a:ext cx="4937785" cy="28828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285728"/>
            <a:ext cx="8229600" cy="1785950"/>
          </a:xfrm>
          <a:effectLst/>
        </p:spPr>
        <p:txBody>
          <a:bodyPr>
            <a:noAutofit/>
          </a:bodyPr>
          <a:lstStyle/>
          <a:p>
            <a:r>
              <a:rPr lang="ru-RU" sz="2800" dirty="0">
                <a:ln w="635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5D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/>
            </a:r>
            <a:br>
              <a:rPr lang="ru-RU" sz="2800" dirty="0">
                <a:ln w="635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5D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</a:br>
            <a:endParaRPr lang="de-DE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0"/>
            <a:ext cx="8715436" cy="68580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chemeClr val="accent4">
                    <a:lumMod val="50000"/>
                  </a:schemeClr>
                </a:solidFill>
                <a:latin typeface="Calibri" pitchFamily="34" charset="0"/>
              </a:rPr>
              <a:t>        </a:t>
            </a:r>
            <a:r>
              <a:rPr lang="ru-RU" sz="20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Маму и брата враги схватили, пытали, а потом казнили. Сережа видел, как убили его родных.</a:t>
            </a:r>
          </a:p>
          <a:p>
            <a:pPr algn="just">
              <a:lnSpc>
                <a:spcPct val="150000"/>
              </a:lnSpc>
            </a:pPr>
            <a:r>
              <a:rPr lang="ru-RU" sz="20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    А потом вражеские войска заняли деревню, в которой жил Сережа. Все люди кинулись в лес спасаться, и Сережа в этой панике потерялся.</a:t>
            </a:r>
          </a:p>
          <a:p>
            <a:pPr algn="just">
              <a:lnSpc>
                <a:spcPct val="150000"/>
              </a:lnSpc>
            </a:pPr>
            <a:r>
              <a:rPr lang="ru-RU" sz="20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    Он несколько дней бродил по лесу. Его нашли разведчики воинской части совсем обессиленного. </a:t>
            </a:r>
          </a:p>
          <a:p>
            <a:pPr algn="just">
              <a:lnSpc>
                <a:spcPct val="150000"/>
              </a:lnSpc>
            </a:pPr>
            <a:endParaRPr lang="ru-RU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endParaRPr lang="de-DE" dirty="0"/>
          </a:p>
        </p:txBody>
      </p:sp>
      <p:graphicFrame>
        <p:nvGraphicFramePr>
          <p:cNvPr id="24" name="Содержимое 3"/>
          <p:cNvGraphicFramePr>
            <a:graphicFrameLocks/>
          </p:cNvGraphicFramePr>
          <p:nvPr/>
        </p:nvGraphicFramePr>
        <p:xfrm>
          <a:off x="5508104" y="1340768"/>
          <a:ext cx="2736304" cy="1440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8" name="Содержимое 3"/>
          <p:cNvGraphicFramePr>
            <a:graphicFrameLocks/>
          </p:cNvGraphicFramePr>
          <p:nvPr/>
        </p:nvGraphicFramePr>
        <p:xfrm>
          <a:off x="-1567299" y="4077072"/>
          <a:ext cx="4248472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2" name="Содержимое 3"/>
          <p:cNvGraphicFramePr>
            <a:graphicFrameLocks/>
          </p:cNvGraphicFramePr>
          <p:nvPr/>
        </p:nvGraphicFramePr>
        <p:xfrm>
          <a:off x="7164288" y="4839472"/>
          <a:ext cx="4248472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BB7B21DA-C1B2-C89C-B21F-AF5F8F284B3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4714" t="41065" r="12546" b="10689"/>
          <a:stretch/>
        </p:blipFill>
        <p:spPr>
          <a:xfrm>
            <a:off x="3428992" y="3420652"/>
            <a:ext cx="2295135" cy="32944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14086823"/>
      </p:ext>
    </p:extLst>
  </p:cSld>
  <p:clrMapOvr>
    <a:masterClrMapping/>
  </p:clrMapOvr>
  <p:transition spd="slow">
    <p:split orient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285728"/>
            <a:ext cx="8229600" cy="1785950"/>
          </a:xfrm>
          <a:effectLst/>
        </p:spPr>
        <p:txBody>
          <a:bodyPr>
            <a:noAutofit/>
          </a:bodyPr>
          <a:lstStyle/>
          <a:p>
            <a:r>
              <a:rPr lang="ru-RU" sz="2800" dirty="0">
                <a:ln w="635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5D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/>
            </a:r>
            <a:br>
              <a:rPr lang="ru-RU" sz="2800" dirty="0">
                <a:ln w="635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5D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</a:br>
            <a:endParaRPr lang="de-DE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0"/>
            <a:ext cx="8715436" cy="6858000"/>
          </a:xfrm>
        </p:spPr>
        <p:txBody>
          <a:bodyPr>
            <a:normAutofit/>
          </a:bodyPr>
          <a:lstStyle/>
          <a:p>
            <a:pPr algn="just"/>
            <a:endParaRPr lang="ru-RU" sz="1200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ru-RU" sz="24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    </a:t>
            </a:r>
            <a:r>
              <a:rPr lang="ru-RU" sz="20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Для Сережи сшили форму. И у него началась настоящая военная жизнь. Конечно, на поля боевых сражений его не пускали, но Сережа выполнял много важных и полезных поручений, облегчающих жизнь солдат. Он  приносил бойцам письма, подавал патроны, поднимал боевой дух однополчан, читал стихи и пел песни в моменты отдыха стрелков.</a:t>
            </a:r>
          </a:p>
          <a:p>
            <a:endParaRPr lang="de-DE" dirty="0"/>
          </a:p>
        </p:txBody>
      </p:sp>
      <p:graphicFrame>
        <p:nvGraphicFramePr>
          <p:cNvPr id="24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32347230"/>
              </p:ext>
            </p:extLst>
          </p:nvPr>
        </p:nvGraphicFramePr>
        <p:xfrm>
          <a:off x="-946122" y="5852192"/>
          <a:ext cx="2736304" cy="1440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8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3117795"/>
              </p:ext>
            </p:extLst>
          </p:nvPr>
        </p:nvGraphicFramePr>
        <p:xfrm>
          <a:off x="-1548680" y="4077072"/>
          <a:ext cx="4248472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2" name="Содержимое 3"/>
          <p:cNvGraphicFramePr>
            <a:graphicFrameLocks/>
          </p:cNvGraphicFramePr>
          <p:nvPr/>
        </p:nvGraphicFramePr>
        <p:xfrm>
          <a:off x="7164288" y="4839472"/>
          <a:ext cx="4248472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4C9C0187-B3D1-BD9B-FFE5-828BBA1D17A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546" t="42820" r="37961" b="10688"/>
          <a:stretch/>
        </p:blipFill>
        <p:spPr>
          <a:xfrm>
            <a:off x="2060746" y="3342440"/>
            <a:ext cx="4804016" cy="33781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66387999"/>
      </p:ext>
    </p:extLst>
  </p:cSld>
  <p:clrMapOvr>
    <a:masterClrMapping/>
  </p:clrMapOvr>
  <p:transition spd="slow">
    <p:split orient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285728"/>
            <a:ext cx="8229600" cy="1785950"/>
          </a:xfrm>
          <a:effectLst/>
        </p:spPr>
        <p:txBody>
          <a:bodyPr>
            <a:noAutofit/>
          </a:bodyPr>
          <a:lstStyle/>
          <a:p>
            <a:r>
              <a:rPr lang="ru-RU" sz="2800" dirty="0">
                <a:ln w="635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5D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/>
            </a:r>
            <a:br>
              <a:rPr lang="ru-RU" sz="2800" dirty="0">
                <a:ln w="635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5D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</a:br>
            <a:endParaRPr lang="de-DE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0"/>
            <a:ext cx="8715436" cy="68580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ru-RU" sz="20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     Однажды, во время одного из боев, Сережа увидел, как снаряд попал в землянку, в которой находились командир и солдаты. Сережа позвал на помощь и спас всех. </a:t>
            </a:r>
          </a:p>
          <a:p>
            <a:pPr algn="just">
              <a:lnSpc>
                <a:spcPct val="150000"/>
              </a:lnSpc>
            </a:pPr>
            <a:r>
              <a:rPr lang="ru-RU" sz="20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     За спасение командира Сережу наградили медалью «За боевые заслуги».</a:t>
            </a:r>
            <a:endParaRPr lang="de-DE" sz="2000" dirty="0">
              <a:solidFill>
                <a:srgbClr val="005DA2"/>
              </a:solidFill>
              <a:latin typeface="Bookman Old Style" panose="02050604050505020204" pitchFamily="18" charset="0"/>
            </a:endParaRPr>
          </a:p>
        </p:txBody>
      </p:sp>
      <p:graphicFrame>
        <p:nvGraphicFramePr>
          <p:cNvPr id="24" name="Содержимое 3"/>
          <p:cNvGraphicFramePr>
            <a:graphicFrameLocks/>
          </p:cNvGraphicFramePr>
          <p:nvPr/>
        </p:nvGraphicFramePr>
        <p:xfrm>
          <a:off x="-946122" y="5852192"/>
          <a:ext cx="2736304" cy="1440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8" name="Содержимое 3"/>
          <p:cNvGraphicFramePr>
            <a:graphicFrameLocks/>
          </p:cNvGraphicFramePr>
          <p:nvPr/>
        </p:nvGraphicFramePr>
        <p:xfrm>
          <a:off x="-1567299" y="4077072"/>
          <a:ext cx="4248472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2" name="Содержимое 3"/>
          <p:cNvGraphicFramePr>
            <a:graphicFrameLocks/>
          </p:cNvGraphicFramePr>
          <p:nvPr/>
        </p:nvGraphicFramePr>
        <p:xfrm>
          <a:off x="7164288" y="4839472"/>
          <a:ext cx="4248472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4C6C5310-C064-9D7F-F2A2-474321E5297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0394" t="58715" r="22714"/>
          <a:stretch/>
        </p:blipFill>
        <p:spPr>
          <a:xfrm>
            <a:off x="5357818" y="2759738"/>
            <a:ext cx="2066624" cy="37896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F37B77E2-AEBD-7619-328A-D1BF9ED4441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223" t="4972" r="51971" b="7639"/>
          <a:stretch/>
        </p:blipFill>
        <p:spPr>
          <a:xfrm flipH="1">
            <a:off x="1857354" y="2759738"/>
            <a:ext cx="2605399" cy="38125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41781989"/>
      </p:ext>
    </p:extLst>
  </p:cSld>
  <p:clrMapOvr>
    <a:masterClrMapping/>
  </p:clrMapOvr>
  <p:transition spd="slow">
    <p:split orient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285728"/>
            <a:ext cx="8229600" cy="1785950"/>
          </a:xfrm>
          <a:effectLst/>
        </p:spPr>
        <p:txBody>
          <a:bodyPr>
            <a:noAutofit/>
          </a:bodyPr>
          <a:lstStyle/>
          <a:p>
            <a:r>
              <a:rPr lang="ru-RU" sz="2800" dirty="0">
                <a:ln w="635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5D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/>
            </a:r>
            <a:br>
              <a:rPr lang="ru-RU" sz="2800" dirty="0">
                <a:ln w="635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5D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</a:br>
            <a:endParaRPr lang="de-DE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0"/>
            <a:ext cx="8929718" cy="6858000"/>
          </a:xfrm>
        </p:spPr>
        <p:txBody>
          <a:bodyPr>
            <a:normAutofit/>
          </a:bodyPr>
          <a:lstStyle/>
          <a:p>
            <a:pPr algn="just"/>
            <a:endParaRPr lang="ru-RU" sz="1200" dirty="0">
              <a:solidFill>
                <a:srgbClr val="005DA2"/>
              </a:solidFill>
              <a:latin typeface="Calibri" pitchFamily="34" charset="0"/>
            </a:endParaRPr>
          </a:p>
          <a:p>
            <a:r>
              <a:rPr lang="ru-RU" sz="20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Сережа вырос и стал таким</a:t>
            </a:r>
          </a:p>
          <a:p>
            <a:pPr algn="just"/>
            <a:endParaRPr lang="ru-RU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sz="2000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r>
              <a:rPr lang="ru-RU" sz="20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    Он имел боевые награды: </a:t>
            </a:r>
          </a:p>
          <a:p>
            <a:pPr algn="l"/>
            <a:r>
              <a:rPr lang="ru-RU" sz="20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-   медаль «За боевые заслуги»;</a:t>
            </a:r>
          </a:p>
          <a:p>
            <a:pPr algn="l"/>
            <a:r>
              <a:rPr lang="ru-RU" sz="20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-   медаль «За победу над Германией в  Великой Отечествен- </a:t>
            </a:r>
          </a:p>
          <a:p>
            <a:pPr algn="l"/>
            <a:r>
              <a:rPr lang="ru-RU" sz="20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    ной войне»;</a:t>
            </a:r>
          </a:p>
          <a:p>
            <a:pPr algn="just"/>
            <a:r>
              <a:rPr lang="ru-RU" sz="20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-   орден Отечественной войны </a:t>
            </a:r>
            <a:r>
              <a:rPr lang="en-US" sz="20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I</a:t>
            </a:r>
            <a:r>
              <a:rPr lang="ru-RU" sz="20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 степени. </a:t>
            </a:r>
            <a:endParaRPr lang="en-US" sz="20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 algn="just"/>
            <a:endParaRPr lang="ru-RU" sz="2000" b="1" dirty="0">
              <a:solidFill>
                <a:srgbClr val="005DA2"/>
              </a:solidFill>
              <a:latin typeface="Bookman Old Style" panose="02050604050505020204" pitchFamily="18" charset="0"/>
              <a:cs typeface="Calibri" panose="020F0502020204030204" pitchFamily="34" charset="0"/>
            </a:endParaRPr>
          </a:p>
          <a:p>
            <a:pPr algn="just"/>
            <a:r>
              <a:rPr lang="ru-RU" sz="2000" b="1" dirty="0">
                <a:solidFill>
                  <a:srgbClr val="005DA2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    История маленького героя войны, легла в основу фильма</a:t>
            </a:r>
          </a:p>
          <a:p>
            <a:pPr algn="just"/>
            <a:r>
              <a:rPr lang="ru-RU" sz="2000" b="1" dirty="0">
                <a:solidFill>
                  <a:srgbClr val="005DA2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   «Солдатик». </a:t>
            </a:r>
          </a:p>
          <a:p>
            <a:pPr algn="just">
              <a:buFontTx/>
              <a:buChar char="-"/>
            </a:pPr>
            <a:endParaRPr lang="ru-RU" sz="20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</p:txBody>
      </p:sp>
      <p:graphicFrame>
        <p:nvGraphicFramePr>
          <p:cNvPr id="24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82524910"/>
              </p:ext>
            </p:extLst>
          </p:nvPr>
        </p:nvGraphicFramePr>
        <p:xfrm>
          <a:off x="-1262425" y="1111115"/>
          <a:ext cx="2736304" cy="1440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8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76479209"/>
              </p:ext>
            </p:extLst>
          </p:nvPr>
        </p:nvGraphicFramePr>
        <p:xfrm>
          <a:off x="1857356" y="-171399"/>
          <a:ext cx="4248472" cy="1713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2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32461998"/>
              </p:ext>
            </p:extLst>
          </p:nvPr>
        </p:nvGraphicFramePr>
        <p:xfrm>
          <a:off x="9115494" y="2071678"/>
          <a:ext cx="4248472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5E599CBC-AEC1-6B0B-41B8-02C68DEC460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7916" t="9188" r="34194" b="36526"/>
          <a:stretch/>
        </p:blipFill>
        <p:spPr>
          <a:xfrm>
            <a:off x="2312279" y="662288"/>
            <a:ext cx="1864621" cy="2720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76DC4A37-7107-E576-6472-A1286C5C750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8931" r="28160"/>
          <a:stretch/>
        </p:blipFill>
        <p:spPr>
          <a:xfrm>
            <a:off x="4967101" y="734296"/>
            <a:ext cx="1947802" cy="26483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83127284"/>
      </p:ext>
    </p:extLst>
  </p:cSld>
  <p:clrMapOvr>
    <a:masterClrMapping/>
  </p:clrMapOvr>
  <p:transition spd="slow">
    <p:split orient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285728"/>
            <a:ext cx="8229600" cy="1785950"/>
          </a:xfrm>
          <a:effectLst/>
        </p:spPr>
        <p:txBody>
          <a:bodyPr>
            <a:noAutofit/>
          </a:bodyPr>
          <a:lstStyle/>
          <a:p>
            <a:r>
              <a:rPr lang="ru-RU" sz="2800" dirty="0">
                <a:ln w="635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5D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/>
            </a:r>
            <a:br>
              <a:rPr lang="ru-RU" sz="2800" dirty="0">
                <a:ln w="635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5D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</a:br>
            <a:endParaRPr lang="de-DE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0"/>
            <a:ext cx="8715436" cy="6858000"/>
          </a:xfrm>
        </p:spPr>
        <p:txBody>
          <a:bodyPr>
            <a:normAutofit/>
          </a:bodyPr>
          <a:lstStyle/>
          <a:p>
            <a:pPr algn="just"/>
            <a:endParaRPr lang="ru-RU" sz="1200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r>
              <a:rPr lang="ru-RU" b="1" dirty="0">
                <a:solidFill>
                  <a:schemeClr val="accent4">
                    <a:lumMod val="50000"/>
                  </a:schemeClr>
                </a:solidFill>
                <a:latin typeface="Calibri" pitchFamily="34" charset="0"/>
              </a:rPr>
              <a:t>                           </a:t>
            </a:r>
          </a:p>
          <a:p>
            <a:pPr algn="just"/>
            <a:r>
              <a:rPr lang="ru-RU" b="1" dirty="0">
                <a:solidFill>
                  <a:schemeClr val="accent4">
                    <a:lumMod val="50000"/>
                  </a:schemeClr>
                </a:solidFill>
                <a:latin typeface="Calibri" pitchFamily="34" charset="0"/>
              </a:rPr>
              <a:t>                        </a:t>
            </a:r>
          </a:p>
        </p:txBody>
      </p:sp>
      <p:graphicFrame>
        <p:nvGraphicFramePr>
          <p:cNvPr id="24" name="Содержимое 3"/>
          <p:cNvGraphicFramePr>
            <a:graphicFrameLocks/>
          </p:cNvGraphicFramePr>
          <p:nvPr/>
        </p:nvGraphicFramePr>
        <p:xfrm>
          <a:off x="-1262425" y="1111115"/>
          <a:ext cx="2736304" cy="1440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2" name="Содержимое 3"/>
          <p:cNvGraphicFramePr>
            <a:graphicFrameLocks/>
          </p:cNvGraphicFramePr>
          <p:nvPr/>
        </p:nvGraphicFramePr>
        <p:xfrm>
          <a:off x="9005134" y="1988477"/>
          <a:ext cx="4248472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F70784B3-9B1A-D85E-6F8F-7E4247D70288}"/>
              </a:ext>
            </a:extLst>
          </p:cNvPr>
          <p:cNvSpPr txBox="1"/>
          <p:nvPr/>
        </p:nvSpPr>
        <p:spPr>
          <a:xfrm>
            <a:off x="244452" y="359193"/>
            <a:ext cx="8899548" cy="68172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    </a:t>
            </a:r>
          </a:p>
          <a:p>
            <a:pPr algn="just"/>
            <a:endParaRPr lang="ru-RU" sz="20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 algn="just"/>
            <a:endParaRPr lang="ru-RU" sz="20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 algn="just"/>
            <a:endParaRPr lang="ru-RU" sz="20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 algn="just"/>
            <a:endParaRPr lang="ru-RU" sz="20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 algn="just"/>
            <a:endParaRPr lang="ru-RU" sz="20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0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    </a:t>
            </a:r>
            <a:r>
              <a:rPr lang="ru-RU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Отдавая дань уважения солдатам той великой войны, в память о них, дети и внуки организовали акцию «Бессмертный полк». </a:t>
            </a:r>
          </a:p>
          <a:p>
            <a:pPr algn="just">
              <a:lnSpc>
                <a:spcPct val="150000"/>
              </a:lnSpc>
            </a:pPr>
            <a:r>
              <a:rPr lang="ru-RU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     В 1965 году, через двадцать лет после окончания войны, в городе Новосибирске местные школьники вышли на улицы города с портретами отцов-фронтовиков. Так они показали, что помнят и гордятся подвигом отцов и дедов.</a:t>
            </a:r>
          </a:p>
          <a:p>
            <a:pPr algn="just">
              <a:lnSpc>
                <a:spcPct val="150000"/>
              </a:lnSpc>
            </a:pPr>
            <a:r>
              <a:rPr lang="ru-RU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     В 2012 году журналисты из нашего города Томска Сергей </a:t>
            </a:r>
            <a:r>
              <a:rPr lang="ru-RU" b="1" dirty="0" err="1">
                <a:solidFill>
                  <a:srgbClr val="005DA2"/>
                </a:solidFill>
                <a:latin typeface="Bookman Old Style" panose="02050604050505020204" pitchFamily="18" charset="0"/>
              </a:rPr>
              <a:t>Лапенков</a:t>
            </a:r>
            <a:r>
              <a:rPr lang="ru-RU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, Сергей </a:t>
            </a:r>
            <a:r>
              <a:rPr lang="ru-RU" b="1" dirty="0" err="1">
                <a:solidFill>
                  <a:srgbClr val="005DA2"/>
                </a:solidFill>
                <a:latin typeface="Bookman Old Style" panose="02050604050505020204" pitchFamily="18" charset="0"/>
              </a:rPr>
              <a:t>Колотовкин</a:t>
            </a:r>
            <a:r>
              <a:rPr lang="ru-RU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 и Игорь Дмитриев были первыми, кто организовал массовое шествие. </a:t>
            </a:r>
          </a:p>
          <a:p>
            <a:pPr algn="just">
              <a:lnSpc>
                <a:spcPct val="150000"/>
              </a:lnSpc>
            </a:pPr>
            <a:r>
              <a:rPr lang="ru-RU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     С тех пор это одно из самых главных событий в России, посвященных Дню Победы.</a:t>
            </a:r>
          </a:p>
          <a:p>
            <a:endParaRPr lang="ru-RU" sz="20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7EEB503-0995-5F22-5C5D-E21955CC57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826" y="146324"/>
            <a:ext cx="7026348" cy="20647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90808846"/>
      </p:ext>
    </p:extLst>
  </p:cSld>
  <p:clrMapOvr>
    <a:masterClrMapping/>
  </p:clrMapOvr>
  <p:transition spd="slow">
    <p:split orient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285728"/>
            <a:ext cx="8229600" cy="1785950"/>
          </a:xfrm>
          <a:effectLst/>
        </p:spPr>
        <p:txBody>
          <a:bodyPr>
            <a:noAutofit/>
          </a:bodyPr>
          <a:lstStyle/>
          <a:p>
            <a:r>
              <a:rPr lang="ru-RU" sz="2800" dirty="0">
                <a:ln w="635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5D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/>
            </a:r>
            <a:br>
              <a:rPr lang="ru-RU" sz="2800" dirty="0">
                <a:ln w="635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5D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</a:br>
            <a:endParaRPr lang="de-DE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0"/>
            <a:ext cx="8715436" cy="6858000"/>
          </a:xfrm>
        </p:spPr>
        <p:txBody>
          <a:bodyPr>
            <a:normAutofit/>
          </a:bodyPr>
          <a:lstStyle/>
          <a:p>
            <a:pPr algn="just"/>
            <a:endParaRPr lang="ru-RU" sz="1200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r>
              <a:rPr lang="ru-RU" b="1" dirty="0">
                <a:solidFill>
                  <a:schemeClr val="accent4">
                    <a:lumMod val="50000"/>
                  </a:schemeClr>
                </a:solidFill>
                <a:latin typeface="Calibri" pitchFamily="34" charset="0"/>
              </a:rPr>
              <a:t>                           </a:t>
            </a:r>
          </a:p>
          <a:p>
            <a:pPr algn="just"/>
            <a:r>
              <a:rPr lang="ru-RU" b="1" dirty="0">
                <a:solidFill>
                  <a:schemeClr val="accent4">
                    <a:lumMod val="50000"/>
                  </a:schemeClr>
                </a:solidFill>
                <a:latin typeface="Calibri" pitchFamily="34" charset="0"/>
              </a:rPr>
              <a:t>                        </a:t>
            </a:r>
          </a:p>
        </p:txBody>
      </p:sp>
      <p:graphicFrame>
        <p:nvGraphicFramePr>
          <p:cNvPr id="24" name="Содержимое 3"/>
          <p:cNvGraphicFramePr>
            <a:graphicFrameLocks/>
          </p:cNvGraphicFramePr>
          <p:nvPr/>
        </p:nvGraphicFramePr>
        <p:xfrm>
          <a:off x="-1262425" y="1111115"/>
          <a:ext cx="2736304" cy="1440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2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66485893"/>
              </p:ext>
            </p:extLst>
          </p:nvPr>
        </p:nvGraphicFramePr>
        <p:xfrm>
          <a:off x="9005134" y="1988477"/>
          <a:ext cx="4248472" cy="21606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F70784B3-9B1A-D85E-6F8F-7E4247D70288}"/>
              </a:ext>
            </a:extLst>
          </p:cNvPr>
          <p:cNvSpPr txBox="1"/>
          <p:nvPr/>
        </p:nvSpPr>
        <p:spPr>
          <a:xfrm>
            <a:off x="251990" y="98012"/>
            <a:ext cx="8715436" cy="27084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    В нашем детском саду тоже проходит акция «Бессмертный полк». </a:t>
            </a:r>
          </a:p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Ребята приносят фотографии дедушек и прадедушек. </a:t>
            </a:r>
          </a:p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Мы помним их подвиг во имя будущей мирной </a:t>
            </a:r>
            <a:r>
              <a:rPr lang="ru-RU" sz="2000" b="1">
                <a:solidFill>
                  <a:srgbClr val="005DA2"/>
                </a:solidFill>
                <a:latin typeface="Bookman Old Style" panose="02050604050505020204" pitchFamily="18" charset="0"/>
              </a:rPr>
              <a:t>жизни </a:t>
            </a:r>
          </a:p>
          <a:p>
            <a:pPr algn="ctr">
              <a:lnSpc>
                <a:spcPct val="150000"/>
              </a:lnSpc>
            </a:pPr>
            <a:r>
              <a:rPr lang="ru-RU" sz="2000" b="1">
                <a:solidFill>
                  <a:srgbClr val="005DA2"/>
                </a:solidFill>
                <a:latin typeface="Bookman Old Style" panose="02050604050505020204" pitchFamily="18" charset="0"/>
              </a:rPr>
              <a:t>на </a:t>
            </a:r>
            <a:r>
              <a:rPr lang="ru-RU" sz="20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своей земле своей свободной страны. </a:t>
            </a:r>
          </a:p>
          <a:p>
            <a:endParaRPr lang="ru-RU" sz="2000" b="1" dirty="0">
              <a:solidFill>
                <a:srgbClr val="005DA2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026" name="Picture 2" descr="https://sun9-21.userapi.com/impg/MCuEfoI-n5WPJrmHbScOD4eo2LSqI90VMNSTpw/G5DvEG7woDQ.jpg?size=1280x960&amp;quality=96&amp;sign=38aae6a1b38662668b1f4efb19f676ae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030" y="2714465"/>
            <a:ext cx="2933537" cy="2200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un9-72.userapi.com/impg/IYHigBCq2_DJQOENx53_UXeWuT9zd56oWXBgrw/lVzYwG6vP1k.jpg?size=1280x960&amp;quality=96&amp;sign=72388a3ef265b5e8b0dba0c1e4e96400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504" y="2714465"/>
            <a:ext cx="2974031" cy="2230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sun9-67.userapi.com/impg/AMQBS2qKuzfLM-St32mm9xMqRP_1768SBRkhRQ/9ehYdXPLaK4.jpg?size=1280x960&amp;quality=96&amp;sign=97d77daad8a4a9042e902685b25189a5&amp;type=album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43"/>
          <a:stretch/>
        </p:blipFill>
        <p:spPr bwMode="auto">
          <a:xfrm>
            <a:off x="2875477" y="4854951"/>
            <a:ext cx="3300118" cy="1959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9597062"/>
      </p:ext>
    </p:extLst>
  </p:cSld>
  <p:clrMapOvr>
    <a:masterClrMapping/>
  </p:clrMapOvr>
  <p:transition spd="slow">
    <p:split orient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285728"/>
            <a:ext cx="8229600" cy="1785950"/>
          </a:xfrm>
          <a:effectLst/>
        </p:spPr>
        <p:txBody>
          <a:bodyPr>
            <a:noAutofit/>
          </a:bodyPr>
          <a:lstStyle/>
          <a:p>
            <a:r>
              <a:rPr lang="ru-RU" sz="2800" dirty="0">
                <a:ln w="635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5D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/>
            </a:r>
            <a:br>
              <a:rPr lang="ru-RU" sz="2800" dirty="0">
                <a:ln w="635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5D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</a:br>
            <a:endParaRPr lang="de-DE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0"/>
            <a:ext cx="8715436" cy="6858000"/>
          </a:xfrm>
        </p:spPr>
        <p:txBody>
          <a:bodyPr>
            <a:normAutofit/>
          </a:bodyPr>
          <a:lstStyle/>
          <a:p>
            <a:pPr algn="just"/>
            <a:endParaRPr lang="ru-RU" sz="1200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r>
              <a:rPr lang="ru-RU" b="1" dirty="0">
                <a:solidFill>
                  <a:schemeClr val="accent4">
                    <a:lumMod val="50000"/>
                  </a:schemeClr>
                </a:solidFill>
                <a:latin typeface="Calibri" pitchFamily="34" charset="0"/>
              </a:rPr>
              <a:t>                 </a:t>
            </a:r>
          </a:p>
          <a:p>
            <a:pPr algn="just"/>
            <a:endParaRPr lang="ru-RU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r>
              <a:rPr lang="ru-RU" b="1" dirty="0">
                <a:solidFill>
                  <a:schemeClr val="accent4">
                    <a:lumMod val="50000"/>
                  </a:schemeClr>
                </a:solidFill>
                <a:latin typeface="Calibri" pitchFamily="34" charset="0"/>
              </a:rPr>
              <a:t>                           </a:t>
            </a:r>
          </a:p>
          <a:p>
            <a:pPr algn="just"/>
            <a:r>
              <a:rPr lang="ru-RU" b="1" dirty="0">
                <a:solidFill>
                  <a:schemeClr val="accent4">
                    <a:lumMod val="50000"/>
                  </a:schemeClr>
                </a:solidFill>
                <a:latin typeface="Calibri" pitchFamily="34" charset="0"/>
              </a:rPr>
              <a:t>      </a:t>
            </a:r>
          </a:p>
        </p:txBody>
      </p:sp>
      <p:graphicFrame>
        <p:nvGraphicFramePr>
          <p:cNvPr id="24" name="Содержимое 3"/>
          <p:cNvGraphicFramePr>
            <a:graphicFrameLocks/>
          </p:cNvGraphicFramePr>
          <p:nvPr/>
        </p:nvGraphicFramePr>
        <p:xfrm>
          <a:off x="-1262425" y="1111115"/>
          <a:ext cx="2736304" cy="1440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2" name="Содержимое 3"/>
          <p:cNvGraphicFramePr>
            <a:graphicFrameLocks/>
          </p:cNvGraphicFramePr>
          <p:nvPr/>
        </p:nvGraphicFramePr>
        <p:xfrm>
          <a:off x="9005134" y="1988477"/>
          <a:ext cx="4248472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551D2472-19AE-9F3D-7830-D4AE149FD36A}"/>
              </a:ext>
            </a:extLst>
          </p:cNvPr>
          <p:cNvSpPr txBox="1"/>
          <p:nvPr/>
        </p:nvSpPr>
        <p:spPr>
          <a:xfrm>
            <a:off x="0" y="0"/>
            <a:ext cx="9144000" cy="674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Патриотизм – качество громкое, но очень нужное. </a:t>
            </a:r>
          </a:p>
          <a:p>
            <a:pPr algn="ctr">
              <a:lnSpc>
                <a:spcPct val="150000"/>
              </a:lnSpc>
            </a:pPr>
            <a:r>
              <a:rPr lang="ru-RU" sz="24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Начало свое берет в стенах семьи и дома.</a:t>
            </a:r>
          </a:p>
          <a:p>
            <a:pPr algn="ctr">
              <a:lnSpc>
                <a:spcPct val="150000"/>
              </a:lnSpc>
            </a:pPr>
            <a:r>
              <a:rPr lang="ru-RU" sz="24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Ведь защищать и оберегать свою семью – </a:t>
            </a:r>
          </a:p>
          <a:p>
            <a:pPr algn="ctr">
              <a:lnSpc>
                <a:spcPct val="150000"/>
              </a:lnSpc>
            </a:pPr>
            <a:r>
              <a:rPr lang="ru-RU" sz="24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это тоже патриотизм, только малый.</a:t>
            </a:r>
          </a:p>
          <a:p>
            <a:pPr algn="ctr">
              <a:lnSpc>
                <a:spcPct val="150000"/>
              </a:lnSpc>
            </a:pPr>
            <a:r>
              <a:rPr lang="ru-RU" sz="24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А оберегать и развивать свою страну – </a:t>
            </a:r>
          </a:p>
          <a:p>
            <a:pPr algn="ctr">
              <a:lnSpc>
                <a:spcPct val="150000"/>
              </a:lnSpc>
            </a:pPr>
            <a:r>
              <a:rPr lang="ru-RU" sz="24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это патриотизм в его масштабном смысле. </a:t>
            </a:r>
          </a:p>
          <a:p>
            <a:pPr algn="ctr">
              <a:lnSpc>
                <a:spcPct val="150000"/>
              </a:lnSpc>
            </a:pPr>
            <a:r>
              <a:rPr lang="ru-RU" sz="24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В это понятие входят и честь, и достоинство, и справедливость.</a:t>
            </a:r>
          </a:p>
          <a:p>
            <a:pPr algn="ctr">
              <a:lnSpc>
                <a:spcPct val="150000"/>
              </a:lnSpc>
            </a:pPr>
            <a:r>
              <a:rPr lang="ru-RU" sz="24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Мы все едины на планете. И защищая Землю, </a:t>
            </a:r>
          </a:p>
          <a:p>
            <a:pPr algn="ctr">
              <a:lnSpc>
                <a:spcPct val="150000"/>
              </a:lnSpc>
            </a:pPr>
            <a:r>
              <a:rPr lang="ru-RU" sz="24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мы являемся ее патриотами.</a:t>
            </a:r>
          </a:p>
          <a:p>
            <a:pPr algn="ctr">
              <a:lnSpc>
                <a:spcPct val="150000"/>
              </a:lnSpc>
            </a:pPr>
            <a:r>
              <a:rPr lang="ru-RU" sz="24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Она – наша общая Родина, где бы мы не жили.</a:t>
            </a:r>
          </a:p>
          <a:p>
            <a:pPr algn="ctr">
              <a:lnSpc>
                <a:spcPct val="150000"/>
              </a:lnSpc>
            </a:pPr>
            <a:r>
              <a:rPr lang="ru-RU" sz="2400" b="1" dirty="0">
                <a:solidFill>
                  <a:srgbClr val="005DA2"/>
                </a:solidFill>
                <a:latin typeface="Bookman Old Style" panose="02050604050505020204" pitchFamily="18" charset="0"/>
              </a:rPr>
              <a:t>И это тоже патриотизм.</a:t>
            </a:r>
          </a:p>
        </p:txBody>
      </p:sp>
    </p:spTree>
    <p:extLst>
      <p:ext uri="{BB962C8B-B14F-4D97-AF65-F5344CB8AC3E}">
        <p14:creationId xmlns:p14="http://schemas.microsoft.com/office/powerpoint/2010/main" val="3091297667"/>
      </p:ext>
    </p:extLst>
  </p:cSld>
  <p:clrMapOvr>
    <a:masterClrMapping/>
  </p:clrMapOvr>
  <p:transition spd="slow">
    <p:split orient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285728"/>
            <a:ext cx="8229600" cy="1785950"/>
          </a:xfrm>
          <a:effectLst/>
        </p:spPr>
        <p:txBody>
          <a:bodyPr>
            <a:noAutofit/>
          </a:bodyPr>
          <a:lstStyle/>
          <a:p>
            <a:r>
              <a:rPr lang="ru-RU" sz="2800" dirty="0">
                <a:ln w="635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5D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/>
            </a:r>
            <a:br>
              <a:rPr lang="ru-RU" sz="2800" dirty="0">
                <a:ln w="6350"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005D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</a:br>
            <a:endParaRPr lang="de-DE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0"/>
            <a:ext cx="8715436" cy="6858000"/>
          </a:xfrm>
        </p:spPr>
        <p:txBody>
          <a:bodyPr>
            <a:normAutofit/>
          </a:bodyPr>
          <a:lstStyle/>
          <a:p>
            <a:pPr algn="just"/>
            <a:endParaRPr lang="ru-RU" sz="1200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r>
              <a:rPr lang="ru-RU" b="1" dirty="0">
                <a:solidFill>
                  <a:schemeClr val="accent4">
                    <a:lumMod val="50000"/>
                  </a:schemeClr>
                </a:solidFill>
                <a:latin typeface="Calibri" pitchFamily="34" charset="0"/>
              </a:rPr>
              <a:t>                      </a:t>
            </a:r>
          </a:p>
          <a:p>
            <a:pPr algn="just"/>
            <a:endParaRPr lang="ru-RU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endParaRPr lang="ru-RU" b="1" dirty="0">
              <a:solidFill>
                <a:schemeClr val="accent4">
                  <a:lumMod val="50000"/>
                </a:schemeClr>
              </a:solidFill>
              <a:latin typeface="Calibri" pitchFamily="34" charset="0"/>
            </a:endParaRPr>
          </a:p>
          <a:p>
            <a:pPr algn="just"/>
            <a:r>
              <a:rPr lang="ru-RU" b="1" dirty="0">
                <a:solidFill>
                  <a:schemeClr val="accent4">
                    <a:lumMod val="50000"/>
                  </a:schemeClr>
                </a:solidFill>
                <a:latin typeface="Calibri" pitchFamily="34" charset="0"/>
              </a:rPr>
              <a:t>                           </a:t>
            </a:r>
          </a:p>
        </p:txBody>
      </p:sp>
      <p:graphicFrame>
        <p:nvGraphicFramePr>
          <p:cNvPr id="24" name="Содержимое 3"/>
          <p:cNvGraphicFramePr>
            <a:graphicFrameLocks/>
          </p:cNvGraphicFramePr>
          <p:nvPr/>
        </p:nvGraphicFramePr>
        <p:xfrm>
          <a:off x="-1262425" y="1111115"/>
          <a:ext cx="2736304" cy="1440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2" name="Содержимое 3"/>
          <p:cNvGraphicFramePr>
            <a:graphicFrameLocks/>
          </p:cNvGraphicFramePr>
          <p:nvPr/>
        </p:nvGraphicFramePr>
        <p:xfrm>
          <a:off x="9005134" y="1988477"/>
          <a:ext cx="4248472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DA4C844-6038-71BF-8697-E54676839BB7}"/>
              </a:ext>
            </a:extLst>
          </p:cNvPr>
          <p:cNvSpPr txBox="1"/>
          <p:nvPr/>
        </p:nvSpPr>
        <p:spPr>
          <a:xfrm>
            <a:off x="214282" y="485456"/>
            <a:ext cx="8645096" cy="54784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5DA2"/>
                </a:solidFill>
              </a:rPr>
              <a:t> </a:t>
            </a:r>
            <a:r>
              <a:rPr lang="ru-RU" sz="2400" b="1" i="1" dirty="0">
                <a:solidFill>
                  <a:srgbClr val="005DA2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Литература:</a:t>
            </a:r>
          </a:p>
          <a:p>
            <a:pPr algn="ctr"/>
            <a:endParaRPr lang="ru-RU" sz="2400" b="1" i="1" dirty="0">
              <a:solidFill>
                <a:srgbClr val="005DA2"/>
              </a:solidFill>
              <a:latin typeface="Bookman Old Style" panose="02050604050505020204" pitchFamily="18" charset="0"/>
              <a:cs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2000" b="1" i="1" dirty="0">
                <a:solidFill>
                  <a:srgbClr val="005DA2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1. </a:t>
            </a:r>
            <a:r>
              <a:rPr lang="ru-RU" sz="2000" b="1" i="1" dirty="0" err="1">
                <a:solidFill>
                  <a:srgbClr val="005DA2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Алёшков</a:t>
            </a:r>
            <a:r>
              <a:rPr lang="ru-RU" sz="2000" b="1" i="1" dirty="0">
                <a:solidFill>
                  <a:srgbClr val="005DA2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 Сергей Андреевич – Википедия.</a:t>
            </a:r>
          </a:p>
          <a:p>
            <a:pPr>
              <a:lnSpc>
                <a:spcPct val="150000"/>
              </a:lnSpc>
            </a:pPr>
            <a:r>
              <a:rPr lang="ru-RU" sz="2000" b="1" i="1" dirty="0">
                <a:solidFill>
                  <a:srgbClr val="005DA2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2. </a:t>
            </a:r>
            <a:r>
              <a:rPr lang="ru-RU" sz="2000" b="1" i="1" dirty="0" err="1">
                <a:solidFill>
                  <a:srgbClr val="005DA2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Инфоурок</a:t>
            </a:r>
            <a:r>
              <a:rPr lang="ru-RU" sz="2000" b="1" i="1" dirty="0">
                <a:solidFill>
                  <a:srgbClr val="005DA2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. Ведущий образовательный портал России.</a:t>
            </a:r>
          </a:p>
          <a:p>
            <a:pPr>
              <a:lnSpc>
                <a:spcPct val="150000"/>
              </a:lnSpc>
            </a:pPr>
            <a:r>
              <a:rPr lang="ru-RU" sz="2000" b="1" i="1" dirty="0">
                <a:solidFill>
                  <a:srgbClr val="005DA2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3. </a:t>
            </a:r>
            <a:r>
              <a:rPr lang="nn-NO" sz="2000" b="1" i="1" dirty="0">
                <a:solidFill>
                  <a:srgbClr val="005DA2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spr.ru›biblioteka/stories/stihi/stihotvorenie-</a:t>
            </a:r>
            <a:r>
              <a:rPr lang="nn-NO" sz="2000" b="1" i="1" dirty="0" smtClean="0">
                <a:solidFill>
                  <a:srgbClr val="005DA2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…</a:t>
            </a:r>
            <a:r>
              <a:rPr lang="ru-RU" sz="2000" b="1" i="1" dirty="0" smtClean="0">
                <a:solidFill>
                  <a:srgbClr val="005DA2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 </a:t>
            </a:r>
            <a:endParaRPr lang="ru-RU" sz="2000" b="1" i="1" dirty="0">
              <a:solidFill>
                <a:srgbClr val="005DA2"/>
              </a:solidFill>
              <a:latin typeface="Bookman Old Style" panose="02050604050505020204" pitchFamily="18" charset="0"/>
              <a:cs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2000" b="1" i="1" dirty="0">
                <a:solidFill>
                  <a:srgbClr val="005DA2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4.</a:t>
            </a:r>
            <a:r>
              <a:rPr lang="en-US" sz="2000" b="1" i="1" dirty="0">
                <a:solidFill>
                  <a:srgbClr val="005DA2"/>
                </a:solidFill>
                <a:latin typeface="Bookman Old Style" panose="02050604050505020204" pitchFamily="18" charset="0"/>
                <a:cs typeface="Calibri" panose="020F0502020204030204" pitchFamily="34" charset="0"/>
                <a:hlinkClick r:id="rId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https://culturelandshaft.wordpress.com/</a:t>
            </a:r>
            <a:r>
              <a:rPr lang="ru-RU" sz="2000" b="1" i="1" dirty="0">
                <a:solidFill>
                  <a:srgbClr val="005DA2"/>
                </a:solidFill>
                <a:latin typeface="Bookman Old Style" panose="02050604050505020204" pitchFamily="18" charset="0"/>
                <a:cs typeface="Calibri" panose="020F0502020204030204" pitchFamily="34" charset="0"/>
                <a:hlinkClick r:id="rId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этногенез/русская-слава/высший-знак-отличия/</a:t>
            </a:r>
            <a:r>
              <a:rPr lang="ru-RU" sz="2000" b="1" i="1" dirty="0">
                <a:solidFill>
                  <a:srgbClr val="005DA2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ru-RU" sz="2000" b="1" i="1" dirty="0">
                <a:solidFill>
                  <a:srgbClr val="005DA2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5. </a:t>
            </a:r>
            <a:r>
              <a:rPr lang="en-US" sz="2000" b="1" i="1" dirty="0">
                <a:solidFill>
                  <a:srgbClr val="005DA2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html </a:t>
            </a:r>
            <a:r>
              <a:rPr lang="en-US" sz="2000" b="1" i="1" dirty="0">
                <a:solidFill>
                  <a:srgbClr val="005DA2"/>
                </a:solidFill>
                <a:latin typeface="Bookman Old Style" panose="02050604050505020204" pitchFamily="18" charset="0"/>
                <a:cs typeface="Calibri" panose="020F0502020204030204" pitchFamily="34" charset="0"/>
                <a:hlinkClick r:id="rId5"/>
              </a:rPr>
              <a:t>http://</a:t>
            </a:r>
            <a:r>
              <a:rPr lang="en-US" sz="2000" b="1" i="1" dirty="0" smtClean="0">
                <a:solidFill>
                  <a:srgbClr val="005DA2"/>
                </a:solidFill>
                <a:latin typeface="Bookman Old Style" panose="02050604050505020204" pitchFamily="18" charset="0"/>
                <a:cs typeface="Calibri" panose="020F0502020204030204" pitchFamily="34" charset="0"/>
                <a:hlinkClick r:id="rId5"/>
              </a:rPr>
              <a:t>mansa-uroki.blogspot.com/2015/08/blog-post_22.html</a:t>
            </a:r>
            <a:r>
              <a:rPr lang="ru-RU" sz="2000" b="1" i="1" dirty="0" smtClean="0">
                <a:solidFill>
                  <a:srgbClr val="005DA2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 </a:t>
            </a:r>
            <a:endParaRPr lang="ru-RU" sz="2000" b="1" i="1" dirty="0">
              <a:solidFill>
                <a:srgbClr val="005DA2"/>
              </a:solidFill>
              <a:latin typeface="Bookman Old Style" panose="02050604050505020204" pitchFamily="18" charset="0"/>
              <a:cs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2000" b="1" i="1" dirty="0">
                <a:solidFill>
                  <a:srgbClr val="005DA2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6. Юные герои Великой Отечественной войны и их подвиги (электронный ресурс</a:t>
            </a:r>
            <a:r>
              <a:rPr lang="ru-RU" sz="2000" b="1" i="1" dirty="0" smtClean="0">
                <a:solidFill>
                  <a:srgbClr val="005DA2"/>
                </a:solidFill>
                <a:latin typeface="Bookman Old Style" panose="02050604050505020204" pitchFamily="18" charset="0"/>
                <a:cs typeface="Calibri" panose="020F0502020204030204" pitchFamily="34" charset="0"/>
              </a:rPr>
              <a:t>). </a:t>
            </a:r>
            <a:endParaRPr lang="ru-RU" sz="2000" b="1" i="1" dirty="0">
              <a:solidFill>
                <a:srgbClr val="005DA2"/>
              </a:solidFill>
              <a:latin typeface="Bookman Old Style" panose="02050604050505020204" pitchFamily="18" charset="0"/>
              <a:cs typeface="Calibri" panose="020F0502020204030204" pitchFamily="34" charset="0"/>
            </a:endParaRPr>
          </a:p>
          <a:p>
            <a:pPr algn="ctr"/>
            <a:endParaRPr lang="ru-RU" sz="2800" i="1" dirty="0">
              <a:solidFill>
                <a:srgbClr val="005DA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7965181"/>
      </p:ext>
    </p:extLst>
  </p:cSld>
  <p:clrMapOvr>
    <a:masterClrMapping/>
  </p:clrMapOvr>
  <p:transition spd="slow">
    <p:split orient="vert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3778</TotalTime>
  <Words>1103</Words>
  <Application>Microsoft Office PowerPoint</Application>
  <PresentationFormat>Экран (4:3)</PresentationFormat>
  <Paragraphs>194</Paragraphs>
  <Slides>16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6" baseType="lpstr">
      <vt:lpstr>Arial</vt:lpstr>
      <vt:lpstr>Book Antiqua</vt:lpstr>
      <vt:lpstr>Bookman Old Style</vt:lpstr>
      <vt:lpstr>Calibri</vt:lpstr>
      <vt:lpstr>Lucida Sans</vt:lpstr>
      <vt:lpstr>Times New Roman</vt:lpstr>
      <vt:lpstr>Wingdings</vt:lpstr>
      <vt:lpstr>Wingdings 2</vt:lpstr>
      <vt:lpstr>Wingdings 3</vt:lpstr>
      <vt:lpstr>Апекс</vt:lpstr>
      <vt:lpstr> </vt:lpstr>
      <vt:lpstr> </vt:lpstr>
      <vt:lpstr> </vt:lpstr>
      <vt:lpstr>Презентация PowerPoint</vt:lpstr>
      <vt:lpstr>Презентация PowerPoint</vt:lpstr>
      <vt:lpstr>Презентация PowerPoint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КОРРЕКЦИЯ ПРОИЗНОШЕНИЯ</dc:title>
  <dc:creator>пользователь</dc:creator>
  <cp:lastModifiedBy>N1</cp:lastModifiedBy>
  <cp:revision>301</cp:revision>
  <dcterms:created xsi:type="dcterms:W3CDTF">2011-04-09T12:07:48Z</dcterms:created>
  <dcterms:modified xsi:type="dcterms:W3CDTF">2024-11-23T18:07:59Z</dcterms:modified>
</cp:coreProperties>
</file>