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9"/>
  </p:notesMasterIdLst>
  <p:sldIdLst>
    <p:sldId id="335" r:id="rId2"/>
    <p:sldId id="289" r:id="rId3"/>
    <p:sldId id="334" r:id="rId4"/>
    <p:sldId id="307" r:id="rId5"/>
    <p:sldId id="308" r:id="rId6"/>
    <p:sldId id="309" r:id="rId7"/>
    <p:sldId id="310" r:id="rId8"/>
    <p:sldId id="261" r:id="rId9"/>
    <p:sldId id="262" r:id="rId10"/>
    <p:sldId id="321" r:id="rId11"/>
    <p:sldId id="322" r:id="rId12"/>
    <p:sldId id="323" r:id="rId13"/>
    <p:sldId id="337" r:id="rId14"/>
    <p:sldId id="336" r:id="rId15"/>
    <p:sldId id="338" r:id="rId16"/>
    <p:sldId id="328" r:id="rId17"/>
    <p:sldId id="329" r:id="rId18"/>
    <p:sldId id="327" r:id="rId19"/>
    <p:sldId id="326" r:id="rId20"/>
    <p:sldId id="333" r:id="rId21"/>
    <p:sldId id="339" r:id="rId22"/>
    <p:sldId id="343" r:id="rId23"/>
    <p:sldId id="341" r:id="rId24"/>
    <p:sldId id="342" r:id="rId25"/>
    <p:sldId id="302" r:id="rId26"/>
    <p:sldId id="284" r:id="rId27"/>
    <p:sldId id="29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FF9900"/>
    <a:srgbClr val="990099"/>
    <a:srgbClr val="CC0099"/>
    <a:srgbClr val="CC00CC"/>
    <a:srgbClr val="0CB404"/>
    <a:srgbClr val="CC0000"/>
    <a:srgbClr val="1D5F05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621DB-0D04-4AF2-9E66-6181DC85C98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D49C9-0E06-4F73-96B3-7894D9FCB2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70AD7B3-8439-4D47-8AD0-59674037D965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7950" y="1143000"/>
            <a:ext cx="4092575" cy="3068638"/>
          </a:xfrm>
          <a:solidFill>
            <a:srgbClr val="FFFFFF"/>
          </a:solidFill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640" y="4400934"/>
            <a:ext cx="5477109" cy="3582155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D49C9-0E06-4F73-96B3-7894D9FCB277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28A11DD0-2196-419B-98D9-73AB55B0BA05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640" y="4343913"/>
            <a:ext cx="5486720" cy="4114361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5714" name="Picture 2" descr="F:\17 10 22\1538468684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135 – 136</a:t>
            </a:r>
          </a:p>
          <a:p>
            <a:r>
              <a:rPr lang="ru-RU" b="1" dirty="0" smtClean="0"/>
              <a:t>Составьте конспект по основным понятиям и правилам темы, проговорите вслух 3 раза! Расскажите соседу по парте!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54457" y="714356"/>
            <a:ext cx="4214813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Показатель степени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43306" y="4714884"/>
            <a:ext cx="5000625" cy="584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Основание  степени</a:t>
            </a:r>
          </a:p>
        </p:txBody>
      </p:sp>
      <p:grpSp>
        <p:nvGrpSpPr>
          <p:cNvPr id="2" name="Группа 15"/>
          <p:cNvGrpSpPr/>
          <p:nvPr/>
        </p:nvGrpSpPr>
        <p:grpSpPr>
          <a:xfrm>
            <a:off x="642910" y="1357298"/>
            <a:ext cx="1928826" cy="3005198"/>
            <a:chOff x="2857488" y="1887986"/>
            <a:chExt cx="1928826" cy="21465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4" name="TextBox 13"/>
            <p:cNvSpPr txBox="1"/>
            <p:nvPr/>
          </p:nvSpPr>
          <p:spPr>
            <a:xfrm>
              <a:off x="2857488" y="1990038"/>
              <a:ext cx="1928826" cy="2044474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altLang="ru-RU" sz="18000" b="1" dirty="0" smtClean="0">
                  <a:solidFill>
                    <a:srgbClr val="000000"/>
                  </a:solidFill>
                  <a:latin typeface="Times New Roman" pitchFamily="16" charset="0"/>
                </a:rPr>
                <a:t>7</a:t>
              </a:r>
              <a:endParaRPr lang="ru-RU" sz="18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0496" y="1887986"/>
              <a:ext cx="642942" cy="11211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9600" b="1" dirty="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cxnSp>
        <p:nvCxnSpPr>
          <p:cNvPr id="7" name="Прямая со стрелкой 6"/>
          <p:cNvCxnSpPr>
            <a:endCxn id="13" idx="1"/>
          </p:cNvCxnSpPr>
          <p:nvPr/>
        </p:nvCxnSpPr>
        <p:spPr>
          <a:xfrm>
            <a:off x="1857356" y="3929066"/>
            <a:ext cx="1785950" cy="107791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9" idx="3"/>
          </p:cNvCxnSpPr>
          <p:nvPr/>
        </p:nvCxnSpPr>
        <p:spPr>
          <a:xfrm flipV="1">
            <a:off x="2571736" y="928671"/>
            <a:ext cx="1071570" cy="12501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43313" y="2390883"/>
            <a:ext cx="5000625" cy="10779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Выражение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b="1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называют степенью</a:t>
            </a:r>
          </a:p>
        </p:txBody>
      </p:sp>
      <p:cxnSp>
        <p:nvCxnSpPr>
          <p:cNvPr id="16" name="Прямая со стрелкой 15"/>
          <p:cNvCxnSpPr>
            <a:stCxn id="14" idx="3"/>
            <a:endCxn id="11" idx="1"/>
          </p:cNvCxnSpPr>
          <p:nvPr/>
        </p:nvCxnSpPr>
        <p:spPr>
          <a:xfrm flipV="1">
            <a:off x="2571736" y="2929840"/>
            <a:ext cx="1071577" cy="149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852824" y="1571612"/>
            <a:ext cx="718912" cy="121444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5212" y="2143116"/>
            <a:ext cx="1188000" cy="185738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Ничего не упустили?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  <p:bldP spid="19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789120" y="2155517"/>
            <a:ext cx="1200960" cy="29989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8000" b="1" dirty="0" smtClean="0">
                <a:solidFill>
                  <a:srgbClr val="000000"/>
                </a:solidFill>
                <a:latin typeface="Times New Roman" pitchFamily="16" charset="0"/>
              </a:rPr>
              <a:t>75</a:t>
            </a:r>
            <a:endParaRPr lang="ru-RU" altLang="ru-RU" sz="18000" b="1" dirty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869120" y="1762382"/>
            <a:ext cx="642240" cy="1568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9600" b="1">
                <a:solidFill>
                  <a:srgbClr val="000000"/>
                </a:solidFill>
                <a:latin typeface="Times New Roman" pitchFamily="16" charset="0"/>
              </a:rPr>
              <a:t>4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575520" y="1453251"/>
            <a:ext cx="4214880" cy="1075764"/>
          </a:xfrm>
          <a:prstGeom prst="rect">
            <a:avLst/>
          </a:prstGeom>
          <a:solidFill>
            <a:srgbClr val="FFFDF1"/>
          </a:solidFill>
          <a:ln w="936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>
                <a:solidFill>
                  <a:srgbClr val="000000"/>
                </a:solidFill>
                <a:latin typeface="Times New Roman" pitchFamily="16" charset="0"/>
              </a:rPr>
              <a:t>4 - показатель степени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247201" y="3929066"/>
            <a:ext cx="4851360" cy="583321"/>
          </a:xfrm>
          <a:prstGeom prst="rect">
            <a:avLst/>
          </a:prstGeom>
          <a:solidFill>
            <a:srgbClr val="FFFDF1"/>
          </a:solidFill>
          <a:ln w="936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dirty="0" smtClean="0">
                <a:solidFill>
                  <a:srgbClr val="000000"/>
                </a:solidFill>
                <a:latin typeface="Times New Roman" pitchFamily="16" charset="0"/>
              </a:rPr>
              <a:t>7 </a:t>
            </a:r>
            <a:r>
              <a:rPr lang="ru-RU" altLang="ru-RU" sz="3200" b="1" dirty="0">
                <a:solidFill>
                  <a:srgbClr val="000000"/>
                </a:solidFill>
                <a:latin typeface="Times New Roman" pitchFamily="16" charset="0"/>
              </a:rPr>
              <a:t>- основание  степени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211041" y="0"/>
            <a:ext cx="6579360" cy="1075764"/>
          </a:xfrm>
          <a:prstGeom prst="rect">
            <a:avLst/>
          </a:prstGeom>
          <a:solidFill>
            <a:srgbClr val="FFFDF1"/>
          </a:solidFill>
          <a:ln w="936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dirty="0">
                <a:solidFill>
                  <a:srgbClr val="0000CC"/>
                </a:solidFill>
                <a:latin typeface="Times New Roman" pitchFamily="16" charset="0"/>
              </a:rPr>
              <a:t>Выражение </a:t>
            </a:r>
            <a:r>
              <a:rPr lang="ru-RU" altLang="ru-RU" sz="3200" b="1" dirty="0" smtClean="0">
                <a:solidFill>
                  <a:srgbClr val="0000CC"/>
                </a:solidFill>
                <a:latin typeface="Times New Roman" pitchFamily="16" charset="0"/>
              </a:rPr>
              <a:t>7</a:t>
            </a:r>
            <a:r>
              <a:rPr lang="ru-RU" altLang="ru-RU" sz="3200" b="1" baseline="33000" dirty="0" smtClean="0">
                <a:solidFill>
                  <a:srgbClr val="0000CC"/>
                </a:solidFill>
                <a:latin typeface="Times New Roman" pitchFamily="16" charset="0"/>
              </a:rPr>
              <a:t>4</a:t>
            </a:r>
            <a:r>
              <a:rPr lang="ru-RU" altLang="ru-RU" sz="3200" b="1" dirty="0" smtClean="0">
                <a:solidFill>
                  <a:srgbClr val="0000CC"/>
                </a:solidFill>
                <a:latin typeface="Times New Roman" pitchFamily="16" charset="0"/>
              </a:rPr>
              <a:t>  </a:t>
            </a:r>
            <a:r>
              <a:rPr lang="ru-RU" altLang="ru-RU" sz="3200" b="1" dirty="0">
                <a:solidFill>
                  <a:srgbClr val="0000CC"/>
                </a:solidFill>
                <a:latin typeface="Times New Roman" pitchFamily="16" charset="0"/>
              </a:rPr>
              <a:t>называют степенью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789120" y="1975749"/>
            <a:ext cx="2052000" cy="3091308"/>
          </a:xfrm>
          <a:prstGeom prst="rect">
            <a:avLst/>
          </a:prstGeom>
          <a:noFill/>
          <a:ln w="5724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64320" y="5550915"/>
            <a:ext cx="8213760" cy="1568206"/>
          </a:xfrm>
          <a:prstGeom prst="rect">
            <a:avLst/>
          </a:prstGeom>
          <a:solidFill>
            <a:srgbClr val="FFFCE0"/>
          </a:solidFill>
          <a:ln w="93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i="1" dirty="0">
                <a:solidFill>
                  <a:srgbClr val="661900"/>
                </a:solidFill>
                <a:latin typeface="Times New Roman" pitchFamily="16" charset="0"/>
              </a:rPr>
              <a:t>Произведение нескольких одинаковых множителей можно записать в виде степени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028320" y="2428867"/>
            <a:ext cx="5787360" cy="1568206"/>
          </a:xfrm>
          <a:prstGeom prst="rect">
            <a:avLst/>
          </a:prstGeom>
          <a:solidFill>
            <a:srgbClr val="CCFF00"/>
          </a:solidFill>
          <a:ln w="936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i="1" dirty="0">
                <a:solidFill>
                  <a:srgbClr val="0000CC"/>
                </a:solidFill>
                <a:latin typeface="Times New Roman" pitchFamily="16" charset="0"/>
              </a:rPr>
              <a:t>Показатель степени указывает количество множителей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018241" y="4500569"/>
            <a:ext cx="5787360" cy="1075764"/>
          </a:xfrm>
          <a:prstGeom prst="rect">
            <a:avLst/>
          </a:prstGeom>
          <a:solidFill>
            <a:srgbClr val="CCFF00"/>
          </a:solidFill>
          <a:ln w="9360">
            <a:solidFill>
              <a:srgbClr val="7030A0"/>
            </a:solidFill>
            <a:miter lim="800000"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i="1" dirty="0">
                <a:solidFill>
                  <a:srgbClr val="0000CC"/>
                </a:solidFill>
                <a:latin typeface="Times New Roman" pitchFamily="16" charset="0"/>
              </a:rPr>
              <a:t>Основание степени указывает значение множителя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r>
              <a:rPr lang="ru-RU" b="1" dirty="0" smtClean="0"/>
              <a:t>Свойства степени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115328" cy="45720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Чему равна первая степень любого числа :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Вторую степень числа называют ………..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Третью степень числа называют ………..</a:t>
            </a:r>
          </a:p>
          <a:p>
            <a:pPr marL="457200" indent="-457200">
              <a:buNone/>
            </a:pPr>
            <a:endParaRPr lang="ru-RU" dirty="0" smtClean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428875" y="2214563"/>
          <a:ext cx="3467100" cy="642937"/>
        </p:xfrm>
        <a:graphic>
          <a:graphicData uri="http://schemas.openxmlformats.org/presentationml/2006/ole">
            <p:oleObj spid="_x0000_s146434" name="Формула" r:id="rId4" imgW="1231560" imgH="22860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743200" y="3962400"/>
          <a:ext cx="2322512" cy="642937"/>
        </p:xfrm>
        <a:graphic>
          <a:graphicData uri="http://schemas.openxmlformats.org/presentationml/2006/ole">
            <p:oleObj spid="_x0000_s146435" name="Формула" r:id="rId5" imgW="825480" imgH="22860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048000" y="5791200"/>
          <a:ext cx="2287588" cy="642938"/>
        </p:xfrm>
        <a:graphic>
          <a:graphicData uri="http://schemas.openxmlformats.org/presentationml/2006/ole">
            <p:oleObj spid="_x0000_s146436" name="Формула" r:id="rId6" imgW="8125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Объединившись в группы по 3-4 человека, ответьте на вопросы в конце параграфа и замените умножение степенью числа 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500306"/>
            <a:ext cx="8229600" cy="3168657"/>
          </a:xfrm>
        </p:spPr>
        <p:txBody>
          <a:bodyPr>
            <a:normAutofit fontScale="32500" lnSpcReduction="20000"/>
          </a:bodyPr>
          <a:lstStyle/>
          <a:p>
            <a:r>
              <a:rPr lang="ru-RU" sz="12300" dirty="0" smtClean="0"/>
              <a:t>5   5   5 = </a:t>
            </a:r>
          </a:p>
          <a:p>
            <a:r>
              <a:rPr lang="ru-RU" sz="12300" dirty="0" smtClean="0"/>
              <a:t> 3   3   3  3 =</a:t>
            </a:r>
          </a:p>
          <a:p>
            <a:r>
              <a:rPr lang="ru-RU" sz="12300" dirty="0" smtClean="0"/>
              <a:t> 10   10   10 = </a:t>
            </a:r>
          </a:p>
          <a:p>
            <a:r>
              <a:rPr lang="ru-RU" sz="12300" dirty="0" smtClean="0"/>
              <a:t> 2  2   2   2  2 = </a:t>
            </a:r>
          </a:p>
          <a:p>
            <a:r>
              <a:rPr lang="ru-RU" sz="12300" dirty="0" smtClean="0"/>
              <a:t> 4   4 = </a:t>
            </a:r>
          </a:p>
          <a:p>
            <a:endParaRPr lang="ru-RU" dirty="0" smtClean="0"/>
          </a:p>
          <a:p>
            <a:pPr algn="ctr"/>
            <a:endParaRPr lang="ru-RU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7467600" cy="594055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5</a:t>
            </a:r>
            <a:r>
              <a:rPr lang="ru-RU" sz="4800" dirty="0" smtClean="0">
                <a:latin typeface="Calibri"/>
              </a:rPr>
              <a:t>³</a:t>
            </a:r>
            <a:endParaRPr lang="ru-RU" sz="4800" dirty="0" smtClean="0"/>
          </a:p>
          <a:p>
            <a:r>
              <a:rPr lang="ru-RU" sz="4800" dirty="0" smtClean="0"/>
              <a:t> </a:t>
            </a:r>
            <a:r>
              <a:rPr lang="ru-RU" altLang="ru-RU" sz="4800" dirty="0" smtClean="0">
                <a:latin typeface="Times New Roman" pitchFamily="16" charset="0"/>
              </a:rPr>
              <a:t>3</a:t>
            </a:r>
            <a:r>
              <a:rPr lang="ru-RU" altLang="ru-RU" sz="4800" baseline="30000" dirty="0" smtClean="0">
                <a:latin typeface="Times New Roman" pitchFamily="16" charset="0"/>
              </a:rPr>
              <a:t>4</a:t>
            </a:r>
          </a:p>
          <a:p>
            <a:r>
              <a:rPr lang="ru-RU" sz="4800" dirty="0" smtClean="0"/>
              <a:t> 10</a:t>
            </a:r>
            <a:r>
              <a:rPr lang="ru-RU" sz="4800" dirty="0" smtClean="0">
                <a:latin typeface="Calibri"/>
              </a:rPr>
              <a:t>³</a:t>
            </a:r>
            <a:endParaRPr lang="ru-RU" sz="4800" dirty="0" smtClean="0"/>
          </a:p>
          <a:p>
            <a:r>
              <a:rPr lang="ru-RU" sz="4800" dirty="0" smtClean="0"/>
              <a:t> 2</a:t>
            </a:r>
            <a:r>
              <a:rPr lang="ru-RU" sz="4800" dirty="0" smtClean="0">
                <a:latin typeface="Calibri"/>
              </a:rPr>
              <a:t>⁵</a:t>
            </a:r>
            <a:endParaRPr lang="ru-RU" sz="4800" dirty="0" smtClean="0"/>
          </a:p>
          <a:p>
            <a:r>
              <a:rPr lang="ru-RU" sz="4800" dirty="0" smtClean="0"/>
              <a:t> </a:t>
            </a:r>
            <a:r>
              <a:rPr lang="ru-RU" altLang="ru-RU" sz="4800" dirty="0" smtClean="0">
                <a:latin typeface="Times New Roman" pitchFamily="16" charset="0"/>
              </a:rPr>
              <a:t>4</a:t>
            </a:r>
            <a:r>
              <a:rPr lang="ru-RU" altLang="ru-RU" sz="4800" baseline="30000" dirty="0" smtClean="0">
                <a:latin typeface="Times New Roman" pitchFamily="16" charset="0"/>
              </a:rPr>
              <a:t>2</a:t>
            </a:r>
          </a:p>
          <a:p>
            <a:endParaRPr lang="ru-RU" sz="4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33600" y="30480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304800" y="0"/>
            <a:ext cx="5000625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400 лет назад французский математик Рене Декарт предложил такой способ записи произведения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нескольких одинаковых множителей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500034" y="4000504"/>
            <a:ext cx="514353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6000" b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035" y="5429264"/>
            <a:ext cx="7500965" cy="1077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Запись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читают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«семь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четвёртой степени»</a:t>
            </a:r>
          </a:p>
        </p:txBody>
      </p:sp>
      <p:pic>
        <p:nvPicPr>
          <p:cNvPr id="1026" name="Picture 2" descr="http://im4-tub-ru.yandex.net/i?id=148514807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7652" y="522344"/>
            <a:ext cx="3187752" cy="39290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209800" y="990600"/>
            <a:ext cx="3674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/>
              <a:t>5</a:t>
            </a:r>
            <a:endParaRPr lang="en-US" sz="2800" b="1" dirty="0">
              <a:effectLst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600200" y="11430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819400" y="1524000"/>
            <a:ext cx="39449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sz="2800" dirty="0" smtClean="0">
                <a:effectLst/>
                <a:latin typeface="Comic Sans MS" pitchFamily="66" charset="0"/>
              </a:rPr>
              <a:t>»</a:t>
            </a:r>
            <a:endParaRPr lang="en-US" sz="2800" b="1" dirty="0">
              <a:effectLst/>
              <a:latin typeface="Comic Sans MS" pitchFamily="66" charset="0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1600200" y="22098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  <a:endParaRPr lang="en-US" sz="6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209800" y="1981200"/>
            <a:ext cx="35939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700" b="1" dirty="0">
                <a:effectLst/>
              </a:rPr>
              <a:t>4</a:t>
            </a:r>
            <a:endParaRPr lang="en-US" sz="2700" b="1" dirty="0">
              <a:effectLst/>
            </a:endParaRP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2819400" y="2514600"/>
            <a:ext cx="47925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Девять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четвертой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1600200" y="3581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2209800" y="3352800"/>
            <a:ext cx="3746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700" b="1" dirty="0">
                <a:effectLst/>
              </a:rPr>
              <a:t>2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2819400" y="3657600"/>
            <a:ext cx="4042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819400" y="4114800"/>
            <a:ext cx="4086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квадрате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600200" y="5105400"/>
            <a:ext cx="608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sz="600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endParaRPr lang="en-US" sz="600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209800" y="4876800"/>
            <a:ext cx="35939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700" b="1" dirty="0">
                <a:effectLst/>
              </a:rPr>
              <a:t>3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2667000" y="5029200"/>
            <a:ext cx="415966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третьей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степени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819400" y="5410200"/>
            <a:ext cx="34841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или</a:t>
            </a:r>
            <a:r>
              <a:rPr lang="en-US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«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lang="en-US" sz="28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кубе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2071671" y="155574"/>
            <a:ext cx="55141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Прочитайте степени</a:t>
            </a:r>
            <a:endParaRPr lang="en-US" sz="4000" b="1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/>
      <p:bldP spid="58372" grpId="0"/>
      <p:bldP spid="58373" grpId="0"/>
      <p:bldP spid="58374" grpId="0"/>
      <p:bldP spid="58375" grpId="0"/>
      <p:bldP spid="58376" grpId="0"/>
      <p:bldP spid="58377" grpId="0"/>
      <p:bldP spid="58378" grpId="0"/>
      <p:bldP spid="58379" grpId="0"/>
      <p:bldP spid="58380" grpId="0"/>
      <p:bldP spid="58381" grpId="0"/>
      <p:bldP spid="58382" grpId="0"/>
      <p:bldP spid="58383" grpId="0"/>
      <p:bldP spid="5838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624960" y="1014755"/>
            <a:ext cx="8288640" cy="5376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eaLnBrk="1" hangingPunct="1">
              <a:lnSpc>
                <a:spcPct val="9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b="1">
                <a:solidFill>
                  <a:srgbClr val="0000CC"/>
                </a:solidFill>
                <a:latin typeface="Times New Roman" pitchFamily="16" charset="0"/>
              </a:rPr>
              <a:t>Назовите показатель степени: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666721" y="2901462"/>
            <a:ext cx="607680" cy="111017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22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600" b="1">
                <a:solidFill>
                  <a:srgbClr val="000099"/>
                </a:solidFill>
                <a:latin typeface="Times New Roman" pitchFamily="16" charset="0"/>
              </a:rPr>
              <a:t>3</a:t>
            </a:r>
          </a:p>
        </p:txBody>
      </p:sp>
      <p:sp>
        <p:nvSpPr>
          <p:cNvPr id="39946" name="Text Box 11"/>
          <p:cNvSpPr txBox="1">
            <a:spLocks noChangeArrowheads="1"/>
          </p:cNvSpPr>
          <p:nvPr/>
        </p:nvSpPr>
        <p:spPr bwMode="auto">
          <a:xfrm>
            <a:off x="1116000" y="2538570"/>
            <a:ext cx="783360" cy="83317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dirty="0">
                <a:solidFill>
                  <a:srgbClr val="000099"/>
                </a:solidFill>
                <a:latin typeface="Times New Roman" pitchFamily="16" charset="0"/>
              </a:rPr>
              <a:t>4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579040" y="2822499"/>
            <a:ext cx="587520" cy="111017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22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600" b="1">
                <a:solidFill>
                  <a:srgbClr val="000099"/>
                </a:solidFill>
                <a:latin typeface="Times New Roman" pitchFamily="16" charset="0"/>
              </a:rPr>
              <a:t>4</a:t>
            </a:r>
          </a:p>
        </p:txBody>
      </p:sp>
      <p:sp>
        <p:nvSpPr>
          <p:cNvPr id="39948" name="Text Box 13"/>
          <p:cNvSpPr txBox="1">
            <a:spLocks noChangeArrowheads="1"/>
          </p:cNvSpPr>
          <p:nvPr/>
        </p:nvSpPr>
        <p:spPr bwMode="auto">
          <a:xfrm>
            <a:off x="3021120" y="2538570"/>
            <a:ext cx="783360" cy="83317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>
                <a:solidFill>
                  <a:srgbClr val="000099"/>
                </a:solidFill>
                <a:latin typeface="Times New Roman" pitchFamily="16" charset="0"/>
              </a:rPr>
              <a:t>5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4769280" y="2846020"/>
            <a:ext cx="587520" cy="1110177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22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600" b="1">
                <a:solidFill>
                  <a:srgbClr val="000099"/>
                </a:solidFill>
                <a:latin typeface="Times New Roman" pitchFamily="16" charset="0"/>
              </a:rPr>
              <a:t>7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7028640" y="2748577"/>
            <a:ext cx="828000" cy="132562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22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8000" b="1" i="1">
                <a:solidFill>
                  <a:srgbClr val="000099"/>
                </a:solidFill>
                <a:latin typeface="Times New Roman" pitchFamily="16" charset="0"/>
              </a:rPr>
              <a:t>x</a:t>
            </a:r>
          </a:p>
        </p:txBody>
      </p:sp>
      <p:sp>
        <p:nvSpPr>
          <p:cNvPr id="39951" name="Text Box 16"/>
          <p:cNvSpPr txBox="1">
            <a:spLocks noChangeArrowheads="1"/>
          </p:cNvSpPr>
          <p:nvPr/>
        </p:nvSpPr>
        <p:spPr bwMode="auto">
          <a:xfrm>
            <a:off x="7604640" y="2624252"/>
            <a:ext cx="783360" cy="83317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>
                <a:solidFill>
                  <a:srgbClr val="000099"/>
                </a:solidFill>
                <a:latin typeface="Times New Roman" pitchFamily="16" charset="0"/>
              </a:rPr>
              <a:t>2</a:t>
            </a:r>
          </a:p>
        </p:txBody>
      </p:sp>
      <p:sp>
        <p:nvSpPr>
          <p:cNvPr id="39952" name="Text Box 17"/>
          <p:cNvSpPr txBox="1">
            <a:spLocks noChangeArrowheads="1"/>
          </p:cNvSpPr>
          <p:nvPr/>
        </p:nvSpPr>
        <p:spPr bwMode="auto">
          <a:xfrm>
            <a:off x="5227200" y="2526809"/>
            <a:ext cx="783360" cy="83317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eaLnBrk="1" hangingPunct="1">
              <a:spcBef>
                <a:spcPts val="15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800" b="1" i="1">
                <a:solidFill>
                  <a:srgbClr val="000099"/>
                </a:solidFill>
                <a:latin typeface="Times New Roman" pitchFamily="16" charset="0"/>
              </a:rPr>
              <a:t>n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60160" y="5246824"/>
            <a:ext cx="6870240" cy="7442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b"/>
          <a:lstStyle/>
          <a:p>
            <a:pPr eaLnBrk="1" hangingPunct="1">
              <a:lnSpc>
                <a:spcPct val="9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>
                <a:solidFill>
                  <a:srgbClr val="003333"/>
                </a:solidFill>
                <a:latin typeface="Times New Roman" pitchFamily="16" charset="0"/>
              </a:rPr>
              <a:t>Назовите основание степени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0" dur="2000" fill="hold" masterRel="sameClick"/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000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4" dur="2000" fill="hold" masterRel="sameClick"/>
                                        <p:tgtEl>
                                          <p:spTgt spid="29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E002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8" dur="2000" fill="hold" masterRel="sameClick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000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2" dur="2000" fill="hold" masterRel="sameClick"/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E002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 548   устно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609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Восстановите цепочку вычислений</a:t>
            </a:r>
          </a:p>
        </p:txBody>
      </p:sp>
      <p:sp>
        <p:nvSpPr>
          <p:cNvPr id="65557" name="Oval 21"/>
          <p:cNvSpPr>
            <a:spLocks noChangeArrowheads="1"/>
          </p:cNvSpPr>
          <p:nvPr/>
        </p:nvSpPr>
        <p:spPr bwMode="auto">
          <a:xfrm>
            <a:off x="3929058" y="1928802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58" name="Oval 22"/>
          <p:cNvSpPr>
            <a:spLocks noChangeArrowheads="1"/>
          </p:cNvSpPr>
          <p:nvPr/>
        </p:nvSpPr>
        <p:spPr bwMode="auto">
          <a:xfrm>
            <a:off x="3962400" y="44196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79" name="AutoShape 43"/>
          <p:cNvSpPr>
            <a:spLocks noChangeArrowheads="1"/>
          </p:cNvSpPr>
          <p:nvPr/>
        </p:nvSpPr>
        <p:spPr bwMode="auto">
          <a:xfrm rot="-1545570">
            <a:off x="2895600" y="1524000"/>
            <a:ext cx="1214438" cy="733425"/>
          </a:xfrm>
          <a:prstGeom prst="curvedDown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0" name="AutoShape 44"/>
          <p:cNvSpPr>
            <a:spLocks noChangeArrowheads="1"/>
          </p:cNvSpPr>
          <p:nvPr/>
        </p:nvSpPr>
        <p:spPr bwMode="auto">
          <a:xfrm rot="1775315">
            <a:off x="5029200" y="1676400"/>
            <a:ext cx="1214438" cy="733425"/>
          </a:xfrm>
          <a:prstGeom prst="curvedDown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1" name="AutoShape 45"/>
          <p:cNvSpPr>
            <a:spLocks noChangeArrowheads="1"/>
          </p:cNvSpPr>
          <p:nvPr/>
        </p:nvSpPr>
        <p:spPr bwMode="auto">
          <a:xfrm rot="9564129">
            <a:off x="4724400" y="5105400"/>
            <a:ext cx="1295400" cy="733425"/>
          </a:xfrm>
          <a:prstGeom prst="curvedDownArrow">
            <a:avLst>
              <a:gd name="adj1" fmla="val 35325"/>
              <a:gd name="adj2" fmla="val 70649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2" name="AutoShape 46"/>
          <p:cNvSpPr>
            <a:spLocks noChangeArrowheads="1"/>
          </p:cNvSpPr>
          <p:nvPr/>
        </p:nvSpPr>
        <p:spPr bwMode="auto">
          <a:xfrm rot="5400000">
            <a:off x="5981700" y="3314700"/>
            <a:ext cx="1295400" cy="762000"/>
          </a:xfrm>
          <a:prstGeom prst="curvedDownArrow">
            <a:avLst>
              <a:gd name="adj1" fmla="val 34000"/>
              <a:gd name="adj2" fmla="val 68000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3" name="AutoShape 47"/>
          <p:cNvSpPr>
            <a:spLocks noChangeArrowheads="1"/>
          </p:cNvSpPr>
          <p:nvPr/>
        </p:nvSpPr>
        <p:spPr bwMode="auto">
          <a:xfrm rot="16200000">
            <a:off x="1562100" y="3162300"/>
            <a:ext cx="1371600" cy="838200"/>
          </a:xfrm>
          <a:prstGeom prst="curvedDownArrow">
            <a:avLst>
              <a:gd name="adj1" fmla="val 32727"/>
              <a:gd name="adj2" fmla="val 65455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4" name="AutoShape 48"/>
          <p:cNvSpPr>
            <a:spLocks noChangeArrowheads="1"/>
          </p:cNvSpPr>
          <p:nvPr/>
        </p:nvSpPr>
        <p:spPr bwMode="auto">
          <a:xfrm rot="12461272">
            <a:off x="2743200" y="5029200"/>
            <a:ext cx="1371600" cy="838200"/>
          </a:xfrm>
          <a:prstGeom prst="curvedDownArrow">
            <a:avLst>
              <a:gd name="adj1" fmla="val 32727"/>
              <a:gd name="adj2" fmla="val 65455"/>
              <a:gd name="adj3" fmla="val 33333"/>
            </a:avLst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65585" name="Oval 49"/>
          <p:cNvSpPr>
            <a:spLocks noChangeArrowheads="1"/>
          </p:cNvSpPr>
          <p:nvPr/>
        </p:nvSpPr>
        <p:spPr bwMode="auto">
          <a:xfrm>
            <a:off x="5181600" y="25908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6" name="Oval 50"/>
          <p:cNvSpPr>
            <a:spLocks noChangeArrowheads="1"/>
          </p:cNvSpPr>
          <p:nvPr/>
        </p:nvSpPr>
        <p:spPr bwMode="auto">
          <a:xfrm>
            <a:off x="5181600" y="38862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7" name="Oval 51"/>
          <p:cNvSpPr>
            <a:spLocks noChangeArrowheads="1"/>
          </p:cNvSpPr>
          <p:nvPr/>
        </p:nvSpPr>
        <p:spPr bwMode="auto">
          <a:xfrm>
            <a:off x="2743200" y="3886200"/>
            <a:ext cx="990600" cy="995422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8" name="Oval 52"/>
          <p:cNvSpPr>
            <a:spLocks noChangeArrowheads="1"/>
          </p:cNvSpPr>
          <p:nvPr/>
        </p:nvSpPr>
        <p:spPr bwMode="auto">
          <a:xfrm>
            <a:off x="2741613" y="2633663"/>
            <a:ext cx="992187" cy="908864"/>
          </a:xfrm>
          <a:prstGeom prst="ellipse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</a:t>
            </a:r>
            <a:endParaRPr lang="ru-RU" sz="36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5589" name="Rectangle 53"/>
          <p:cNvSpPr>
            <a:spLocks noChangeArrowheads="1"/>
          </p:cNvSpPr>
          <p:nvPr/>
        </p:nvSpPr>
        <p:spPr bwMode="auto">
          <a:xfrm>
            <a:off x="2590800" y="1219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 smtClean="0">
                <a:solidFill>
                  <a:srgbClr val="660066"/>
                </a:solidFill>
                <a:effectLst/>
              </a:rPr>
              <a:t>+15</a:t>
            </a:r>
            <a:endParaRPr lang="ru-RU" b="1" dirty="0">
              <a:solidFill>
                <a:srgbClr val="660066"/>
              </a:solidFill>
              <a:effectLst/>
            </a:endParaRPr>
          </a:p>
        </p:txBody>
      </p:sp>
      <p:sp>
        <p:nvSpPr>
          <p:cNvPr id="65590" name="Rectangle 54"/>
          <p:cNvSpPr>
            <a:spLocks noChangeArrowheads="1"/>
          </p:cNvSpPr>
          <p:nvPr/>
        </p:nvSpPr>
        <p:spPr bwMode="auto">
          <a:xfrm>
            <a:off x="5638800" y="1219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:3</a:t>
            </a:r>
          </a:p>
        </p:txBody>
      </p:sp>
      <p:sp>
        <p:nvSpPr>
          <p:cNvPr id="65591" name="Rectangle 55"/>
          <p:cNvSpPr>
            <a:spLocks noChangeArrowheads="1"/>
          </p:cNvSpPr>
          <p:nvPr/>
        </p:nvSpPr>
        <p:spPr bwMode="auto">
          <a:xfrm>
            <a:off x="6858000" y="32766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 smtClean="0">
                <a:solidFill>
                  <a:srgbClr val="660066"/>
                </a:solidFill>
                <a:effectLst/>
              </a:rPr>
              <a:t>-5</a:t>
            </a:r>
            <a:endParaRPr lang="ru-RU" b="1" dirty="0">
              <a:solidFill>
                <a:srgbClr val="660066"/>
              </a:solidFill>
              <a:effectLst/>
            </a:endParaRPr>
          </a:p>
        </p:txBody>
      </p:sp>
      <p:sp>
        <p:nvSpPr>
          <p:cNvPr id="65592" name="Rectangle 56"/>
          <p:cNvSpPr>
            <a:spLocks noChangeArrowheads="1"/>
          </p:cNvSpPr>
          <p:nvPr/>
        </p:nvSpPr>
        <p:spPr bwMode="auto">
          <a:xfrm>
            <a:off x="5486400" y="5638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*12</a:t>
            </a:r>
          </a:p>
        </p:txBody>
      </p:sp>
      <p:sp>
        <p:nvSpPr>
          <p:cNvPr id="65593" name="Rectangle 57"/>
          <p:cNvSpPr>
            <a:spLocks noChangeArrowheads="1"/>
          </p:cNvSpPr>
          <p:nvPr/>
        </p:nvSpPr>
        <p:spPr bwMode="auto">
          <a:xfrm>
            <a:off x="2438400" y="5638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>
                <a:solidFill>
                  <a:srgbClr val="660066"/>
                </a:solidFill>
                <a:effectLst/>
              </a:rPr>
              <a:t>:2</a:t>
            </a:r>
          </a:p>
        </p:txBody>
      </p:sp>
      <p:sp>
        <p:nvSpPr>
          <p:cNvPr id="65594" name="Rectangle 58"/>
          <p:cNvSpPr>
            <a:spLocks noChangeArrowheads="1"/>
          </p:cNvSpPr>
          <p:nvPr/>
        </p:nvSpPr>
        <p:spPr bwMode="auto">
          <a:xfrm>
            <a:off x="914400" y="3352800"/>
            <a:ext cx="99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ru-RU" b="1" dirty="0" smtClean="0">
                <a:solidFill>
                  <a:srgbClr val="660066"/>
                </a:solidFill>
                <a:effectLst/>
              </a:rPr>
              <a:t>:2</a:t>
            </a:r>
            <a:endParaRPr lang="ru-RU" b="1" dirty="0">
              <a:solidFill>
                <a:srgbClr val="660066"/>
              </a:solidFill>
              <a:effectLst/>
            </a:endParaRPr>
          </a:p>
        </p:txBody>
      </p:sp>
      <p:sp>
        <p:nvSpPr>
          <p:cNvPr id="65597" name="Rectangle 61"/>
          <p:cNvSpPr>
            <a:spLocks noChangeArrowheads="1"/>
          </p:cNvSpPr>
          <p:nvPr/>
        </p:nvSpPr>
        <p:spPr bwMode="auto">
          <a:xfrm>
            <a:off x="4114800" y="20574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598" name="Rectangle 62"/>
          <p:cNvSpPr>
            <a:spLocks noChangeArrowheads="1"/>
          </p:cNvSpPr>
          <p:nvPr/>
        </p:nvSpPr>
        <p:spPr bwMode="auto">
          <a:xfrm>
            <a:off x="5334000" y="27432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599" name="Rectangle 63"/>
          <p:cNvSpPr>
            <a:spLocks noChangeArrowheads="1"/>
          </p:cNvSpPr>
          <p:nvPr/>
        </p:nvSpPr>
        <p:spPr bwMode="auto">
          <a:xfrm>
            <a:off x="53340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600" name="Rectangle 64"/>
          <p:cNvSpPr>
            <a:spLocks noChangeArrowheads="1"/>
          </p:cNvSpPr>
          <p:nvPr/>
        </p:nvSpPr>
        <p:spPr bwMode="auto">
          <a:xfrm>
            <a:off x="4114800" y="45720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65601" name="Rectangle 65"/>
          <p:cNvSpPr>
            <a:spLocks noChangeArrowheads="1"/>
          </p:cNvSpPr>
          <p:nvPr/>
        </p:nvSpPr>
        <p:spPr bwMode="auto">
          <a:xfrm>
            <a:off x="2819400" y="4038600"/>
            <a:ext cx="76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3600" dirty="0">
              <a:solidFill>
                <a:srgbClr val="660066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9058" y="207167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600" dirty="0" smtClean="0">
                <a:solidFill>
                  <a:srgbClr val="660066"/>
                </a:solidFill>
              </a:rPr>
              <a:t>33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14810" y="1714488"/>
            <a:ext cx="6429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500694" y="3143248"/>
            <a:ext cx="3571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4429132"/>
            <a:ext cx="5715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86380" y="264318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3600" dirty="0" smtClean="0">
                <a:solidFill>
                  <a:srgbClr val="660066"/>
                </a:solidFill>
              </a:rPr>
              <a:t>11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00694" y="4000504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6</a:t>
            </a:r>
          </a:p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214810" y="4929198"/>
            <a:ext cx="50006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143372" y="4500570"/>
            <a:ext cx="785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72</a:t>
            </a:r>
          </a:p>
          <a:p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428625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28926" y="4000504"/>
            <a:ext cx="714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36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5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5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  <p:bldP spid="65557" grpId="0" build="allAtOnce" animBg="1"/>
      <p:bldP spid="65558" grpId="0" animBg="1"/>
      <p:bldP spid="65579" grpId="0" animBg="1"/>
      <p:bldP spid="65580" grpId="0" animBg="1"/>
      <p:bldP spid="65581" grpId="0" animBg="1"/>
      <p:bldP spid="65582" grpId="0" animBg="1"/>
      <p:bldP spid="65583" grpId="0" animBg="1"/>
      <p:bldP spid="65584" grpId="0" animBg="1"/>
      <p:bldP spid="65585" grpId="0" animBg="1"/>
      <p:bldP spid="65586" grpId="0" animBg="1"/>
      <p:bldP spid="65587" grpId="0" animBg="1"/>
      <p:bldP spid="65588" grpId="0" animBg="1"/>
      <p:bldP spid="65589" grpId="0"/>
      <p:bldP spid="65590" grpId="0"/>
      <p:bldP spid="65591" grpId="0"/>
      <p:bldP spid="65592" grpId="0"/>
      <p:bldP spid="65593" grpId="0"/>
      <p:bldP spid="65594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3000364" y="142852"/>
            <a:ext cx="5040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Физкультминутка!</a:t>
            </a:r>
            <a:endParaRPr lang="ru-RU" sz="4000" b="0" dirty="0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857232"/>
            <a:ext cx="72866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Раз – подняться, подтянуться,</a:t>
            </a:r>
            <a:endParaRPr lang="ru-RU" sz="3600" dirty="0" smtClean="0"/>
          </a:p>
          <a:p>
            <a:r>
              <a:rPr lang="ru-RU" sz="3600" b="1" i="1" dirty="0" smtClean="0"/>
              <a:t>Два – согнуться, разогнуться,</a:t>
            </a:r>
            <a:endParaRPr lang="ru-RU" sz="3600" dirty="0" smtClean="0"/>
          </a:p>
          <a:p>
            <a:r>
              <a:rPr lang="ru-RU" sz="3600" b="1" i="1" dirty="0" smtClean="0"/>
              <a:t>Три – в ладоши три хлопка,</a:t>
            </a:r>
            <a:endParaRPr lang="ru-RU" sz="3600" dirty="0" smtClean="0"/>
          </a:p>
          <a:p>
            <a:r>
              <a:rPr lang="ru-RU" sz="3600" b="1" i="1" dirty="0" smtClean="0"/>
              <a:t>Головою три кивка.</a:t>
            </a:r>
            <a:endParaRPr lang="ru-RU" sz="3600" dirty="0" smtClean="0"/>
          </a:p>
          <a:p>
            <a:r>
              <a:rPr lang="ru-RU" sz="3600" b="1" i="1" dirty="0" smtClean="0"/>
              <a:t>На четыре – руки шире.</a:t>
            </a:r>
            <a:endParaRPr lang="ru-RU" sz="3600" dirty="0" smtClean="0"/>
          </a:p>
          <a:p>
            <a:r>
              <a:rPr lang="ru-RU" sz="3600" b="1" i="1" dirty="0" smtClean="0"/>
              <a:t>Пять – руками помахать,</a:t>
            </a:r>
            <a:endParaRPr lang="ru-RU" sz="3600" dirty="0" smtClean="0"/>
          </a:p>
          <a:p>
            <a:r>
              <a:rPr lang="ru-RU" sz="3600" b="1" i="1" dirty="0" smtClean="0"/>
              <a:t>Шесть – успокоиться и сесть.</a:t>
            </a:r>
          </a:p>
          <a:p>
            <a:r>
              <a:rPr lang="ru-RU" sz="3600" b="1" dirty="0" smtClean="0"/>
              <a:t>Крепко зажмурить глаза на 3-5 секунд, а затем открыть их на такое же время. Повторять 4 раза.</a:t>
            </a:r>
          </a:p>
          <a:p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body" idx="1"/>
          </p:nvPr>
        </p:nvSpPr>
        <p:spPr>
          <a:xfrm>
            <a:off x="642910" y="2205038"/>
            <a:ext cx="7786741" cy="4295796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№550 (работа в парах), </a:t>
            </a:r>
          </a:p>
          <a:p>
            <a:pPr marL="0" indent="0" algn="ctr"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  <a:p>
            <a:pPr marL="0" indent="0" algn="ctr"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50" y="1071563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Работа по учебнику: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у доски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04974" y="2214554"/>
            <a:ext cx="3121020" cy="642942"/>
          </a:xfrm>
          <a:prstGeom prst="rect">
            <a:avLst/>
          </a:prstGeom>
          <a:noFill/>
        </p:spPr>
      </p:pic>
      <p:pic>
        <p:nvPicPr>
          <p:cNvPr id="16691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26343" y="3000372"/>
            <a:ext cx="3126625" cy="714380"/>
          </a:xfrm>
          <a:prstGeom prst="rect">
            <a:avLst/>
          </a:prstGeom>
          <a:noFill/>
        </p:spPr>
      </p:pic>
      <p:sp>
        <p:nvSpPr>
          <p:cNvPr id="16691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701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917" name="Rectangle 5"/>
          <p:cNvSpPr>
            <a:spLocks noChangeArrowheads="1"/>
          </p:cNvSpPr>
          <p:nvPr/>
        </p:nvSpPr>
        <p:spPr bwMode="auto">
          <a:xfrm>
            <a:off x="0" y="1403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14290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1D5F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6000" b="1" dirty="0" smtClean="0">
                <a:solidFill>
                  <a:srgbClr val="1D5F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Надо помнить!</a:t>
            </a:r>
            <a:endParaRPr lang="ru-RU" sz="6000" b="1" dirty="0">
              <a:solidFill>
                <a:srgbClr val="1D5F0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2428868"/>
            <a:ext cx="850112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Е</a:t>
            </a:r>
            <a:r>
              <a:rPr lang="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сли в числовое выражение </a:t>
            </a:r>
            <a:r>
              <a:rPr lang="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входят степени</a:t>
            </a:r>
            <a:r>
              <a:rPr lang="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 чисел, то их значение вычисляют </a:t>
            </a:r>
            <a:r>
              <a:rPr lang="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до выполнения </a:t>
            </a:r>
            <a:r>
              <a:rPr lang="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остальных действий.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body" idx="1"/>
          </p:nvPr>
        </p:nvSpPr>
        <p:spPr>
          <a:xfrm>
            <a:off x="642910" y="2205038"/>
            <a:ext cx="7786741" cy="4295796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 eaLnBrk="1" hangingPunct="1">
              <a:buFontTx/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  <a:p>
            <a:pPr marL="0" indent="0" algn="ctr"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На «3» №549 (1 столбик)</a:t>
            </a:r>
          </a:p>
          <a:p>
            <a:pPr marL="0" indent="0" algn="ctr"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На «4» №552 (1 столбик) </a:t>
            </a:r>
          </a:p>
          <a:p>
            <a:pPr marL="0" indent="0" algn="ctr">
              <a:buNone/>
              <a:defRPr/>
            </a:pPr>
            <a:r>
              <a:rPr lang="ru-RU" sz="3600" dirty="0" smtClean="0">
                <a:latin typeface="Comic Sans MS" pitchFamily="66" charset="0"/>
              </a:rPr>
              <a:t>На «5» №552 (2 столбик) </a:t>
            </a:r>
          </a:p>
          <a:p>
            <a:pPr marL="0" indent="0" algn="ctr"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  <a:p>
            <a:pPr marL="0" indent="0" algn="ctr">
              <a:buNone/>
              <a:defRPr/>
            </a:pPr>
            <a:endParaRPr lang="ru-RU" sz="3600" dirty="0" smtClean="0">
              <a:latin typeface="Comic Sans MS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50" y="1071563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работа</a:t>
            </a:r>
            <a:endParaRPr lang="ru-RU" sz="54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Запись произведения равных множителей в виде  степени помогает во множестве ситуаций, людям самых различных профессий.</a:t>
            </a:r>
          </a:p>
          <a:p>
            <a:pPr lvl="0" algn="just"/>
            <a:r>
              <a:rPr lang="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Например - астрономам, которые работают с огромными числами. В таблице приведены приблизитедьные массы небесных тел.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7458" name="Picture 2" descr="Бесплатно Скачать оригинал Планета, пространство, Земля, Луна, Андромеда, А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193104"/>
            <a:ext cx="3643306" cy="255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282" y="2143116"/>
          <a:ext cx="5214974" cy="3370556"/>
        </p:xfrm>
        <a:graphic>
          <a:graphicData uri="http://schemas.openxmlformats.org/drawingml/2006/table">
            <a:tbl>
              <a:tblPr/>
              <a:tblGrid>
                <a:gridCol w="2571768"/>
                <a:gridCol w="2643206"/>
              </a:tblGrid>
              <a:tr h="38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Меркурий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*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23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Земля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 * 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24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Марс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* 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23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5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Плутон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 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*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22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431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Луна (спутник Земли)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 * 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22 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15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Солнце (звезда)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*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2400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30  кг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714612" y="214290"/>
            <a:ext cx="3857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Оцените свою деятельность на уроке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5105" name="Rectangle 1"/>
          <p:cNvSpPr>
            <a:spLocks noChangeArrowheads="1"/>
          </p:cNvSpPr>
          <p:nvPr/>
        </p:nvSpPr>
        <p:spPr bwMode="auto">
          <a:xfrm>
            <a:off x="571472" y="1928802"/>
            <a:ext cx="835824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Перечислите цели, которые вы ставили в начале урока.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Оцените себя, достигли ли вы этих целей?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вам помогло справиться с затруднениями на уроке?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научились?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трудно?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интересно 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matematika_carica_nauk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8913"/>
            <a:ext cx="9324975" cy="7046913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1785926"/>
            <a:ext cx="7748612" cy="100013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Домашнее задание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995738" y="2708275"/>
            <a:ext cx="4465637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aseline="300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n-US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ru-RU" dirty="0">
              <a:latin typeface="Arial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42910" y="2786058"/>
            <a:ext cx="807249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4800" b="1" dirty="0" smtClean="0">
              <a:latin typeface="Comic Sans MS" pitchFamily="66" charset="0"/>
            </a:endParaRPr>
          </a:p>
          <a:p>
            <a:pPr marL="742950" indent="-742950" algn="ctr">
              <a:defRPr/>
            </a:pPr>
            <a:r>
              <a:rPr lang="ru-RU" sz="4800" b="1" dirty="0" smtClean="0"/>
              <a:t>§20, устно вопросы № 1-6,</a:t>
            </a:r>
          </a:p>
          <a:p>
            <a:pPr algn="ctr">
              <a:defRPr/>
            </a:pPr>
            <a:r>
              <a:rPr lang="ru-RU" sz="4800" b="1" dirty="0" smtClean="0"/>
              <a:t>№ 551, № 553, № 561. </a:t>
            </a:r>
          </a:p>
          <a:p>
            <a:pPr algn="ctr">
              <a:spcBef>
                <a:spcPct val="50000"/>
              </a:spcBef>
            </a:pPr>
            <a:endParaRPr lang="ru-RU" sz="3200" b="1" baseline="30000" dirty="0">
              <a:latin typeface="Arial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57176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 11 часов ночи идет дождь, то возможно ли через 48 часов солнечная погода?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786190"/>
            <a:ext cx="8143932" cy="185261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двух кошельках лежат две монеты, причем в одном кошельке монет вдвое больше, чем в другом. Как такое может быть?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844824"/>
            <a:ext cx="7924800" cy="1143000"/>
          </a:xfrm>
          <a:ln>
            <a:noFill/>
          </a:ln>
          <a:effectLst/>
        </p:spPr>
        <p:txBody>
          <a:bodyPr>
            <a:noAutofit/>
          </a:bodyPr>
          <a:lstStyle/>
          <a:p>
            <a:r>
              <a:rPr lang="ru-RU" sz="3200" b="1" dirty="0">
                <a:effectLst/>
                <a:latin typeface="Times New Roman" pitchFamily="18" charset="0"/>
                <a:cs typeface="Times New Roman" pitchFamily="18" charset="0"/>
              </a:rPr>
              <a:t>Мы знаем, что сумму, в которой все слагаемые равны друг другу, можно записать короче – в виде произведения.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3861048"/>
            <a:ext cx="8281988" cy="56991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>
                <a:latin typeface="Comic Sans MS" pitchFamily="66" charset="0"/>
              </a:rPr>
              <a:t>НАПРИМЕР: </a:t>
            </a:r>
            <a:r>
              <a:rPr lang="ru-RU" sz="3900" dirty="0">
                <a:latin typeface="Comic Sans MS" pitchFamily="66" charset="0"/>
                <a:cs typeface="Arial" pitchFamily="34" charset="0"/>
              </a:rPr>
              <a:t>3 + 3 + 3 + 3 + 3 = 3 </a:t>
            </a:r>
            <a:r>
              <a:rPr lang="en-US" sz="3900" dirty="0">
                <a:latin typeface="Comic Sans MS" pitchFamily="66" charset="0"/>
                <a:cs typeface="Arial" pitchFamily="34" charset="0"/>
              </a:rPr>
              <a:t>·</a:t>
            </a:r>
            <a:r>
              <a:rPr lang="ru-RU" sz="3900" dirty="0">
                <a:latin typeface="Comic Sans MS" pitchFamily="66" charset="0"/>
                <a:cs typeface="Arial" pitchFamily="34" charset="0"/>
              </a:rPr>
              <a:t> 5</a:t>
            </a:r>
            <a:endParaRPr lang="en-US" sz="3900" dirty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467600" cy="6016752"/>
          </a:xfrm>
        </p:spPr>
        <p:txBody>
          <a:bodyPr>
            <a:normAutofit/>
          </a:bodyPr>
          <a:lstStyle/>
          <a:p>
            <a:pPr lvl="0"/>
            <a:r>
              <a:rPr lang="ru-RU" sz="4800" dirty="0" smtClean="0"/>
              <a:t>5+5+5+5+5+5 =</a:t>
            </a:r>
          </a:p>
          <a:p>
            <a:pPr lvl="0"/>
            <a:r>
              <a:rPr lang="ru-RU" sz="4800" dirty="0" smtClean="0"/>
              <a:t>10+10+10+10 =</a:t>
            </a:r>
          </a:p>
          <a:p>
            <a:r>
              <a:rPr lang="ru-RU" sz="4800" dirty="0" smtClean="0"/>
              <a:t>7+7+7+7+7+7 =</a:t>
            </a:r>
          </a:p>
          <a:p>
            <a:r>
              <a:rPr lang="ru-RU" sz="4800" dirty="0" smtClean="0"/>
              <a:t>2+2+2+2+2+2+2 =</a:t>
            </a:r>
          </a:p>
          <a:p>
            <a:r>
              <a:rPr lang="ru-RU" sz="4800" dirty="0" smtClean="0"/>
              <a:t>30+30+30 = </a:t>
            </a:r>
          </a:p>
          <a:p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 </a:t>
            </a:r>
            <a:r>
              <a:rPr lang="ru-RU" sz="3600" b="1" dirty="0" smtClean="0"/>
              <a:t>Замените действие сложение умножением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7467600" cy="594055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5   6 = 30</a:t>
            </a:r>
          </a:p>
          <a:p>
            <a:r>
              <a:rPr lang="ru-RU" sz="4800" dirty="0" smtClean="0"/>
              <a:t> 10   4 = 40</a:t>
            </a:r>
          </a:p>
          <a:p>
            <a:r>
              <a:rPr lang="ru-RU" sz="4800" dirty="0" smtClean="0"/>
              <a:t> 7   6 = 42</a:t>
            </a:r>
          </a:p>
          <a:p>
            <a:r>
              <a:rPr lang="ru-RU" sz="4800" dirty="0" smtClean="0"/>
              <a:t> 2   7 = 14</a:t>
            </a:r>
          </a:p>
          <a:p>
            <a:r>
              <a:rPr lang="ru-RU" sz="4800" dirty="0" smtClean="0"/>
              <a:t> 30   3 = 90</a:t>
            </a:r>
          </a:p>
        </p:txBody>
      </p:sp>
      <p:sp>
        <p:nvSpPr>
          <p:cNvPr id="4" name="Овал 3"/>
          <p:cNvSpPr/>
          <p:nvPr/>
        </p:nvSpPr>
        <p:spPr>
          <a:xfrm>
            <a:off x="1500166" y="92867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85918" y="1857364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28728" y="271462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428728" y="3571876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785918" y="4429132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19400" y="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Проверьте себя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09295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5   5   5 = </a:t>
            </a:r>
          </a:p>
          <a:p>
            <a:r>
              <a:rPr lang="ru-RU" sz="4800" dirty="0" smtClean="0"/>
              <a:t> 3   3   3 =</a:t>
            </a:r>
          </a:p>
          <a:p>
            <a:r>
              <a:rPr lang="ru-RU" sz="4800" dirty="0" smtClean="0"/>
              <a:t> 10   10   10 = </a:t>
            </a:r>
          </a:p>
          <a:p>
            <a:r>
              <a:rPr lang="ru-RU" sz="4800" dirty="0" smtClean="0"/>
              <a:t> 2  2   2   2  2 = </a:t>
            </a:r>
          </a:p>
          <a:p>
            <a:r>
              <a:rPr lang="ru-RU" sz="4800" dirty="0" smtClean="0"/>
              <a:t> 4   4  4 = </a:t>
            </a:r>
          </a:p>
          <a:p>
            <a:endParaRPr lang="ru-RU" sz="4800" dirty="0" smtClean="0"/>
          </a:p>
        </p:txBody>
      </p:sp>
      <p:sp>
        <p:nvSpPr>
          <p:cNvPr id="4" name="Овал 3"/>
          <p:cNvSpPr/>
          <p:nvPr/>
        </p:nvSpPr>
        <p:spPr>
          <a:xfrm>
            <a:off x="1524000" y="762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09800" y="762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24000" y="1524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09800" y="1524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828800" y="2438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95600" y="25146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716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0574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8194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429000" y="3352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447800" y="41910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133600" y="41148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715000" y="0"/>
            <a:ext cx="3429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Запишите задания!</a:t>
            </a:r>
          </a:p>
          <a:p>
            <a:pPr algn="ctr"/>
            <a:r>
              <a:rPr lang="ru-RU" sz="3200" b="1" dirty="0" smtClean="0"/>
              <a:t>Существует ли действие, которым можно заменить умножение одинаковых множителей</a:t>
            </a:r>
          </a:p>
          <a:p>
            <a:pPr algn="ctr"/>
            <a:r>
              <a:rPr lang="ru-RU" sz="3200" b="1" dirty="0" smtClean="0"/>
              <a:t>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4215" cy="3285"/>
          </a:xfrm>
        </p:grpSpPr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4215" cy="53"/>
            </a:xfrm>
            <a:prstGeom prst="rect">
              <a:avLst/>
            </a:prstGeom>
            <a:solidFill>
              <a:srgbClr val="00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0" y="53"/>
              <a:ext cx="4215" cy="1"/>
            </a:xfrm>
            <a:prstGeom prst="rect">
              <a:avLst/>
            </a:prstGeom>
            <a:solidFill>
              <a:srgbClr val="02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0" y="54"/>
              <a:ext cx="4215" cy="3"/>
            </a:xfrm>
            <a:prstGeom prst="rect">
              <a:avLst/>
            </a:prstGeom>
            <a:solidFill>
              <a:srgbClr val="04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0" y="57"/>
              <a:ext cx="4215" cy="3"/>
            </a:xfrm>
            <a:prstGeom prst="rect">
              <a:avLst/>
            </a:prstGeom>
            <a:solidFill>
              <a:srgbClr val="06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0" y="60"/>
              <a:ext cx="4215" cy="3"/>
            </a:xfrm>
            <a:prstGeom prst="rect">
              <a:avLst/>
            </a:prstGeom>
            <a:solidFill>
              <a:srgbClr val="09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0" y="63"/>
              <a:ext cx="4215" cy="95"/>
            </a:xfrm>
            <a:prstGeom prst="rect">
              <a:avLst/>
            </a:prstGeom>
            <a:solidFill>
              <a:srgbClr val="0B66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158"/>
              <a:ext cx="4215" cy="7"/>
            </a:xfrm>
            <a:prstGeom prst="rect">
              <a:avLst/>
            </a:prstGeom>
            <a:solidFill>
              <a:srgbClr val="0D67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165"/>
              <a:ext cx="4215" cy="72"/>
            </a:xfrm>
            <a:prstGeom prst="rect">
              <a:avLst/>
            </a:prstGeom>
            <a:solidFill>
              <a:srgbClr val="0F67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237"/>
              <a:ext cx="4215" cy="73"/>
            </a:xfrm>
            <a:prstGeom prst="rect">
              <a:avLst/>
            </a:prstGeom>
            <a:solidFill>
              <a:srgbClr val="11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0" y="310"/>
              <a:ext cx="4215" cy="8"/>
            </a:xfrm>
            <a:prstGeom prst="rect">
              <a:avLst/>
            </a:prstGeom>
            <a:solidFill>
              <a:srgbClr val="13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0" y="318"/>
              <a:ext cx="4215" cy="63"/>
            </a:xfrm>
            <a:prstGeom prst="rect">
              <a:avLst/>
            </a:prstGeom>
            <a:solidFill>
              <a:srgbClr val="1568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0" y="381"/>
              <a:ext cx="4215" cy="51"/>
            </a:xfrm>
            <a:prstGeom prst="rect">
              <a:avLst/>
            </a:prstGeom>
            <a:solidFill>
              <a:srgbClr val="17696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432"/>
              <a:ext cx="4215" cy="97"/>
            </a:xfrm>
            <a:prstGeom prst="rect">
              <a:avLst/>
            </a:prstGeom>
            <a:solidFill>
              <a:srgbClr val="196A6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529"/>
              <a:ext cx="4215" cy="37"/>
            </a:xfrm>
            <a:prstGeom prst="rect">
              <a:avLst/>
            </a:prstGeom>
            <a:solidFill>
              <a:srgbClr val="1B6B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566"/>
              <a:ext cx="4215" cy="43"/>
            </a:xfrm>
            <a:prstGeom prst="rect">
              <a:avLst/>
            </a:prstGeom>
            <a:solidFill>
              <a:srgbClr val="1D6C6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0" y="609"/>
              <a:ext cx="4215" cy="73"/>
            </a:xfrm>
            <a:prstGeom prst="rect">
              <a:avLst/>
            </a:prstGeom>
            <a:solidFill>
              <a:srgbClr val="1F6C6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0" y="682"/>
              <a:ext cx="4215" cy="29"/>
            </a:xfrm>
            <a:prstGeom prst="rect">
              <a:avLst/>
            </a:prstGeom>
            <a:solidFill>
              <a:srgbClr val="216D6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0" y="711"/>
              <a:ext cx="4215" cy="64"/>
            </a:xfrm>
            <a:prstGeom prst="rect">
              <a:avLst/>
            </a:prstGeom>
            <a:solidFill>
              <a:srgbClr val="236E6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0" y="775"/>
              <a:ext cx="4215" cy="43"/>
            </a:xfrm>
            <a:prstGeom prst="rect">
              <a:avLst/>
            </a:prstGeom>
            <a:solidFill>
              <a:srgbClr val="256F6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0" y="818"/>
              <a:ext cx="4215" cy="48"/>
            </a:xfrm>
            <a:prstGeom prst="rect">
              <a:avLst/>
            </a:prstGeom>
            <a:solidFill>
              <a:srgbClr val="2770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0" y="866"/>
              <a:ext cx="4215" cy="51"/>
            </a:xfrm>
            <a:prstGeom prst="rect">
              <a:avLst/>
            </a:prstGeom>
            <a:solidFill>
              <a:srgbClr val="29717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0" y="917"/>
              <a:ext cx="4215" cy="51"/>
            </a:xfrm>
            <a:prstGeom prst="rect">
              <a:avLst/>
            </a:prstGeom>
            <a:solidFill>
              <a:srgbClr val="2B727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0" y="968"/>
              <a:ext cx="4215" cy="51"/>
            </a:xfrm>
            <a:prstGeom prst="rect">
              <a:avLst/>
            </a:prstGeom>
            <a:solidFill>
              <a:srgbClr val="2D737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0" y="1019"/>
              <a:ext cx="4215" cy="51"/>
            </a:xfrm>
            <a:prstGeom prst="rect">
              <a:avLst/>
            </a:prstGeom>
            <a:solidFill>
              <a:srgbClr val="2E757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0" y="1070"/>
              <a:ext cx="4215" cy="40"/>
            </a:xfrm>
            <a:prstGeom prst="rect">
              <a:avLst/>
            </a:prstGeom>
            <a:solidFill>
              <a:srgbClr val="30767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0" y="1110"/>
              <a:ext cx="4215" cy="64"/>
            </a:xfrm>
            <a:prstGeom prst="rect">
              <a:avLst/>
            </a:prstGeom>
            <a:solidFill>
              <a:srgbClr val="32777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0" y="1174"/>
              <a:ext cx="4215" cy="38"/>
            </a:xfrm>
            <a:prstGeom prst="rect">
              <a:avLst/>
            </a:prstGeom>
            <a:solidFill>
              <a:srgbClr val="34797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0" y="1212"/>
              <a:ext cx="4215" cy="64"/>
            </a:xfrm>
            <a:prstGeom prst="rect">
              <a:avLst/>
            </a:prstGeom>
            <a:solidFill>
              <a:srgbClr val="367A7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0" y="1276"/>
              <a:ext cx="4215" cy="51"/>
            </a:xfrm>
            <a:prstGeom prst="rect">
              <a:avLst/>
            </a:prstGeom>
            <a:solidFill>
              <a:srgbClr val="387B7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0" y="1327"/>
              <a:ext cx="4215" cy="64"/>
            </a:xfrm>
            <a:prstGeom prst="rect">
              <a:avLst/>
            </a:prstGeom>
            <a:solidFill>
              <a:srgbClr val="3A7D7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0" y="1391"/>
              <a:ext cx="4215" cy="51"/>
            </a:xfrm>
            <a:prstGeom prst="rect">
              <a:avLst/>
            </a:prstGeom>
            <a:solidFill>
              <a:srgbClr val="3C7F7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auto">
            <a:xfrm>
              <a:off x="0" y="1442"/>
              <a:ext cx="4215" cy="52"/>
            </a:xfrm>
            <a:prstGeom prst="rect">
              <a:avLst/>
            </a:prstGeom>
            <a:solidFill>
              <a:srgbClr val="3E8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9" name="Rectangle 35"/>
            <p:cNvSpPr>
              <a:spLocks noChangeArrowheads="1"/>
            </p:cNvSpPr>
            <p:nvPr/>
          </p:nvSpPr>
          <p:spPr bwMode="auto">
            <a:xfrm>
              <a:off x="0" y="1494"/>
              <a:ext cx="4215" cy="39"/>
            </a:xfrm>
            <a:prstGeom prst="rect">
              <a:avLst/>
            </a:prstGeom>
            <a:solidFill>
              <a:srgbClr val="3F82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0" name="Rectangle 36"/>
            <p:cNvSpPr>
              <a:spLocks noChangeArrowheads="1"/>
            </p:cNvSpPr>
            <p:nvPr/>
          </p:nvSpPr>
          <p:spPr bwMode="auto">
            <a:xfrm>
              <a:off x="0" y="1533"/>
              <a:ext cx="4215" cy="76"/>
            </a:xfrm>
            <a:prstGeom prst="rect">
              <a:avLst/>
            </a:prstGeom>
            <a:solidFill>
              <a:srgbClr val="41838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1" name="Rectangle 37"/>
            <p:cNvSpPr>
              <a:spLocks noChangeArrowheads="1"/>
            </p:cNvSpPr>
            <p:nvPr/>
          </p:nvSpPr>
          <p:spPr bwMode="auto">
            <a:xfrm>
              <a:off x="0" y="1609"/>
              <a:ext cx="4215" cy="52"/>
            </a:xfrm>
            <a:prstGeom prst="rect">
              <a:avLst/>
            </a:prstGeom>
            <a:solidFill>
              <a:srgbClr val="438585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0" y="1661"/>
              <a:ext cx="4215" cy="52"/>
            </a:xfrm>
            <a:prstGeom prst="rect">
              <a:avLst/>
            </a:prstGeom>
            <a:solidFill>
              <a:srgbClr val="45868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3" name="Rectangle 39"/>
            <p:cNvSpPr>
              <a:spLocks noChangeArrowheads="1"/>
            </p:cNvSpPr>
            <p:nvPr/>
          </p:nvSpPr>
          <p:spPr bwMode="auto">
            <a:xfrm>
              <a:off x="0" y="1713"/>
              <a:ext cx="4215" cy="51"/>
            </a:xfrm>
            <a:prstGeom prst="rect">
              <a:avLst/>
            </a:prstGeom>
            <a:solidFill>
              <a:srgbClr val="46888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0" y="1764"/>
              <a:ext cx="4215" cy="64"/>
            </a:xfrm>
            <a:prstGeom prst="rect">
              <a:avLst/>
            </a:prstGeom>
            <a:solidFill>
              <a:srgbClr val="48898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0" y="1828"/>
              <a:ext cx="4215" cy="38"/>
            </a:xfrm>
            <a:prstGeom prst="rect">
              <a:avLst/>
            </a:prstGeom>
            <a:solidFill>
              <a:srgbClr val="498B8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0" y="1866"/>
              <a:ext cx="4215" cy="77"/>
            </a:xfrm>
            <a:prstGeom prst="rect">
              <a:avLst/>
            </a:prstGeom>
            <a:solidFill>
              <a:srgbClr val="4B8C8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0" y="1943"/>
              <a:ext cx="4215" cy="78"/>
            </a:xfrm>
            <a:prstGeom prst="rect">
              <a:avLst/>
            </a:prstGeom>
            <a:solidFill>
              <a:srgbClr val="4D8E8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0" y="2021"/>
              <a:ext cx="4215" cy="64"/>
            </a:xfrm>
            <a:prstGeom prst="rect">
              <a:avLst/>
            </a:prstGeom>
            <a:solidFill>
              <a:srgbClr val="4F8F8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0" y="2085"/>
              <a:ext cx="4215" cy="89"/>
            </a:xfrm>
            <a:prstGeom prst="rect">
              <a:avLst/>
            </a:prstGeom>
            <a:solidFill>
              <a:srgbClr val="50919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0" y="2174"/>
              <a:ext cx="4215" cy="90"/>
            </a:xfrm>
            <a:prstGeom prst="rect">
              <a:avLst/>
            </a:prstGeom>
            <a:solidFill>
              <a:srgbClr val="52939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0" y="2264"/>
              <a:ext cx="4215" cy="76"/>
            </a:xfrm>
            <a:prstGeom prst="rect">
              <a:avLst/>
            </a:prstGeom>
            <a:solidFill>
              <a:srgbClr val="5494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0" y="2340"/>
              <a:ext cx="4215" cy="104"/>
            </a:xfrm>
            <a:prstGeom prst="rect">
              <a:avLst/>
            </a:prstGeom>
            <a:solidFill>
              <a:srgbClr val="55969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0" y="2444"/>
              <a:ext cx="4215" cy="102"/>
            </a:xfrm>
            <a:prstGeom prst="rect">
              <a:avLst/>
            </a:prstGeom>
            <a:solidFill>
              <a:srgbClr val="57979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0" y="2546"/>
              <a:ext cx="4215" cy="154"/>
            </a:xfrm>
            <a:prstGeom prst="rect">
              <a:avLst/>
            </a:prstGeom>
            <a:solidFill>
              <a:srgbClr val="5899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0" y="2700"/>
              <a:ext cx="4215" cy="256"/>
            </a:xfrm>
            <a:prstGeom prst="rect">
              <a:avLst/>
            </a:prstGeom>
            <a:solidFill>
              <a:srgbClr val="5A9B9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0" y="2956"/>
              <a:ext cx="4215" cy="329"/>
            </a:xfrm>
            <a:prstGeom prst="rect">
              <a:avLst/>
            </a:prstGeom>
            <a:solidFill>
              <a:srgbClr val="5D9E9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1077" name="Picture 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616" y="2571744"/>
            <a:ext cx="3722946" cy="401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8" name="Picture 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825335"/>
            <a:ext cx="2571768" cy="253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4500562" y="1500174"/>
            <a:ext cx="7143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5F7A7"/>
                </a:solidFill>
                <a:effectLst/>
                <a:latin typeface="Arial" pitchFamily="34" charset="0"/>
                <a:cs typeface="Arial" pitchFamily="34" charset="0"/>
              </a:rPr>
              <a:t>,,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2910" y="71435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Разгадайте ребус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500694" y="2143116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Verdana" pitchFamily="34" charset="0"/>
                <a:cs typeface="Verdana" pitchFamily="34" charset="0"/>
              </a:rPr>
              <a:t>степень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14" y="1928802"/>
            <a:ext cx="650085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Тема урока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«Степень числа»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694</Words>
  <PresentationFormat>Экран (4:3)</PresentationFormat>
  <Paragraphs>162</Paragraphs>
  <Slides>27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Формула</vt:lpstr>
      <vt:lpstr>Слайд 1</vt:lpstr>
      <vt:lpstr>Слайд 2</vt:lpstr>
      <vt:lpstr>Если в 11 часов ночи идет дождь, то возможно ли через 48 часов солнечная погода? </vt:lpstr>
      <vt:lpstr>Мы знаем, что сумму, в которой все слагаемые равны друг другу, можно записать короче – в виде произведения.</vt:lpstr>
      <vt:lpstr>Слайд 5</vt:lpstr>
      <vt:lpstr>Слайд 6</vt:lpstr>
      <vt:lpstr>Слайд 7</vt:lpstr>
      <vt:lpstr>Слайд 8</vt:lpstr>
      <vt:lpstr>Слайд 9</vt:lpstr>
      <vt:lpstr>Работа с учебником</vt:lpstr>
      <vt:lpstr>Слайд 11</vt:lpstr>
      <vt:lpstr>Слайд 12</vt:lpstr>
      <vt:lpstr>Свойства степени</vt:lpstr>
      <vt:lpstr>Объединившись в группы по 3-4 человека, ответьте на вопросы в конце параграфа и замените умножение степенью числа 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Работа у доски</vt:lpstr>
      <vt:lpstr>Слайд 23</vt:lpstr>
      <vt:lpstr>Слайд 24</vt:lpstr>
      <vt:lpstr>Слайд 25</vt:lpstr>
      <vt:lpstr>Слайд 26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166</cp:revision>
  <dcterms:created xsi:type="dcterms:W3CDTF">2014-11-25T18:23:46Z</dcterms:created>
  <dcterms:modified xsi:type="dcterms:W3CDTF">2023-01-30T19:01:07Z</dcterms:modified>
</cp:coreProperties>
</file>