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  <p:sldMasterId id="2147483748" r:id="rId2"/>
    <p:sldMasterId id="2147483760" r:id="rId3"/>
  </p:sldMasterIdLst>
  <p:notesMasterIdLst>
    <p:notesMasterId r:id="rId63"/>
  </p:notesMasterIdLst>
  <p:sldIdLst>
    <p:sldId id="340" r:id="rId4"/>
    <p:sldId id="375" r:id="rId5"/>
    <p:sldId id="380" r:id="rId6"/>
    <p:sldId id="258" r:id="rId7"/>
    <p:sldId id="313" r:id="rId8"/>
    <p:sldId id="289" r:id="rId9"/>
    <p:sldId id="377" r:id="rId10"/>
    <p:sldId id="266" r:id="rId11"/>
    <p:sldId id="267" r:id="rId12"/>
    <p:sldId id="405" r:id="rId13"/>
    <p:sldId id="265" r:id="rId14"/>
    <p:sldId id="366" r:id="rId15"/>
    <p:sldId id="273" r:id="rId16"/>
    <p:sldId id="379" r:id="rId17"/>
    <p:sldId id="407" r:id="rId18"/>
    <p:sldId id="410" r:id="rId19"/>
    <p:sldId id="420" r:id="rId20"/>
    <p:sldId id="411" r:id="rId21"/>
    <p:sldId id="412" r:id="rId22"/>
    <p:sldId id="414" r:id="rId23"/>
    <p:sldId id="262" r:id="rId24"/>
    <p:sldId id="275" r:id="rId25"/>
    <p:sldId id="393" r:id="rId26"/>
    <p:sldId id="276" r:id="rId27"/>
    <p:sldId id="395" r:id="rId28"/>
    <p:sldId id="389" r:id="rId29"/>
    <p:sldId id="417" r:id="rId30"/>
    <p:sldId id="382" r:id="rId31"/>
    <p:sldId id="332" r:id="rId32"/>
    <p:sldId id="318" r:id="rId33"/>
    <p:sldId id="334" r:id="rId34"/>
    <p:sldId id="320" r:id="rId35"/>
    <p:sldId id="353" r:id="rId36"/>
    <p:sldId id="321" r:id="rId37"/>
    <p:sldId id="342" r:id="rId38"/>
    <p:sldId id="327" r:id="rId39"/>
    <p:sldId id="344" r:id="rId40"/>
    <p:sldId id="324" r:id="rId41"/>
    <p:sldId id="418" r:id="rId42"/>
    <p:sldId id="422" r:id="rId43"/>
    <p:sldId id="281" r:id="rId44"/>
    <p:sldId id="282" r:id="rId45"/>
    <p:sldId id="299" r:id="rId46"/>
    <p:sldId id="284" r:id="rId47"/>
    <p:sldId id="296" r:id="rId48"/>
    <p:sldId id="285" r:id="rId49"/>
    <p:sldId id="287" r:id="rId50"/>
    <p:sldId id="416" r:id="rId51"/>
    <p:sldId id="348" r:id="rId52"/>
    <p:sldId id="349" r:id="rId53"/>
    <p:sldId id="352" r:id="rId54"/>
    <p:sldId id="351" r:id="rId55"/>
    <p:sldId id="355" r:id="rId56"/>
    <p:sldId id="396" r:id="rId57"/>
    <p:sldId id="401" r:id="rId58"/>
    <p:sldId id="402" r:id="rId59"/>
    <p:sldId id="371" r:id="rId60"/>
    <p:sldId id="368" r:id="rId61"/>
    <p:sldId id="326" r:id="rId6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C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09" autoAdjust="0"/>
    <p:restoredTop sz="95461" autoAdjust="0"/>
  </p:normalViewPr>
  <p:slideViewPr>
    <p:cSldViewPr>
      <p:cViewPr varScale="1">
        <p:scale>
          <a:sx n="88" d="100"/>
          <a:sy n="88" d="100"/>
        </p:scale>
        <p:origin x="137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7C43B-E855-4899-9BE9-9188851F8458}" type="datetimeFigureOut">
              <a:rPr lang="ru-RU" smtClean="0"/>
              <a:t>пт 04.04.25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61F8F3-B996-4088-901D-5A530E2093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16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этом разделе для </a:t>
            </a:r>
            <a:r>
              <a:rPr lang="ru-RU" dirty="0" err="1" smtClean="0"/>
              <a:t>визуализацтт</a:t>
            </a:r>
            <a:r>
              <a:rPr lang="ru-RU" dirty="0" smtClean="0"/>
              <a:t> правильных ответов использован метод «Анимированная </a:t>
            </a:r>
            <a:r>
              <a:rPr lang="ru-RU" dirty="0" err="1" smtClean="0"/>
              <a:t>сорбонка</a:t>
            </a:r>
            <a:r>
              <a:rPr lang="ru-RU" dirty="0" smtClean="0"/>
              <a:t>». Слова можно угадывать по буквам.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7B9E-AE52-4DA1-A46E-01C73BAF659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188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«ОСА»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7B9E-AE52-4DA1-A46E-01C73BAF659D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797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ЭСКАДРА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7B9E-AE52-4DA1-A46E-01C73BAF659D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003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«ОСА»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7B9E-AE52-4DA1-A46E-01C73BAF659D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572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1F8F3-B996-4088-901D-5A530E209377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86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1F8F3-B996-4088-901D-5A530E209377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0977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1F8F3-B996-4088-901D-5A530E209377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7052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1F8F3-B996-4088-901D-5A530E209377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385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1F8F3-B996-4088-901D-5A530E209377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221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1F8F3-B996-4088-901D-5A530E209377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8965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1F8F3-B996-4088-901D-5A530E209377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7805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1F8F3-B996-4088-901D-5A530E209377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099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 userDrawn="1"/>
        </p:nvSpPr>
        <p:spPr>
          <a:xfrm>
            <a:off x="251520" y="188640"/>
            <a:ext cx="8640960" cy="6552728"/>
          </a:xfrm>
          <a:prstGeom prst="roundRect">
            <a:avLst>
              <a:gd name="adj" fmla="val 11817"/>
            </a:avLst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1094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18EC74-535B-4F7D-8313-B40011AC4D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6FBCD-B35A-4598-BE41-275C2DA7BD37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FC11F8-EBCD-4487-8DED-5855B41F1A5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09AA-7F7C-4009-B55B-AE99EAF75B93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BD3ACE-3A9B-4112-A508-89DC9C96F1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4475C-EC8A-4F6E-A572-38E2037659A7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31ECE6-07A3-4568-9093-31BAD763C6D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28E52-9F6E-42C3-B04A-933DDEDEE872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15283F-C78C-40ED-BC28-53E6098055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9EA99-6D15-4DA5-ABFA-086542DADDB5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EEA964-F40E-4359-B022-0EAD51E74D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A094F-09CC-420D-90CA-8F6FE5C437C1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DDB631-E4F9-4B54-81A2-1FFD3279A7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A584-274B-4A2A-87A1-C7CA1150746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DB871-DE35-4984-AC50-983549EF0EE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25A5-8D70-45A5-9F08-F95F9FD66ED7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2F8BB5-0DFD-493D-B15C-B4ACBBB8B4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C7E3-F4EF-4482-871B-CF1BA70CF335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05CCCC-8FAE-451B-A22D-478D29F8D26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E228-7B23-4E85-A50F-BA633C57798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223CA8-53EC-4AC5-AABB-155ABA8897D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32A49-FACB-40CC-8697-BEF362F812EE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460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6489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8417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4238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1721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7972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4406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8343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552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4484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4706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 userDrawn="1"/>
        </p:nvSpPr>
        <p:spPr>
          <a:xfrm>
            <a:off x="251520" y="188640"/>
            <a:ext cx="8640960" cy="6552728"/>
          </a:xfrm>
          <a:prstGeom prst="roundRect">
            <a:avLst>
              <a:gd name="adj" fmla="val 11817"/>
            </a:avLst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621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1687C1A-4C9A-4ACF-9917-BB4C18A2F41B}" type="datetimeFigureOut">
              <a:rPr lang="ru-RU" smtClean="0"/>
              <a:pPr/>
              <a:t>пт 04.04.25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66F07D6-B536-4E73-B6C2-F50A705EB1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87C1A-4C9A-4ACF-9917-BB4C18A2F4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пт 04.04.25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F07D6-B536-4E73-B6C2-F50A705EB1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645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14.xml"/><Relationship Id="rId7" Type="http://schemas.openxmlformats.org/officeDocument/2006/relationships/slide" Target="slide40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28.xml"/><Relationship Id="rId4" Type="http://schemas.openxmlformats.org/officeDocument/2006/relationships/slide" Target="slide21.xml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microsoft.com/office/2007/relationships/hdphoto" Target="../media/hdphoto2.wdp"/><Relationship Id="rId3" Type="http://schemas.openxmlformats.org/officeDocument/2006/relationships/image" Target="../media/image4.png"/><Relationship Id="rId7" Type="http://schemas.openxmlformats.org/officeDocument/2006/relationships/slide" Target="slide12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11" Type="http://schemas.openxmlformats.org/officeDocument/2006/relationships/image" Target="../media/image5.png"/><Relationship Id="rId5" Type="http://schemas.openxmlformats.org/officeDocument/2006/relationships/slide" Target="slide9.xml"/><Relationship Id="rId10" Type="http://schemas.openxmlformats.org/officeDocument/2006/relationships/slide" Target="slide4.xml"/><Relationship Id="rId4" Type="http://schemas.openxmlformats.org/officeDocument/2006/relationships/slide" Target="slide8.xml"/><Relationship Id="rId9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slide" Target="slide24.xml"/><Relationship Id="rId7" Type="http://schemas.openxmlformats.org/officeDocument/2006/relationships/slide" Target="slide19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8.xml"/><Relationship Id="rId11" Type="http://schemas.microsoft.com/office/2007/relationships/hdphoto" Target="../media/hdphoto3.wdp"/><Relationship Id="rId5" Type="http://schemas.openxmlformats.org/officeDocument/2006/relationships/slide" Target="slide17.xml"/><Relationship Id="rId10" Type="http://schemas.openxmlformats.org/officeDocument/2006/relationships/image" Target="../media/image10.png"/><Relationship Id="rId4" Type="http://schemas.openxmlformats.org/officeDocument/2006/relationships/slide" Target="slide16.xml"/><Relationship Id="rId9" Type="http://schemas.openxmlformats.org/officeDocument/2006/relationships/slide" Target="sl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slide" Target="slide25.xml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slide" Target="slide24.xml"/><Relationship Id="rId2" Type="http://schemas.openxmlformats.org/officeDocument/2006/relationships/slide" Target="slide4.xml"/><Relationship Id="rId16" Type="http://schemas.microsoft.com/office/2007/relationships/hdphoto" Target="../media/hdphoto2.wdp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11" Type="http://schemas.openxmlformats.org/officeDocument/2006/relationships/slide" Target="slide26.xml"/><Relationship Id="rId5" Type="http://schemas.openxmlformats.org/officeDocument/2006/relationships/image" Target="../media/image15.png"/><Relationship Id="rId15" Type="http://schemas.openxmlformats.org/officeDocument/2006/relationships/image" Target="../media/image6.png"/><Relationship Id="rId10" Type="http://schemas.openxmlformats.org/officeDocument/2006/relationships/slide" Target="slide23.xml"/><Relationship Id="rId4" Type="http://schemas.microsoft.com/office/2007/relationships/hdphoto" Target="../media/hdphoto6.wdp"/><Relationship Id="rId9" Type="http://schemas.openxmlformats.org/officeDocument/2006/relationships/slide" Target="slide22.xml"/><Relationship Id="rId14" Type="http://schemas.openxmlformats.org/officeDocument/2006/relationships/slide" Target="slide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3" Type="http://schemas.openxmlformats.org/officeDocument/2006/relationships/slide" Target="slide29.xml"/><Relationship Id="rId7" Type="http://schemas.openxmlformats.org/officeDocument/2006/relationships/slide" Target="slide39.xml"/><Relationship Id="rId12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7.xml"/><Relationship Id="rId11" Type="http://schemas.openxmlformats.org/officeDocument/2006/relationships/slide" Target="slide31.xml"/><Relationship Id="rId5" Type="http://schemas.microsoft.com/office/2007/relationships/hdphoto" Target="../media/hdphoto9.wdp"/><Relationship Id="rId10" Type="http://schemas.openxmlformats.org/officeDocument/2006/relationships/slide" Target="slide33.xml"/><Relationship Id="rId4" Type="http://schemas.openxmlformats.org/officeDocument/2006/relationships/image" Target="../media/image19.png"/><Relationship Id="rId9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2.xml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2.gif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2.gif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slide" Target="slide55.xml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22.gif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slide" Target="slide41.xml"/><Relationship Id="rId7" Type="http://schemas.openxmlformats.org/officeDocument/2006/relationships/slide" Target="slide49.xml"/><Relationship Id="rId2" Type="http://schemas.openxmlformats.org/officeDocument/2006/relationships/slide" Target="slide57.xml"/><Relationship Id="rId1" Type="http://schemas.openxmlformats.org/officeDocument/2006/relationships/slideLayout" Target="../slideLayouts/slideLayout28.xml"/><Relationship Id="rId6" Type="http://schemas.openxmlformats.org/officeDocument/2006/relationships/slide" Target="slide47.xml"/><Relationship Id="rId11" Type="http://schemas.microsoft.com/office/2007/relationships/hdphoto" Target="../media/hdphoto10.wdp"/><Relationship Id="rId5" Type="http://schemas.openxmlformats.org/officeDocument/2006/relationships/slide" Target="slide45.xml"/><Relationship Id="rId10" Type="http://schemas.openxmlformats.org/officeDocument/2006/relationships/image" Target="../media/image35.png"/><Relationship Id="rId4" Type="http://schemas.openxmlformats.org/officeDocument/2006/relationships/slide" Target="slide43.xml"/><Relationship Id="rId9" Type="http://schemas.openxmlformats.org/officeDocument/2006/relationships/image" Target="../media/image34.gi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37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slide" Target="slide4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37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3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620688"/>
            <a:ext cx="8640960" cy="171985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Интерактивная игра по теме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«Электромагнитные колебания и волны»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(СПО, профессия: 08.01.31 Электромонтажник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электрических сетей 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электрооборудования)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>
            <a:hlinkClick r:id="" action="ppaction://hlinkshowjump?jump=nextslide" highlightClick="1"/>
          </p:cNvPr>
          <p:cNvSpPr/>
          <p:nvPr/>
        </p:nvSpPr>
        <p:spPr>
          <a:xfrm>
            <a:off x="7812360" y="6021288"/>
            <a:ext cx="857256" cy="428628"/>
          </a:xfrm>
          <a:prstGeom prst="chevron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5733256"/>
            <a:ext cx="65621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Шелудько Л.М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КГБПОУ «Лесосибирский технологический техникум» 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" r="19185" b="22131"/>
          <a:stretch/>
        </p:blipFill>
        <p:spPr bwMode="auto">
          <a:xfrm>
            <a:off x="1835696" y="3212976"/>
            <a:ext cx="5442479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32645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476672"/>
            <a:ext cx="7886700" cy="6120680"/>
          </a:xfrm>
        </p:spPr>
        <p:txBody>
          <a:bodyPr>
            <a:normAutofit fontScale="92500" lnSpcReduction="10000"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srgbClr val="5B9B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19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и систематизация знаний по данной теме</a:t>
            </a:r>
            <a:r>
              <a:rPr lang="ru-RU" sz="19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ru-RU" sz="19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srgbClr val="5B9B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srgbClr val="5B9B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образовательные:</a:t>
            </a: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4572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повторить теоретический материал по теме;</a:t>
            </a:r>
          </a:p>
          <a:p>
            <a:pPr marL="4572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практический навык- решение задач по теме;</a:t>
            </a:r>
          </a:p>
          <a:p>
            <a:pPr marL="4572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мотивировать обучающихся к изучению предмета.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srgbClr val="5B9B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 </a:t>
            </a:r>
          </a:p>
          <a:p>
            <a:pPr marL="4572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чувство уважения друг к другу; доброжелательность, 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толерантность; чувство товарищества и сопереживания;</a:t>
            </a:r>
          </a:p>
          <a:p>
            <a:pPr marL="4572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инициативность и активность;</a:t>
            </a:r>
          </a:p>
          <a:p>
            <a:pPr marL="4572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упорство и настойчивость в достижении цели.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srgbClr val="5B9B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 </a:t>
            </a:r>
          </a:p>
          <a:p>
            <a:pPr marL="4572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память, внимание;</a:t>
            </a:r>
          </a:p>
          <a:p>
            <a:pPr marL="4572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 обучающихся коммуникативные способности.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ru-RU" sz="1900" dirty="0">
                <a:solidFill>
                  <a:srgbClr val="5B9B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Оборудование:</a:t>
            </a:r>
            <a:r>
              <a:rPr lang="ru-RU" sz="19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компьютер, мультимедийный проектор, презентация.</a:t>
            </a:r>
          </a:p>
          <a:p>
            <a:pPr lvl="0" eaLnBrk="0" fontAlgn="base" hangingPunct="0">
              <a:spcAft>
                <a:spcPct val="0"/>
              </a:spcAft>
              <a:defRPr/>
            </a:pPr>
            <a:endParaRPr lang="ru-RU" sz="19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ашивка 10">
            <a:hlinkClick r:id="" action="ppaction://hlinkshowjump?jump=nextslide" highlightClick="1"/>
          </p:cNvPr>
          <p:cNvSpPr/>
          <p:nvPr/>
        </p:nvSpPr>
        <p:spPr>
          <a:xfrm>
            <a:off x="7858148" y="6143644"/>
            <a:ext cx="857256" cy="428628"/>
          </a:xfrm>
          <a:prstGeom prst="chevron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мка 4"/>
          <p:cNvSpPr/>
          <p:nvPr/>
        </p:nvSpPr>
        <p:spPr>
          <a:xfrm>
            <a:off x="0" y="-12306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45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8344" y="6093296"/>
            <a:ext cx="914479" cy="469433"/>
          </a:xfrm>
          <a:prstGeom prst="rect">
            <a:avLst/>
          </a:prstGeom>
        </p:spPr>
      </p:pic>
      <p:sp>
        <p:nvSpPr>
          <p:cNvPr id="7" name="Рамка 6"/>
          <p:cNvSpPr/>
          <p:nvPr/>
        </p:nvSpPr>
        <p:spPr>
          <a:xfrm>
            <a:off x="-3650" y="-20825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146017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55600" algn="just" eaLnBrk="0" fontAlgn="base" hangingPunct="0">
              <a:spcBef>
                <a:spcPct val="0"/>
              </a:spcBef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Данная игра создана с целью систематизации  учебного материала  по физике для обучающихся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itchFamily="18" charset="0"/>
              </a:rPr>
              <a:t>СПО.</a:t>
            </a:r>
            <a:endParaRPr lang="ru-RU" alt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355600" algn="just" eaLnBrk="0" fontAlgn="base" hangingPunct="0">
              <a:spcBef>
                <a:spcPct val="0"/>
              </a:spcBef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 состоит из шести категорий, в каждой из которой по 6 вопросов.</a:t>
            </a:r>
          </a:p>
          <a:p>
            <a:pPr lvl="0" indent="355600" algn="just" eaLnBrk="0" fontAlgn="base" hangingPunct="0">
              <a:spcBef>
                <a:spcPct val="0"/>
              </a:spcBef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каждому вопросу имеется ответ, что дает возможность быстро проверить и оценить знания (на  10 слайде нажмите на текст задачи, 15-20 слайды - на вопрос, 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31,37 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на формулу).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Arial" pitchFamily="34" charset="0"/>
              </a:rPr>
              <a:t> </a:t>
            </a:r>
          </a:p>
          <a:p>
            <a:pPr lvl="0" indent="355600" algn="just" eaLnBrk="0" fontAlgn="base" hangingPunct="0">
              <a:spcBef>
                <a:spcPct val="0"/>
              </a:spcBef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Arial" pitchFamily="34" charset="0"/>
              </a:rPr>
              <a:t>Вопросы команды выбирают по очереди (за верный ответ команда получает 1 балл).</a:t>
            </a:r>
          </a:p>
          <a:p>
            <a:pPr lvl="0" indent="355600" algn="just" eaLnBrk="0" fontAlgn="base" hangingPunct="0">
              <a:spcBef>
                <a:spcPct val="0"/>
              </a:spcBef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Arial" pitchFamily="34" charset="0"/>
              </a:rPr>
              <a:t>Побеждает команда (6 команд по 4 человека), которая набрала наибольшее количество баллов (фишек). </a:t>
            </a:r>
            <a:endParaRPr lang="ru-RU" alt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9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9"/>
          <p:cNvSpPr>
            <a:spLocks noGrp="1"/>
          </p:cNvSpPr>
          <p:nvPr>
            <p:ph sz="quarter" idx="13"/>
          </p:nvPr>
        </p:nvSpPr>
        <p:spPr>
          <a:xfrm>
            <a:off x="500034" y="1340768"/>
            <a:ext cx="6215117" cy="468051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Lucida Sans Unicode" pitchFamily="34" charset="0"/>
                <a:ea typeface="Microsoft Himalaya" pitchFamily="2" charset="0"/>
                <a:cs typeface="Aharoni" pitchFamily="2" charset="-79"/>
                <a:hlinkClick r:id="rId2" action="ppaction://hlinksldjump"/>
              </a:rPr>
              <a:t>1. РАЗМИНКА</a:t>
            </a:r>
            <a:endParaRPr lang="ru-RU" sz="2400" b="1" i="1" dirty="0" smtClean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  <a:latin typeface="Lucida Sans Unicode" pitchFamily="34" charset="0"/>
              <a:ea typeface="Microsoft Himalaya" pitchFamily="2" charset="0"/>
              <a:cs typeface="Aharoni" pitchFamily="2" charset="-79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4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Lucida Sans Unicode" pitchFamily="34" charset="0"/>
                <a:ea typeface="Microsoft Himalaya" pitchFamily="2" charset="0"/>
                <a:cs typeface="Aharoni" pitchFamily="2" charset="-79"/>
                <a:hlinkClick r:id="rId3" action="ppaction://hlinksldjump"/>
              </a:rPr>
              <a:t>2. ФИЗИЧЕСКАЯ  ВЕЛИЧИНА</a:t>
            </a:r>
            <a:br>
              <a:rPr lang="ru-RU" sz="24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Lucida Sans Unicode" pitchFamily="34" charset="0"/>
                <a:ea typeface="Microsoft Himalaya" pitchFamily="2" charset="0"/>
                <a:cs typeface="Aharoni" pitchFamily="2" charset="-79"/>
                <a:hlinkClick r:id="rId3" action="ppaction://hlinksldjump"/>
              </a:rPr>
            </a:br>
            <a:r>
              <a:rPr lang="ru-RU" sz="24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Lucida Sans Unicode" pitchFamily="34" charset="0"/>
                <a:ea typeface="Microsoft Himalaya" pitchFamily="2" charset="0"/>
                <a:cs typeface="Aharoni" pitchFamily="2" charset="-79"/>
                <a:hlinkClick r:id="rId4" action="ppaction://hlinksldjump"/>
              </a:rPr>
              <a:t>3. ЗАКОНЧИ  ФРАЗУ</a:t>
            </a:r>
            <a:endParaRPr lang="ru-RU" sz="2400" b="1" i="1" dirty="0" smtClean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  <a:latin typeface="Lucida Sans Unicode" pitchFamily="34" charset="0"/>
              <a:ea typeface="Microsoft Himalaya" pitchFamily="2" charset="0"/>
              <a:cs typeface="Aharoni" pitchFamily="2" charset="-79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4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Lucida Sans Unicode" pitchFamily="34" charset="0"/>
                <a:ea typeface="Microsoft Himalaya" pitchFamily="2" charset="0"/>
                <a:cs typeface="Aharoni" pitchFamily="2" charset="-79"/>
                <a:hlinkClick r:id="rId5" action="ppaction://hlinksldjump"/>
              </a:rPr>
              <a:t>4. ФОРМУЛЫ</a:t>
            </a:r>
            <a:endParaRPr lang="ru-RU" sz="2400" b="1" i="1" dirty="0" smtClean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  <a:latin typeface="Lucida Sans Unicode" pitchFamily="34" charset="0"/>
              <a:ea typeface="Microsoft Himalaya" pitchFamily="2" charset="0"/>
              <a:cs typeface="Aharoni" pitchFamily="2" charset="-79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4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Lucida Sans Unicode" pitchFamily="34" charset="0"/>
                <a:ea typeface="Microsoft Himalaya" pitchFamily="2" charset="0"/>
                <a:cs typeface="Aharoni" pitchFamily="2" charset="-79"/>
                <a:hlinkClick r:id="rId6" action="ppaction://hlinksldjump"/>
              </a:rPr>
              <a:t>5. ПРАКТИЧЕСКОЕ  ЗАДАНИЕ</a:t>
            </a:r>
            <a:endParaRPr lang="ru-RU" sz="2400" b="1" i="1" dirty="0" smtClean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  <a:latin typeface="Lucida Sans Unicode" pitchFamily="34" charset="0"/>
              <a:ea typeface="Microsoft Himalaya" pitchFamily="2" charset="0"/>
              <a:cs typeface="Aharoni" pitchFamily="2" charset="-79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4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Lucida Sans Unicode" pitchFamily="34" charset="0"/>
                <a:ea typeface="Microsoft Himalaya" pitchFamily="2" charset="0"/>
                <a:cs typeface="Aharoni" pitchFamily="2" charset="-79"/>
                <a:hlinkClick r:id="rId7" action="ppaction://hlinksldjump"/>
              </a:rPr>
              <a:t>6. ИЗВЕСТНЫЕ  ИМЕНА</a:t>
            </a:r>
            <a:endParaRPr lang="ru-RU" sz="2400" b="1" i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  <a:latin typeface="Lucida Sans Unicode" pitchFamily="34" charset="0"/>
              <a:ea typeface="Microsoft Himalaya" pitchFamily="2" charset="0"/>
              <a:cs typeface="Aharoni" pitchFamily="2" charset="-79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28596" y="2348880"/>
            <a:ext cx="8229600" cy="9298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500034" y="4500570"/>
            <a:ext cx="8229600" cy="1042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Рамка 1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2916" y="315969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00" b="90000" l="9400" r="90000">
                        <a14:foregroundMark x1="49800" y1="55700" x2="49800" y2="55700"/>
                        <a14:foregroundMark x1="50800" y1="54400" x2="50800" y2="54400"/>
                        <a14:foregroundMark x1="53100" y1="53400" x2="53100" y2="53400"/>
                        <a14:foregroundMark x1="54500" y1="52400" x2="54500" y2="52400"/>
                        <a14:foregroundMark x1="49100" y1="52700" x2="49100" y2="527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88224" y="1124744"/>
            <a:ext cx="2900264" cy="290026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428596" y="1340768"/>
            <a:ext cx="4857784" cy="546893"/>
          </a:xfrm>
        </p:spPr>
        <p:txBody>
          <a:bodyPr>
            <a:normAutofit fontScale="92500" lnSpcReduction="20000"/>
          </a:bodyPr>
          <a:lstStyle/>
          <a:p>
            <a:pPr lvl="0">
              <a:buNone/>
              <a:defRPr/>
            </a:pPr>
            <a:r>
              <a:rPr lang="ru-RU" sz="1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Что </a:t>
            </a:r>
            <a:r>
              <a:rPr lang="ru-RU" sz="1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источником  электромагнитных волн?</a:t>
            </a:r>
          </a:p>
          <a:p>
            <a:pPr marL="0" indent="174625"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4"/>
          </p:nvPr>
        </p:nvSpPr>
        <p:spPr>
          <a:xfrm rot="10800000" flipV="1">
            <a:off x="5337142" y="1264568"/>
            <a:ext cx="3556424" cy="592824"/>
          </a:xfrm>
        </p:spPr>
        <p:txBody>
          <a:bodyPr>
            <a:noAutofit/>
          </a:bodyPr>
          <a:lstStyle/>
          <a:p>
            <a:pPr lvl="0" algn="ctr">
              <a:buNone/>
              <a:defRPr/>
            </a:pP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Ускоренно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движущаяся заряженная частица.</a:t>
            </a:r>
          </a:p>
          <a:p>
            <a:pPr marL="0" indent="174625"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 flipV="1">
            <a:off x="428596" y="2730009"/>
            <a:ext cx="5143536" cy="60838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5330041" y="2126989"/>
            <a:ext cx="3252782" cy="757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3"/>
          <p:cNvSpPr txBox="1">
            <a:spLocks/>
          </p:cNvSpPr>
          <p:nvPr/>
        </p:nvSpPr>
        <p:spPr>
          <a:xfrm>
            <a:off x="251520" y="2060848"/>
            <a:ext cx="4752528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Какова 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скорость распространения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электромагнитных волн? </a:t>
            </a:r>
          </a:p>
          <a:p>
            <a:pPr marL="342900" marR="0" lvl="0" indent="-1682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2000" b="1" noProof="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4"/>
          <p:cNvSpPr txBox="1">
            <a:spLocks/>
          </p:cNvSpPr>
          <p:nvPr/>
        </p:nvSpPr>
        <p:spPr>
          <a:xfrm>
            <a:off x="5357818" y="2060849"/>
            <a:ext cx="3331060" cy="8895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3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∙10</a:t>
            </a:r>
            <a:r>
              <a:rPr lang="ru-RU" sz="1600" b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м/с</a:t>
            </a:r>
          </a:p>
          <a:p>
            <a:pPr marR="0" lvl="0" indent="1746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>
                <a:tab pos="0" algn="l"/>
                <a:tab pos="87313" algn="l"/>
              </a:tabLst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3"/>
          <p:cNvSpPr txBox="1">
            <a:spLocks/>
          </p:cNvSpPr>
          <p:nvPr/>
        </p:nvSpPr>
        <p:spPr>
          <a:xfrm>
            <a:off x="251520" y="3394694"/>
            <a:ext cx="4536504" cy="855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Почему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свободные электромагнитные колебания со временем затухают?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1" name="Содержимое 3"/>
          <p:cNvSpPr txBox="1">
            <a:spLocks/>
          </p:cNvSpPr>
          <p:nvPr/>
        </p:nvSpPr>
        <p:spPr>
          <a:xfrm>
            <a:off x="395536" y="4797152"/>
            <a:ext cx="5007500" cy="11223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каком виде колебаний и при каких условиях наблюдается явление резонанса?</a:t>
            </a:r>
          </a:p>
          <a:p>
            <a:pPr lvl="0" indent="174625" fontAlgn="base">
              <a:spcBef>
                <a:spcPct val="50000"/>
              </a:spcBef>
              <a:spcAft>
                <a:spcPct val="0"/>
              </a:spcAft>
              <a:defRPr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spcBef>
                <a:spcPct val="20000"/>
              </a:spcBef>
              <a:defRPr/>
            </a:pPr>
            <a:endParaRPr lang="ru-RU" sz="2000" b="1" dirty="0"/>
          </a:p>
        </p:txBody>
      </p:sp>
      <p:sp>
        <p:nvSpPr>
          <p:cNvPr id="12" name="Содержимое 4"/>
          <p:cNvSpPr txBox="1">
            <a:spLocks/>
          </p:cNvSpPr>
          <p:nvPr/>
        </p:nvSpPr>
        <p:spPr>
          <a:xfrm>
            <a:off x="5436096" y="3429000"/>
            <a:ext cx="3305133" cy="1052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Из-за сопротивления.</a:t>
            </a: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spcBef>
                <a:spcPct val="20000"/>
              </a:spcBef>
            </a:pPr>
            <a:endParaRPr kumimoji="0" lang="ru-RU" sz="20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3" name="Содержимое 4"/>
          <p:cNvSpPr txBox="1">
            <a:spLocks/>
          </p:cNvSpPr>
          <p:nvPr/>
        </p:nvSpPr>
        <p:spPr>
          <a:xfrm>
            <a:off x="5364088" y="4797152"/>
            <a:ext cx="3422152" cy="17892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Вынужденные 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колебания, при совпадении собственной частоты колебаний в системе с частотой периодически изменяющейся внешней силы.</a:t>
            </a: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endParaRPr lang="ru-RU" sz="2900" b="1" dirty="0"/>
          </a:p>
        </p:txBody>
      </p:sp>
      <p:sp>
        <p:nvSpPr>
          <p:cNvPr id="15" name="Рамка 14"/>
          <p:cNvSpPr/>
          <p:nvPr/>
        </p:nvSpPr>
        <p:spPr>
          <a:xfrm>
            <a:off x="20623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Разминка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8344" y="6093296"/>
            <a:ext cx="914479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8560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179512" y="1484784"/>
            <a:ext cx="5544616" cy="1152128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defTabSz="9144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ru-RU" alt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Какие 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изменения амплитуды тока происходят при </a:t>
            </a:r>
            <a:r>
              <a:rPr lang="ru-RU" alt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резонансе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lvl="0" indent="174625">
              <a:buNone/>
            </a:pP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4"/>
          </p:nvPr>
        </p:nvSpPr>
        <p:spPr>
          <a:xfrm rot="10800000" flipV="1">
            <a:off x="5220072" y="1844824"/>
            <a:ext cx="3240360" cy="592824"/>
          </a:xfrm>
        </p:spPr>
        <p:txBody>
          <a:bodyPr>
            <a:noAutofit/>
          </a:bodyPr>
          <a:lstStyle/>
          <a:p>
            <a:pPr marL="0" lvl="0" indent="0" defTabSz="9144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ru-RU" sz="2000" b="1" dirty="0"/>
              <a:t>       </a:t>
            </a:r>
            <a:r>
              <a:rPr lang="ru-RU" alt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Резкое 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возрастание.</a:t>
            </a:r>
          </a:p>
          <a:p>
            <a:pPr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5436096" y="2571744"/>
            <a:ext cx="3252782" cy="757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3"/>
          <p:cNvSpPr txBox="1">
            <a:spLocks/>
          </p:cNvSpPr>
          <p:nvPr/>
        </p:nvSpPr>
        <p:spPr>
          <a:xfrm>
            <a:off x="251520" y="3068960"/>
            <a:ext cx="4503444" cy="10548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71450" lvl="0" indent="-17145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Какую 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функцию выполняет антенна радиоприемника?</a:t>
            </a:r>
          </a:p>
          <a:p>
            <a:pPr marR="0" lvl="0" indent="87313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4"/>
          <p:cNvSpPr txBox="1">
            <a:spLocks/>
          </p:cNvSpPr>
          <p:nvPr/>
        </p:nvSpPr>
        <p:spPr>
          <a:xfrm>
            <a:off x="3995936" y="2996952"/>
            <a:ext cx="4824536" cy="8965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  <a:tabLst>
                <a:tab pos="0" algn="l"/>
              </a:tabLst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alt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Принимает </a:t>
            </a:r>
            <a:r>
              <a:rPr lang="ru-RU" alt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все электромагнитные волны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Управляющая кнопка: домой 13">
            <a:hlinkClick r:id="rId2" action="ppaction://hlinksldjump" highlightClick="1"/>
          </p:cNvPr>
          <p:cNvSpPr/>
          <p:nvPr/>
        </p:nvSpPr>
        <p:spPr>
          <a:xfrm>
            <a:off x="7236296" y="3429000"/>
            <a:ext cx="571472" cy="42862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мка 14"/>
          <p:cNvSpPr/>
          <p:nvPr/>
        </p:nvSpPr>
        <p:spPr>
          <a:xfrm>
            <a:off x="-21974" y="-30021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404664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Разминка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00" b="90000" l="9400" r="90000">
                        <a14:foregroundMark x1="49800" y1="55700" x2="49800" y2="55700"/>
                        <a14:foregroundMark x1="50800" y1="54400" x2="50800" y2="54400"/>
                        <a14:foregroundMark x1="53100" y1="53400" x2="53100" y2="53400"/>
                        <a14:foregroundMark x1="54500" y1="52400" x2="54500" y2="52400"/>
                        <a14:foregroundMark x1="49100" y1="52700" x2="49100" y2="527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107504" y="4293096"/>
            <a:ext cx="2667328" cy="271175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laoblogger.com/images/repec-clipart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72090" y="2570048"/>
            <a:ext cx="785542" cy="1080120"/>
          </a:xfrm>
          <a:prstGeom prst="rect">
            <a:avLst/>
          </a:prstGeom>
          <a:noFill/>
        </p:spPr>
      </p:pic>
      <p:pic>
        <p:nvPicPr>
          <p:cNvPr id="5" name="Picture 2" descr="http://laoblogger.com/images/repec-clipart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81382" y="2998419"/>
            <a:ext cx="785542" cy="1080120"/>
          </a:xfrm>
          <a:prstGeom prst="rect">
            <a:avLst/>
          </a:prstGeom>
          <a:noFill/>
        </p:spPr>
      </p:pic>
      <p:pic>
        <p:nvPicPr>
          <p:cNvPr id="6" name="Picture 2" descr="http://laoblogger.com/images/repec-clipart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70634" y="2998419"/>
            <a:ext cx="785542" cy="1080120"/>
          </a:xfrm>
          <a:prstGeom prst="rect">
            <a:avLst/>
          </a:prstGeom>
          <a:noFill/>
        </p:spPr>
      </p:pic>
      <p:pic>
        <p:nvPicPr>
          <p:cNvPr id="7" name="Picture 2" descr="http://laoblogger.com/images/repec-clipart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87041" y="4103752"/>
            <a:ext cx="785542" cy="1080120"/>
          </a:xfrm>
          <a:prstGeom prst="rect">
            <a:avLst/>
          </a:prstGeom>
          <a:noFill/>
        </p:spPr>
      </p:pic>
      <p:pic>
        <p:nvPicPr>
          <p:cNvPr id="8" name="Picture 2" descr="http://laoblogger.com/images/repec-clipart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15333" y="5085184"/>
            <a:ext cx="785542" cy="1080120"/>
          </a:xfrm>
          <a:prstGeom prst="rect">
            <a:avLst/>
          </a:prstGeom>
          <a:noFill/>
        </p:spPr>
      </p:pic>
      <p:pic>
        <p:nvPicPr>
          <p:cNvPr id="9" name="Picture 2" descr="http://laoblogger.com/images/repec-clipart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04248" y="3949432"/>
            <a:ext cx="785542" cy="1080120"/>
          </a:xfrm>
          <a:prstGeom prst="rect">
            <a:avLst/>
          </a:prstGeom>
          <a:noFill/>
        </p:spPr>
      </p:pic>
      <p:sp>
        <p:nvSpPr>
          <p:cNvPr id="12" name="Прямоугольник 11">
            <a:hlinkClick r:id="" action="ppaction://hlinkshowjump?jump=nextslide"/>
          </p:cNvPr>
          <p:cNvSpPr/>
          <p:nvPr/>
        </p:nvSpPr>
        <p:spPr>
          <a:xfrm>
            <a:off x="2140825" y="2750068"/>
            <a:ext cx="648072" cy="7200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1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>
            <a:hlinkClick r:id="rId5" action="ppaction://hlinksldjump"/>
          </p:cNvPr>
          <p:cNvSpPr/>
          <p:nvPr/>
        </p:nvSpPr>
        <p:spPr>
          <a:xfrm>
            <a:off x="3850117" y="3163220"/>
            <a:ext cx="648072" cy="7200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2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>
            <a:hlinkClick r:id="rId6" action="ppaction://hlinksldjump"/>
          </p:cNvPr>
          <p:cNvSpPr/>
          <p:nvPr/>
        </p:nvSpPr>
        <p:spPr>
          <a:xfrm>
            <a:off x="2543302" y="4275192"/>
            <a:ext cx="648072" cy="7200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4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>
            <a:hlinkClick r:id="rId7" action="ppaction://hlinksldjump"/>
          </p:cNvPr>
          <p:cNvSpPr/>
          <p:nvPr/>
        </p:nvSpPr>
        <p:spPr>
          <a:xfrm>
            <a:off x="5184068" y="5265204"/>
            <a:ext cx="648072" cy="7200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5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>
            <a:hlinkClick r:id="rId8" action="ppaction://hlinksldjump"/>
          </p:cNvPr>
          <p:cNvSpPr/>
          <p:nvPr/>
        </p:nvSpPr>
        <p:spPr>
          <a:xfrm>
            <a:off x="6872983" y="4103752"/>
            <a:ext cx="648072" cy="7200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6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>
            <a:hlinkClick r:id="rId9" action="ppaction://hlinksldjump"/>
          </p:cNvPr>
          <p:cNvSpPr/>
          <p:nvPr/>
        </p:nvSpPr>
        <p:spPr>
          <a:xfrm>
            <a:off x="5419039" y="3229352"/>
            <a:ext cx="648072" cy="7200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3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Управляющая кнопка: домой 23">
            <a:hlinkClick r:id="rId10" action="ppaction://hlinksldjump" highlightClick="1"/>
          </p:cNvPr>
          <p:cNvSpPr/>
          <p:nvPr/>
        </p:nvSpPr>
        <p:spPr>
          <a:xfrm>
            <a:off x="8244408" y="6021288"/>
            <a:ext cx="571472" cy="42862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мка 24"/>
          <p:cNvSpPr/>
          <p:nvPr/>
        </p:nvSpPr>
        <p:spPr>
          <a:xfrm>
            <a:off x="-2569" y="17714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задачки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509120"/>
            <a:ext cx="2540650" cy="246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 descr="Picture background"/>
          <p:cNvPicPr/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246" b="29202" l="9960" r="89640">
                        <a14:foregroundMark x1="24913" y1="9446" x2="24913" y2="9446"/>
                        <a14:foregroundMark x1="25750" y1="12921" x2="25750" y2="12921"/>
                        <a14:foregroundMark x1="41312" y1="15527" x2="41312" y2="15527"/>
                        <a14:foregroundMark x1="41521" y1="7492" x2="41521" y2="7492"/>
                        <a14:foregroundMark x1="41103" y1="5537" x2="41103" y2="5537"/>
                        <a14:foregroundMark x1="58130" y1="5537" x2="58130" y2="5537"/>
                        <a14:foregroundMark x1="32310" y1="23561" x2="32310" y2="23561"/>
                        <a14:backgroundMark x1="15911" y1="10749" x2="15911" y2="10749"/>
                        <a14:backgroundMark x1="33008" y1="16504" x2="33008" y2="16504"/>
                        <a14:backgroundMark x1="49616" y1="19110" x2="49616" y2="19110"/>
                        <a14:backgroundMark x1="62945" y1="26167" x2="62945" y2="26167"/>
                        <a14:backgroundMark x1="65806" y1="10098" x2="65806" y2="10098"/>
                        <a14:backgroundMark x1="66225" y1="17807" x2="66225" y2="17807"/>
                        <a14:backgroundMark x1="79623" y1="26167" x2="79623" y2="26167"/>
                        <a14:backgroundMark x1="78088" y1="22584" x2="78088" y2="22584"/>
                        <a14:backgroundMark x1="83112" y1="12704" x2="83112" y2="12704"/>
                        <a14:backgroundMark x1="17237" y1="6189" x2="17237" y2="6189"/>
                        <a14:backgroundMark x1="18772" y1="14224" x2="18772" y2="14224"/>
                        <a14:backgroundMark x1="18981" y1="24539" x2="18981" y2="24539"/>
                        <a14:backgroundMark x1="15073" y1="20304" x2="15073" y2="20304"/>
                        <a14:backgroundMark x1="19888" y1="7492" x2="19888" y2="7492"/>
                        <a14:backgroundMark x1="11793" y1="6515" x2="11793" y2="6515"/>
                        <a14:backgroundMark x1="49826" y1="5863" x2="49826" y2="5863"/>
                        <a14:backgroundMark x1="34543" y1="4995" x2="34543" y2="4995"/>
                        <a14:backgroundMark x1="34543" y1="4995" x2="34543" y2="4995"/>
                        <a14:backgroundMark x1="65387" y1="5537" x2="65387" y2="5537"/>
                        <a14:backgroundMark x1="81786" y1="9121" x2="81786" y2="9121"/>
                        <a14:backgroundMark x1="85694" y1="7818" x2="85694" y2="7818"/>
                        <a14:backgroundMark x1="82415" y1="18132" x2="82415" y2="18132"/>
                        <a14:backgroundMark x1="84648" y1="24213" x2="84648" y2="24213"/>
                        <a14:backgroundMark x1="51779" y1="14224" x2="51779" y2="14224"/>
                        <a14:backgroundMark x1="33636" y1="11401" x2="33636" y2="11401"/>
                        <a14:backgroundMark x1="34543" y1="20955" x2="34543" y2="20955"/>
                        <a14:backgroundMark x1="21354" y1="17155" x2="21354" y2="17155"/>
                        <a14:backgroundMark x1="81368" y1="5537" x2="81368" y2="5537"/>
                        <a14:backgroundMark x1="20307" y1="22910" x2="20307" y2="22910"/>
                        <a14:backgroundMark x1="22680" y1="24864" x2="22680" y2="24864"/>
                        <a14:backgroundMark x1="19888" y1="20087" x2="19888" y2="20087"/>
                        <a14:backgroundMark x1="61898" y1="21281" x2="61898" y2="212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" r="400" b="67553"/>
          <a:stretch/>
        </p:blipFill>
        <p:spPr bwMode="auto">
          <a:xfrm>
            <a:off x="1055599" y="1380633"/>
            <a:ext cx="6936349" cy="15402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374163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7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6894486" cy="3684588"/>
          </a:xfrm>
        </p:spPr>
        <p:txBody>
          <a:bodyPr/>
          <a:lstStyle/>
          <a:p>
            <a:pPr>
              <a:buNone/>
            </a:pPr>
            <a:r>
              <a:rPr lang="ru-RU" dirty="0"/>
              <a:t>	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4"/>
          </p:nvPr>
        </p:nvSpPr>
        <p:spPr>
          <a:xfrm>
            <a:off x="285720" y="1340768"/>
            <a:ext cx="8606761" cy="1728192"/>
          </a:xfrm>
        </p:spPr>
        <p:txBody>
          <a:bodyPr>
            <a:normAutofit/>
          </a:bodyPr>
          <a:lstStyle/>
          <a:p>
            <a:pPr marL="0" lvl="0" indent="0" algn="just" eaLnBrk="0" fontAlgn="base" hangingPunct="0">
              <a:spcAft>
                <a:spcPct val="0"/>
              </a:spcAft>
              <a:buNone/>
            </a:pP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Изменения 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электрического тока в контуре происходят по закону i = 0,01со</a:t>
            </a:r>
            <a:r>
              <a:rPr lang="en-US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(20</a:t>
            </a:r>
            <a:r>
              <a:rPr lang="el-GR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t). Чему равна частота колебаний заряда на конденсаторе контура?</a:t>
            </a:r>
          </a:p>
          <a:p>
            <a:pPr marL="0" indent="0">
              <a:buNone/>
            </a:pPr>
            <a:endParaRPr lang="ru-RU" sz="28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857620" y="3643314"/>
            <a:ext cx="4357718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otype Corsiva" pitchFamily="66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347864" y="4725143"/>
            <a:ext cx="20398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  10 </a:t>
            </a: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Гц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491880" y="5877272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ОТВЕТ</a:t>
            </a:r>
          </a:p>
        </p:txBody>
      </p:sp>
      <p:sp>
        <p:nvSpPr>
          <p:cNvPr id="12" name="Рамка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Рисунок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078" y="6021288"/>
            <a:ext cx="752070" cy="45229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задачку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бъект 15"/>
          <p:cNvSpPr>
            <a:spLocks noGrp="1"/>
          </p:cNvSpPr>
          <p:nvPr>
            <p:ph sz="quarter" idx="13"/>
          </p:nvPr>
        </p:nvSpPr>
        <p:spPr>
          <a:xfrm>
            <a:off x="179512" y="836712"/>
            <a:ext cx="8496944" cy="2592288"/>
          </a:xfrm>
        </p:spPr>
        <p:txBody>
          <a:bodyPr>
            <a:normAutofit/>
          </a:bodyPr>
          <a:lstStyle/>
          <a:p>
            <a:pPr marL="0" indent="446088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3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ct val="0"/>
              </a:spcAft>
              <a:buNone/>
            </a:pPr>
            <a:r>
              <a:rPr lang="ru-RU" alt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На </a:t>
            </a:r>
            <a:r>
              <a:rPr lang="ru-RU" alt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рисунке приведен график зависимости силы тока от времени в колебательном контуре с последовательно включенными конденсатором и катушкой, индуктивность которой   равна 0,2 Гн. Найдите максимальное значение энергии магнитного поля катушки (ответ дать в </a:t>
            </a:r>
            <a:r>
              <a:rPr lang="ru-RU" alt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мкДж</a:t>
            </a:r>
            <a:r>
              <a:rPr lang="ru-RU" alt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lvl="0" indent="0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843808" y="5126994"/>
            <a:ext cx="271034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latin typeface="Monotype Corsiva" panose="03010101010201010101" pitchFamily="66" charset="0"/>
              </a:rPr>
              <a:t>       </a:t>
            </a:r>
            <a:r>
              <a:rPr lang="ru-RU" alt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2,5мкДж</a:t>
            </a:r>
            <a:endParaRPr lang="ru-RU" altLang="ru-RU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635896" y="6093296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ОТВЕТ</a:t>
            </a:r>
          </a:p>
        </p:txBody>
      </p:sp>
      <p:sp>
        <p:nvSpPr>
          <p:cNvPr id="8" name="Рамка 7"/>
          <p:cNvSpPr/>
          <p:nvPr/>
        </p:nvSpPr>
        <p:spPr>
          <a:xfrm>
            <a:off x="609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Рисунок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368" y="6079195"/>
            <a:ext cx="655780" cy="3943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задачку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9" name="image175.jpeg" descr="ЕГЭ-2010-1,2,3,4,5,6,7,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068638"/>
            <a:ext cx="2808287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916832"/>
            <a:ext cx="8604448" cy="254633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lvl="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Радиопередатчик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установленный на корабле-спутнике «Восток», работал на частоте 20 МГц. На какой длине волны он работал?</a:t>
            </a:r>
          </a:p>
          <a:p>
            <a:pPr lvl="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endParaRPr lang="ru-RU" altLang="ru-RU" sz="2800" dirty="0">
              <a:solidFill>
                <a:prstClr val="black"/>
              </a:solidFill>
              <a:latin typeface="Monotype Corsiva" pitchFamily="66" charset="0"/>
            </a:endParaRPr>
          </a:p>
          <a:p>
            <a:pPr indent="269875"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1001925" y="2831954"/>
            <a:ext cx="6984776" cy="107721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5 м</a:t>
            </a:r>
          </a:p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6064593"/>
            <a:ext cx="680062" cy="4089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задачку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9" name="Рамка 8"/>
          <p:cNvSpPr/>
          <p:nvPr/>
        </p:nvSpPr>
        <p:spPr>
          <a:xfrm>
            <a:off x="677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33266" y="3956052"/>
            <a:ext cx="2880320" cy="290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95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		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512688" y="1482408"/>
            <a:ext cx="8118624" cy="2378640"/>
          </a:xfrm>
        </p:spPr>
        <p:txBody>
          <a:bodyPr>
            <a:normAutofit fontScale="77500" lnSpcReduction="20000"/>
          </a:bodyPr>
          <a:lstStyle/>
          <a:p>
            <a:pPr lvl="0" algn="just" fontAlgn="base">
              <a:spcAft>
                <a:spcPct val="0"/>
              </a:spcAft>
              <a:buNone/>
            </a:pP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alt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Амплитуда </a:t>
            </a:r>
            <a:r>
              <a:rPr lang="ru-RU" alt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гармонических колебаний напряжения равна 10 В. Чему равно действующее значение переменного напряжения?</a:t>
            </a:r>
          </a:p>
          <a:p>
            <a:pPr marL="0" lvl="0" indent="0"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800" dirty="0"/>
              <a:t>  </a:t>
            </a:r>
          </a:p>
          <a:p>
            <a:pPr marL="0" indent="0">
              <a:buNone/>
            </a:pPr>
            <a:endParaRPr lang="ru-RU" sz="3800" dirty="0"/>
          </a:p>
          <a:p>
            <a:pPr marL="0" indent="0">
              <a:buNone/>
            </a:pP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4"/>
              <p:cNvSpPr>
                <a:spLocks noChangeArrowheads="1"/>
              </p:cNvSpPr>
              <p:nvPr/>
            </p:nvSpPr>
            <p:spPr bwMode="auto">
              <a:xfrm>
                <a:off x="2195736" y="4031628"/>
                <a:ext cx="4091739" cy="927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ru-RU" sz="3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10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ru-RU" sz="3200" i="1">
                                <a:effectLst/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ru-RU" sz="3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e>
                        </m:rad>
                      </m:den>
                    </m:f>
                  </m:oMath>
                </a14:m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Ом</a:t>
                </a:r>
              </a:p>
            </p:txBody>
          </p:sp>
        </mc:Choice>
        <mc:Fallback xmlns="">
          <p:sp>
            <p:nvSpPr>
              <p:cNvPr id="6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195736" y="4031628"/>
                <a:ext cx="4091739" cy="927690"/>
              </a:xfrm>
              <a:prstGeom prst="rect">
                <a:avLst/>
              </a:prstGeom>
              <a:blipFill rotWithShape="1">
                <a:blip r:embed="rId2"/>
                <a:stretch>
                  <a:fillRect b="-5229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491880" y="5863296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ОТВЕТ</a:t>
            </a:r>
          </a:p>
        </p:txBody>
      </p:sp>
      <p:sp>
        <p:nvSpPr>
          <p:cNvPr id="9" name="Рамка 8"/>
          <p:cNvSpPr/>
          <p:nvPr/>
        </p:nvSpPr>
        <p:spPr>
          <a:xfrm>
            <a:off x="-20149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368" y="6079196"/>
            <a:ext cx="655780" cy="39438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задачку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		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419872" y="5185171"/>
            <a:ext cx="18467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1/6 Гц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563888" y="6021288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ОТВЕТ</a:t>
            </a:r>
          </a:p>
        </p:txBody>
      </p:sp>
      <p:sp>
        <p:nvSpPr>
          <p:cNvPr id="9" name="Рамка 8"/>
          <p:cNvSpPr/>
          <p:nvPr/>
        </p:nvSpPr>
        <p:spPr>
          <a:xfrm>
            <a:off x="0" y="-23327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1412776"/>
            <a:ext cx="8424936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74638" algn="just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Какова резонансная частота	в цепи, состоящей из катушки индуктивностью 4 Гн и конденсатора электроемкостью 9 </a:t>
            </a: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endParaRPr lang="ru-RU" alt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368" y="6021288"/>
            <a:ext cx="655780" cy="39438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задачку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17704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537844" cy="3043246"/>
          </a:xfrm>
        </p:spPr>
        <p:txBody>
          <a:bodyPr>
            <a:normAutofit/>
          </a:bodyPr>
          <a:lstStyle/>
          <a:p>
            <a:pPr lvl="0" indent="396875" algn="just" fontAlgn="base">
              <a:spcAft>
                <a:spcPct val="0"/>
              </a:spcAft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Колебательный 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контур состоит из конденсатора электроёмкостью С и катушки   индуктивностью 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Как  изменится период электромагнитных колебаний в этом контуре, если электроёмкость конденсатора и индуктивность катушки увеличить в 4 раза?</a:t>
            </a:r>
          </a:p>
          <a:p>
            <a:pPr indent="274638">
              <a:lnSpc>
                <a:spcPct val="100000"/>
              </a:lnSpc>
              <a:spcBef>
                <a:spcPts val="0"/>
              </a:spcBef>
              <a:buNone/>
            </a:pPr>
            <a:endParaRPr lang="ru-RU" sz="2400" dirty="0"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907704" y="5054987"/>
            <a:ext cx="46085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Увеличится в 4 раза</a:t>
            </a:r>
            <a:r>
              <a:rPr lang="ru-RU" sz="3200" dirty="0">
                <a:latin typeface="Monotype Corsiva" pitchFamily="66" charset="0"/>
              </a:rPr>
              <a:t>	</a:t>
            </a:r>
          </a:p>
        </p:txBody>
      </p:sp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635896" y="5949280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ОТВЕТ</a:t>
            </a:r>
          </a:p>
        </p:txBody>
      </p:sp>
      <p:sp>
        <p:nvSpPr>
          <p:cNvPr id="8" name="Рамка 7"/>
          <p:cNvSpPr/>
          <p:nvPr/>
        </p:nvSpPr>
        <p:spPr>
          <a:xfrm>
            <a:off x="-18526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368" y="6079197"/>
            <a:ext cx="655780" cy="394384"/>
          </a:xfrm>
          <a:prstGeom prst="rect">
            <a:avLst/>
          </a:prstGeom>
        </p:spPr>
      </p:pic>
      <p:pic>
        <p:nvPicPr>
          <p:cNvPr id="12" name="Рисунок 1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368" y="6093296"/>
            <a:ext cx="655780" cy="39438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задачку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>
            <a:hlinkClick r:id="rId2" action="ppaction://hlinksldjump"/>
          </p:cNvPr>
          <p:cNvSpPr/>
          <p:nvPr/>
        </p:nvSpPr>
        <p:spPr>
          <a:xfrm>
            <a:off x="1259632" y="2780928"/>
            <a:ext cx="792088" cy="720080"/>
          </a:xfrm>
          <a:prstGeom prst="bevel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1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агетная рамка 10">
            <a:hlinkClick r:id="rId3" action="ppaction://hlinksldjump"/>
          </p:cNvPr>
          <p:cNvSpPr/>
          <p:nvPr/>
        </p:nvSpPr>
        <p:spPr>
          <a:xfrm>
            <a:off x="2267744" y="4149080"/>
            <a:ext cx="792088" cy="720080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агетная рамка 11">
            <a:hlinkClick r:id="rId5" action="ppaction://hlinksldjump"/>
          </p:cNvPr>
          <p:cNvSpPr/>
          <p:nvPr/>
        </p:nvSpPr>
        <p:spPr>
          <a:xfrm>
            <a:off x="4139952" y="2996952"/>
            <a:ext cx="792088" cy="72008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3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Багетная рамка 12">
            <a:hlinkClick r:id="rId6" action="ppaction://hlinksldjump"/>
          </p:cNvPr>
          <p:cNvSpPr/>
          <p:nvPr/>
        </p:nvSpPr>
        <p:spPr>
          <a:xfrm>
            <a:off x="4139952" y="5013176"/>
            <a:ext cx="792088" cy="720080"/>
          </a:xfrm>
          <a:prstGeom prst="bevel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4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Багетная рамка 13">
            <a:hlinkClick r:id="rId7" action="ppaction://hlinksldjump"/>
          </p:cNvPr>
          <p:cNvSpPr/>
          <p:nvPr/>
        </p:nvSpPr>
        <p:spPr>
          <a:xfrm>
            <a:off x="5853256" y="4149080"/>
            <a:ext cx="792088" cy="720080"/>
          </a:xfrm>
          <a:prstGeom prst="bevel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5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Багетная рамка 14">
            <a:hlinkClick r:id="rId8" action="ppaction://hlinksldjump"/>
          </p:cNvPr>
          <p:cNvSpPr/>
          <p:nvPr/>
        </p:nvSpPr>
        <p:spPr>
          <a:xfrm>
            <a:off x="7092280" y="2996952"/>
            <a:ext cx="792088" cy="720080"/>
          </a:xfrm>
          <a:prstGeom prst="bevel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6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Управляющая кнопка: домой 18">
            <a:hlinkClick r:id="rId9" action="ppaction://hlinksldjump" highlightClick="1"/>
          </p:cNvPr>
          <p:cNvSpPr/>
          <p:nvPr/>
        </p:nvSpPr>
        <p:spPr>
          <a:xfrm>
            <a:off x="8028384" y="6021288"/>
            <a:ext cx="571500" cy="428625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Рамка 21"/>
          <p:cNvSpPr/>
          <p:nvPr/>
        </p:nvSpPr>
        <p:spPr>
          <a:xfrm>
            <a:off x="0" y="4259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1520" y="1268760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величина 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23889" l="10000" r="90000">
                        <a14:foregroundMark x1="36146" y1="17361" x2="36146" y2="17361"/>
                        <a14:foregroundMark x1="36146" y1="11250" x2="36146" y2="11250"/>
                        <a14:backgroundMark x1="16979" y1="7222" x2="16979" y2="7222"/>
                        <a14:backgroundMark x1="22813" y1="14444" x2="22813" y2="14444"/>
                        <a14:backgroundMark x1="26875" y1="16667" x2="26875" y2="16667"/>
                        <a14:backgroundMark x1="28229" y1="14583" x2="28229" y2="14583"/>
                        <a14:backgroundMark x1="42500" y1="10000" x2="42500" y2="10000"/>
                        <a14:backgroundMark x1="44479" y1="14444" x2="44479" y2="14444"/>
                        <a14:backgroundMark x1="48125" y1="11667" x2="48125" y2="11667"/>
                        <a14:backgroundMark x1="51771" y1="15972" x2="51771" y2="15972"/>
                        <a14:backgroundMark x1="51979" y1="6806" x2="51979" y2="6806"/>
                        <a14:backgroundMark x1="77396" y1="6250" x2="77396" y2="6250"/>
                        <a14:backgroundMark x1="49583" y1="21528" x2="50104" y2="23889"/>
                        <a14:backgroundMark x1="49896" y1="21111" x2="50000" y2="23889"/>
                        <a14:backgroundMark x1="73750" y1="14583" x2="73750" y2="14583"/>
                        <a14:backgroundMark x1="72813" y1="9722" x2="72813" y2="9722"/>
                        <a14:backgroundMark x1="70729" y1="3750" x2="70729" y2="3750"/>
                        <a14:backgroundMark x1="66563" y1="1528" x2="66563" y2="1528"/>
                        <a14:backgroundMark x1="47396" y1="20833" x2="47396" y2="20833"/>
                        <a14:backgroundMark x1="47917" y1="17083" x2="47917" y2="17083"/>
                        <a14:backgroundMark x1="30000" y1="4861" x2="30000" y2="4861"/>
                        <a14:backgroundMark x1="31250" y1="4722" x2="31979" y2="4722"/>
                        <a14:backgroundMark x1="35625" y1="3611" x2="35625" y2="3611"/>
                        <a14:backgroundMark x1="47708" y1="7361" x2="47708" y2="7361"/>
                        <a14:backgroundMark x1="52083" y1="13750" x2="52083" y2="13750"/>
                        <a14:backgroundMark x1="32292" y1="6944" x2="32292" y2="6944"/>
                        <a14:backgroundMark x1="26667" y1="6667" x2="26667" y2="6667"/>
                        <a14:backgroundMark x1="36771" y1="5556" x2="36771" y2="5556"/>
                        <a14:backgroundMark x1="37604" y1="1667" x2="37604" y2="1667"/>
                        <a14:backgroundMark x1="43542" y1="1944" x2="43542" y2="1944"/>
                        <a14:backgroundMark x1="44583" y1="8889" x2="44583" y2="8889"/>
                        <a14:backgroundMark x1="42813" y1="15139" x2="42813" y2="15139"/>
                        <a14:backgroundMark x1="44792" y1="18194" x2="44792" y2="18194"/>
                        <a14:backgroundMark x1="44896" y1="20417" x2="44896" y2="20417"/>
                        <a14:backgroundMark x1="26146" y1="20694" x2="26146" y2="20694"/>
                        <a14:backgroundMark x1="25729" y1="14861" x2="25729" y2="14861"/>
                        <a14:backgroundMark x1="24479" y1="6111" x2="24479" y2="6111"/>
                        <a14:backgroundMark x1="26771" y1="2639" x2="26771" y2="2639"/>
                        <a14:backgroundMark x1="31146" y1="1944" x2="31146" y2="1944"/>
                        <a14:backgroundMark x1="51146" y1="19444" x2="51146" y2="19444"/>
                        <a14:backgroundMark x1="50000" y1="10556" x2="50000" y2="10556"/>
                        <a14:backgroundMark x1="48333" y1="3611" x2="48333" y2="3611"/>
                        <a14:backgroundMark x1="44583" y1="3472" x2="44583" y2="34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r="-561" b="77728"/>
          <a:stretch/>
        </p:blipFill>
        <p:spPr bwMode="auto">
          <a:xfrm>
            <a:off x="1619672" y="188640"/>
            <a:ext cx="6264696" cy="104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96764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	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ru-RU" dirty="0" smtClean="0"/>
              <a:t>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alt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Дж </a:t>
            </a:r>
            <a:r>
              <a:rPr lang="ru-RU" altLang="ru-RU" sz="2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(Джоуль)</a:t>
            </a:r>
          </a:p>
          <a:p>
            <a:pPr marL="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0" descr="watermark_300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51642"/>
            <a:ext cx="2016224" cy="1675177"/>
          </a:xfrm>
          <a:prstGeom prst="flowChartConnector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20" y="509635"/>
            <a:ext cx="8640960" cy="1337667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ru-RU" sz="32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Максимальная энергия магнитного поля катушки индуктивности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368" y="6021288"/>
            <a:ext cx="752070" cy="452293"/>
          </a:xfrm>
          <a:prstGeom prst="rect">
            <a:avLst/>
          </a:prstGeom>
        </p:spPr>
      </p:pic>
      <p:sp>
        <p:nvSpPr>
          <p:cNvPr id="15" name="Рамка 14"/>
          <p:cNvSpPr/>
          <p:nvPr/>
        </p:nvSpPr>
        <p:spPr>
          <a:xfrm>
            <a:off x="744" y="17714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96751" y="2683940"/>
            <a:ext cx="3362471" cy="338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97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229600" cy="61926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	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ru-RU" dirty="0" smtClean="0"/>
              <a:t>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</a:t>
            </a:r>
          </a:p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</a:p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Вольт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0" descr="watermark_300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806705"/>
            <a:ext cx="1872208" cy="1666876"/>
          </a:xfrm>
          <a:prstGeom prst="flowChartConnector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32859" y="476672"/>
            <a:ext cx="8640960" cy="1184791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Назовите единицу 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действующего значения </a:t>
            </a: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напряжения</a:t>
            </a:r>
            <a:r>
              <a:rPr lang="ru-RU" alt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которая зашифрована в ребусе.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368" y="6021288"/>
            <a:ext cx="752070" cy="452293"/>
          </a:xfrm>
          <a:prstGeom prst="rect">
            <a:avLst/>
          </a:prstGeom>
        </p:spPr>
      </p:pic>
      <p:sp>
        <p:nvSpPr>
          <p:cNvPr id="7" name="Рамка 6"/>
          <p:cNvSpPr/>
          <p:nvPr/>
        </p:nvSpPr>
        <p:spPr>
          <a:xfrm>
            <a:off x="-18661" y="-14064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10000" r="90000">
                        <a14:foregroundMark x1="35000" y1="87895" x2="35000" y2="87895"/>
                        <a14:foregroundMark x1="39000" y1="87895" x2="39000" y2="87895"/>
                        <a14:foregroundMark x1="42000" y1="91053" x2="42000" y2="91053"/>
                        <a14:foregroundMark x1="38000" y1="92105" x2="38000" y2="92105"/>
                        <a14:foregroundMark x1="38000" y1="92105" x2="38000" y2="92105"/>
                        <a14:foregroundMark x1="34500" y1="91053" x2="34500" y2="91053"/>
                        <a14:foregroundMark x1="46000" y1="91579" x2="46000" y2="91579"/>
                        <a14:foregroundMark x1="46000" y1="91579" x2="46000" y2="91579"/>
                        <a14:foregroundMark x1="49000" y1="87895" x2="49000" y2="87895"/>
                        <a14:foregroundMark x1="50000" y1="92105" x2="50000" y2="92105"/>
                        <a14:foregroundMark x1="55000" y1="93684" x2="55000" y2="93684"/>
                        <a14:foregroundMark x1="55000" y1="90000" x2="55000" y2="90000"/>
                        <a14:foregroundMark x1="55000" y1="90000" x2="55000" y2="90000"/>
                        <a14:foregroundMark x1="55000" y1="89474" x2="55000" y2="89474"/>
                        <a14:foregroundMark x1="59000" y1="87895" x2="59000" y2="87895"/>
                        <a14:foregroundMark x1="59000" y1="87895" x2="59000" y2="87895"/>
                        <a14:foregroundMark x1="62000" y1="87895" x2="62000" y2="87895"/>
                        <a14:foregroundMark x1="63000" y1="92105" x2="63000" y2="92105"/>
                        <a14:foregroundMark x1="59500" y1="93158" x2="59500" y2="93158"/>
                        <a14:foregroundMark x1="46000" y1="95263" x2="46000" y2="95263"/>
                        <a14:foregroundMark x1="46000" y1="95263" x2="46000" y2="95263"/>
                        <a14:foregroundMark x1="39000" y1="95263" x2="39000" y2="95263"/>
                        <a14:foregroundMark x1="39000" y1="95263" x2="39000" y2="95263"/>
                        <a14:foregroundMark x1="35000" y1="95263" x2="35000" y2="95263"/>
                        <a14:foregroundMark x1="35000" y1="95263" x2="35000" y2="95263"/>
                        <a14:backgroundMark x1="23000" y1="64737" x2="23000" y2="64737"/>
                        <a14:backgroundMark x1="23000" y1="64737" x2="23000" y2="64737"/>
                        <a14:backgroundMark x1="68000" y1="68421" x2="68000" y2="68421"/>
                        <a14:backgroundMark x1="80500" y1="19474" x2="80500" y2="19474"/>
                        <a14:backgroundMark x1="80500" y1="19474" x2="80500" y2="19474"/>
                        <a14:backgroundMark x1="24500" y1="18421" x2="24500" y2="18421"/>
                        <a14:backgroundMark x1="24500" y1="17368" x2="24500" y2="17368"/>
                        <a14:backgroundMark x1="45500" y1="35789" x2="45500" y2="35789"/>
                        <a14:backgroundMark x1="83000" y1="73684" x2="83000" y2="73684"/>
                        <a14:backgroundMark x1="21000" y1="81053" x2="21000" y2="81053"/>
                        <a14:backgroundMark x1="6500" y1="77368" x2="6500" y2="75263"/>
                        <a14:backgroundMark x1="6000" y1="34737" x2="6000" y2="34737"/>
                        <a14:backgroundMark x1="29500" y1="4211" x2="29500" y2="4211"/>
                        <a14:backgroundMark x1="29500" y1="4211" x2="29500" y2="4211"/>
                        <a14:backgroundMark x1="92000" y1="31053" x2="92000" y2="31053"/>
                        <a14:backgroundMark x1="96500" y1="67368" x2="96500" y2="67368"/>
                        <a14:backgroundMark x1="73500" y1="82632" x2="73500" y2="82632"/>
                        <a14:backgroundMark x1="68500" y1="54737" x2="68500" y2="54737"/>
                        <a14:backgroundMark x1="45500" y1="53158" x2="45500" y2="531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989" y="2276871"/>
            <a:ext cx="2752700" cy="2057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68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229600" cy="61926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	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ru-RU" dirty="0" smtClean="0"/>
              <a:t>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</a:t>
            </a:r>
          </a:p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</a:p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Гц (Герц)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0" descr="watermark_300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096" y="4746841"/>
            <a:ext cx="1872208" cy="1666876"/>
          </a:xfrm>
          <a:prstGeom prst="flowChartConnector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32859" y="476672"/>
            <a:ext cx="8640960" cy="1184791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Решите ребус и назовите единицу измерения данной величины.</a:t>
            </a:r>
            <a:endParaRPr 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368" y="6021288"/>
            <a:ext cx="752070" cy="452293"/>
          </a:xfrm>
          <a:prstGeom prst="rect">
            <a:avLst/>
          </a:prstGeom>
        </p:spPr>
      </p:pic>
      <p:sp>
        <p:nvSpPr>
          <p:cNvPr id="7" name="Рамка 6"/>
          <p:cNvSpPr/>
          <p:nvPr/>
        </p:nvSpPr>
        <p:spPr>
          <a:xfrm>
            <a:off x="-18661" y="-14064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14" b="84512" l="2198" r="100000">
                        <a14:foregroundMark x1="62363" y1="43771" x2="62363" y2="43771"/>
                        <a14:foregroundMark x1="77060" y1="43771" x2="77060" y2="43771"/>
                        <a14:foregroundMark x1="90110" y1="45455" x2="90110" y2="45455"/>
                        <a14:foregroundMark x1="79533" y1="66667" x2="79533" y2="66667"/>
                        <a14:foregroundMark x1="66071" y1="66667" x2="66071" y2="66667"/>
                        <a14:foregroundMark x1="60577" y1="55556" x2="60577" y2="55556"/>
                        <a14:foregroundMark x1="56181" y1="70707" x2="56181" y2="70707"/>
                        <a14:foregroundMark x1="88736" y1="72391" x2="88736" y2="72391"/>
                        <a14:foregroundMark x1="85989" y1="53199" x2="85989" y2="53199"/>
                        <a14:foregroundMark x1="83242" y1="45455" x2="83242" y2="45455"/>
                        <a14:foregroundMark x1="73626" y1="38721" x2="73626" y2="38721"/>
                        <a14:foregroundMark x1="69505" y1="48822" x2="69505" y2="48822"/>
                        <a14:foregroundMark x1="55082" y1="48148" x2="55082" y2="48148"/>
                        <a14:foregroundMark x1="38324" y1="69024" x2="38324" y2="69024"/>
                        <a14:foregroundMark x1="79808" y1="54882" x2="79808" y2="54882"/>
                        <a14:foregroundMark x1="65110" y1="36364" x2="65110" y2="36364"/>
                        <a14:foregroundMark x1="60577" y1="36364" x2="60577" y2="36364"/>
                        <a14:foregroundMark x1="59890" y1="44781" x2="59890" y2="44781"/>
                        <a14:foregroundMark x1="74313" y1="55556" x2="74313" y2="55556"/>
                        <a14:foregroundMark x1="82280" y1="39731" x2="82280" y2="39731"/>
                        <a14:foregroundMark x1="85989" y1="39731" x2="85989" y2="39731"/>
                        <a14:foregroundMark x1="90110" y1="40404" x2="90110" y2="40404"/>
                        <a14:foregroundMark x1="96291" y1="53199" x2="96291" y2="53199"/>
                        <a14:foregroundMark x1="92857" y1="41414" x2="92857" y2="41414"/>
                        <a14:foregroundMark x1="92582" y1="38047" x2="92582" y2="38047"/>
                        <a14:foregroundMark x1="92582" y1="38047" x2="92582" y2="38047"/>
                        <a14:foregroundMark x1="40110" y1="79125" x2="40110" y2="79125"/>
                        <a14:foregroundMark x1="65797" y1="50505" x2="65797" y2="50505"/>
                        <a14:foregroundMark x1="60302" y1="51515" x2="60302" y2="51515"/>
                        <a14:foregroundMark x1="70192" y1="70034" x2="70192" y2="70034"/>
                        <a14:foregroundMark x1="89148" y1="70034" x2="89148" y2="70034"/>
                        <a14:foregroundMark x1="77747" y1="48148" x2="77747" y2="48148"/>
                        <a14:foregroundMark x1="77747" y1="48148" x2="77747" y2="48148"/>
                        <a14:foregroundMark x1="79121" y1="34680" x2="79121" y2="34680"/>
                        <a14:foregroundMark x1="79121" y1="34680" x2="79121" y2="34680"/>
                        <a14:foregroundMark x1="85714" y1="33670" x2="85714" y2="33670"/>
                        <a14:foregroundMark x1="85714" y1="33670" x2="85714" y2="33670"/>
                        <a14:foregroundMark x1="88462" y1="32997" x2="88462" y2="32997"/>
                        <a14:foregroundMark x1="88736" y1="53199" x2="88736" y2="53199"/>
                        <a14:foregroundMark x1="91896" y1="53199" x2="91896" y2="53199"/>
                        <a14:foregroundMark x1="92170" y1="53199" x2="92170" y2="53199"/>
                        <a14:foregroundMark x1="92170" y1="43098" x2="92170" y2="43098"/>
                        <a14:foregroundMark x1="92170" y1="43098" x2="92170" y2="43098"/>
                        <a14:foregroundMark x1="82555" y1="43098" x2="82555" y2="43098"/>
                        <a14:foregroundMark x1="76099" y1="48148" x2="76099" y2="48148"/>
                        <a14:foregroundMark x1="76099" y1="48148" x2="76099" y2="48148"/>
                        <a14:foregroundMark x1="74038" y1="48148" x2="74038" y2="48148"/>
                        <a14:foregroundMark x1="74038" y1="47138" x2="74038" y2="47138"/>
                        <a14:foregroundMark x1="74038" y1="45455" x2="74038" y2="45455"/>
                        <a14:foregroundMark x1="72253" y1="43098" x2="72253" y2="43098"/>
                        <a14:foregroundMark x1="72253" y1="43098" x2="72253" y2="43098"/>
                        <a14:foregroundMark x1="73352" y1="39731" x2="74313" y2="39731"/>
                        <a14:foregroundMark x1="75687" y1="39731" x2="75687" y2="39731"/>
                        <a14:foregroundMark x1="63324" y1="42088" x2="63324" y2="42088"/>
                        <a14:foregroundMark x1="63324" y1="42088" x2="63324" y2="42088"/>
                        <a14:foregroundMark x1="64698" y1="48148" x2="64698" y2="48148"/>
                        <a14:foregroundMark x1="64698" y1="48148" x2="64698" y2="48148"/>
                        <a14:foregroundMark x1="64698" y1="50505" x2="64698" y2="50505"/>
                        <a14:foregroundMark x1="63324" y1="55556" x2="63324" y2="55556"/>
                        <a14:foregroundMark x1="74038" y1="57239" x2="74038" y2="57239"/>
                        <a14:foregroundMark x1="74725" y1="57239" x2="74725" y2="57239"/>
                        <a14:foregroundMark x1="81181" y1="58249" x2="81181" y2="58249"/>
                        <a14:foregroundMark x1="81868" y1="53872" x2="81868" y2="53872"/>
                        <a14:foregroundMark x1="81181" y1="56566" x2="81181" y2="56566"/>
                        <a14:foregroundMark x1="79121" y1="46465" x2="79121" y2="46465"/>
                        <a14:foregroundMark x1="75412" y1="41414" x2="75412" y2="41414"/>
                        <a14:foregroundMark x1="75000" y1="40404" x2="75000" y2="40404"/>
                        <a14:foregroundMark x1="75412" y1="38047" x2="75412" y2="38047"/>
                        <a14:foregroundMark x1="77060" y1="38047" x2="77060" y2="38047"/>
                        <a14:foregroundMark x1="81868" y1="38047" x2="81868" y2="38047"/>
                        <a14:foregroundMark x1="85714" y1="43098" x2="85714" y2="43098"/>
                        <a14:foregroundMark x1="86401" y1="43098" x2="86401" y2="43098"/>
                        <a14:foregroundMark x1="87088" y1="44781" x2="87088" y2="44781"/>
                        <a14:foregroundMark x1="87088" y1="46465" x2="87088" y2="46465"/>
                        <a14:foregroundMark x1="82280" y1="41414" x2="82280" y2="41414"/>
                        <a14:foregroundMark x1="77747" y1="38047" x2="76786" y2="38047"/>
                        <a14:foregroundMark x1="75412" y1="38047" x2="75412" y2="38047"/>
                        <a14:foregroundMark x1="73626" y1="34680" x2="73626" y2="34680"/>
                        <a14:foregroundMark x1="73352" y1="34680" x2="73352" y2="34680"/>
                        <a14:foregroundMark x1="73352" y1="34680" x2="73352" y2="34680"/>
                        <a14:foregroundMark x1="67170" y1="37037" x2="67170" y2="37037"/>
                        <a14:foregroundMark x1="62637" y1="38047" x2="61264" y2="38721"/>
                        <a14:foregroundMark x1="59615" y1="39731" x2="59615" y2="39731"/>
                        <a14:foregroundMark x1="58242" y1="42088" x2="58242" y2="42088"/>
                        <a14:foregroundMark x1="56868" y1="42088" x2="56868" y2="42088"/>
                        <a14:foregroundMark x1="56456" y1="38047" x2="58242" y2="38047"/>
                        <a14:foregroundMark x1="59203" y1="35354" x2="60302" y2="35354"/>
                        <a14:foregroundMark x1="61264" y1="35354" x2="61264" y2="35354"/>
                        <a14:foregroundMark x1="62637" y1="35354" x2="62637" y2="35354"/>
                        <a14:foregroundMark x1="92170" y1="48822" x2="92170" y2="48822"/>
                        <a14:foregroundMark x1="82280" y1="40404" x2="82280" y2="40404"/>
                        <a14:foregroundMark x1="41758" y1="68350" x2="41758" y2="68350"/>
                        <a14:foregroundMark x1="41484" y1="68350" x2="41484" y2="68350"/>
                        <a14:foregroundMark x1="41484" y1="69024" x2="41484" y2="69024"/>
                        <a14:foregroundMark x1="39011" y1="73401" x2="39011" y2="73401"/>
                        <a14:foregroundMark x1="82967" y1="29630" x2="82967" y2="29630"/>
                        <a14:foregroundMark x1="81181" y1="28620" x2="81181" y2="28620"/>
                        <a14:foregroundMark x1="75687" y1="26936" x2="75687" y2="26936"/>
                        <a14:foregroundMark x1="74038" y1="32997" x2="74038" y2="32997"/>
                        <a14:foregroundMark x1="73352" y1="32997" x2="71978" y2="33670"/>
                        <a14:foregroundMark x1="62637" y1="30303" x2="62637" y2="30303"/>
                        <a14:foregroundMark x1="63324" y1="28620" x2="63324" y2="28620"/>
                        <a14:foregroundMark x1="65110" y1="28620" x2="65110" y2="28620"/>
                        <a14:foregroundMark x1="92857" y1="34680" x2="92857" y2="34680"/>
                        <a14:foregroundMark x1="91209" y1="33670" x2="91209" y2="33670"/>
                        <a14:foregroundMark x1="80907" y1="42088" x2="80907" y2="42088"/>
                        <a14:foregroundMark x1="79121" y1="38721" x2="79121" y2="38721"/>
                        <a14:foregroundMark x1="77473" y1="32997" x2="77473" y2="32997"/>
                        <a14:foregroundMark x1="78159" y1="30303" x2="78159" y2="30303"/>
                        <a14:foregroundMark x1="78846" y1="28620" x2="81593" y2="30303"/>
                        <a14:foregroundMark x1="88462" y1="33670" x2="88462" y2="33670"/>
                        <a14:foregroundMark x1="93269" y1="39731" x2="94231" y2="41414"/>
                        <a14:foregroundMark x1="94643" y1="43098" x2="94643" y2="43098"/>
                        <a14:foregroundMark x1="88736" y1="72391" x2="88736" y2="72391"/>
                        <a14:foregroundMark x1="87363" y1="66667" x2="87363" y2="66667"/>
                        <a14:foregroundMark x1="86401" y1="60606" x2="86401" y2="60606"/>
                        <a14:foregroundMark x1="85714" y1="56566" x2="85714" y2="56566"/>
                        <a14:foregroundMark x1="85714" y1="53872" x2="85714" y2="53872"/>
                        <a14:foregroundMark x1="58516" y1="51515" x2="58516" y2="51515"/>
                        <a14:foregroundMark x1="57830" y1="48148" x2="57830" y2="48148"/>
                        <a14:foregroundMark x1="58516" y1="56566" x2="58516" y2="56566"/>
                        <a14:foregroundMark x1="58929" y1="58923" x2="58929" y2="58923"/>
                        <a14:foregroundMark x1="66071" y1="71717" x2="66071" y2="71717"/>
                        <a14:foregroundMark x1="83242" y1="53872" x2="83242" y2="53872"/>
                        <a14:foregroundMark x1="82555" y1="42088" x2="82555" y2="42088"/>
                        <a14:foregroundMark x1="76374" y1="36364" x2="76374" y2="36364"/>
                        <a14:foregroundMark x1="40110" y1="20202" x2="40110" y2="20202"/>
                        <a14:foregroundMark x1="41484" y1="19529" x2="41484" y2="19529"/>
                        <a14:foregroundMark x1="40110" y1="30303" x2="40110" y2="30303"/>
                        <a14:foregroundMark x1="41484" y1="37037" x2="41484" y2="37037"/>
                        <a14:foregroundMark x1="42445" y1="43771" x2="42445" y2="43771"/>
                        <a14:foregroundMark x1="41758" y1="48822" x2="41758" y2="48822"/>
                        <a14:foregroundMark x1="41071" y1="53199" x2="41071" y2="53199"/>
                        <a14:foregroundMark x1="39698" y1="55556" x2="39698" y2="55556"/>
                        <a14:foregroundMark x1="37363" y1="66667" x2="37363" y2="66667"/>
                        <a14:foregroundMark x1="36264" y1="17845" x2="36264" y2="17845"/>
                        <a14:foregroundMark x1="33242" y1="16835" x2="33242" y2="16835"/>
                        <a14:foregroundMark x1="40797" y1="22896" x2="40797" y2="22896"/>
                        <a14:backgroundMark x1="46978" y1="67340" x2="46978" y2="67340"/>
                        <a14:backgroundMark x1="47665" y1="43098" x2="47665" y2="43098"/>
                        <a14:backgroundMark x1="49038" y1="25253" x2="49038" y2="25253"/>
                        <a14:backgroundMark x1="7143" y1="49832" x2="7143" y2="49832"/>
                        <a14:backgroundMark x1="7830" y1="16162" x2="7830" y2="16162"/>
                        <a14:backgroundMark x1="19093" y1="10101" x2="19093" y2="10101"/>
                        <a14:backgroundMark x1="33516" y1="10101" x2="33516" y2="10101"/>
                        <a14:backgroundMark x1="57830" y1="15152" x2="57830" y2="15152"/>
                        <a14:backgroundMark x1="73626" y1="16162" x2="73626" y2="16162"/>
                        <a14:backgroundMark x1="90110" y1="17845" x2="90110" y2="17845"/>
                        <a14:backgroundMark x1="10165" y1="75758" x2="10165" y2="75758"/>
                        <a14:backgroundMark x1="57830" y1="78451" x2="57830" y2="78451"/>
                        <a14:backgroundMark x1="63736" y1="76768" x2="63736" y2="76768"/>
                        <a14:backgroundMark x1="82967" y1="80135" x2="82967" y2="80135"/>
                        <a14:backgroundMark x1="82967" y1="80135" x2="82967" y2="80135"/>
                        <a14:backgroundMark x1="95330" y1="69024" x2="95330" y2="69024"/>
                        <a14:backgroundMark x1="97390" y1="29630" x2="97390" y2="29630"/>
                        <a14:backgroundMark x1="79121" y1="12795" x2="79121" y2="127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2527300"/>
            <a:ext cx="4438650" cy="181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97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	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ru-RU" dirty="0" smtClean="0"/>
              <a:t>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</a:p>
          <a:p>
            <a:pPr marL="0" lv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r>
              <a:rPr lang="ru-RU" altLang="ru-RU" sz="2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 (Фарад)</a:t>
            </a:r>
          </a:p>
        </p:txBody>
      </p:sp>
      <p:pic>
        <p:nvPicPr>
          <p:cNvPr id="6" name="Picture 10" descr="watermark_300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890" y="4365104"/>
            <a:ext cx="1756238" cy="1439862"/>
          </a:xfrm>
          <a:prstGeom prst="flowChartConnector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271463" algn="ctr"/>
            <a:r>
              <a:rPr lang="ru-RU" altLang="ru-RU" sz="40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Назовите единицу электроёмкости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368" y="6021288"/>
            <a:ext cx="752070" cy="452293"/>
          </a:xfrm>
          <a:prstGeom prst="rect">
            <a:avLst/>
          </a:prstGeom>
        </p:spPr>
      </p:pic>
      <p:sp>
        <p:nvSpPr>
          <p:cNvPr id="15" name="Рамка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07504" y="2060848"/>
            <a:ext cx="2880320" cy="290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2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	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ru-RU" dirty="0" smtClean="0"/>
              <a:t>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</a:p>
          <a:p>
            <a:pPr marL="0" lv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ru-RU" altLang="ru-RU" sz="2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Гн (Генри)</a:t>
            </a:r>
          </a:p>
        </p:txBody>
      </p:sp>
      <p:pic>
        <p:nvPicPr>
          <p:cNvPr id="6" name="Picture 10" descr="watermark_300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509418"/>
            <a:ext cx="1800200" cy="1439862"/>
          </a:xfrm>
          <a:prstGeom prst="flowChartConnector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20" y="404664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271463" algn="ctr"/>
            <a:r>
              <a:rPr lang="ru-RU" altLang="ru-RU" sz="40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Назовите единицу </a:t>
            </a:r>
            <a:r>
              <a:rPr lang="ru-RU" altLang="ru-RU" sz="40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индуктивности 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368" y="5949280"/>
            <a:ext cx="752070" cy="452293"/>
          </a:xfrm>
          <a:prstGeom prst="rect">
            <a:avLst/>
          </a:prstGeom>
        </p:spPr>
      </p:pic>
      <p:sp>
        <p:nvSpPr>
          <p:cNvPr id="15" name="Рамка 14"/>
          <p:cNvSpPr/>
          <p:nvPr/>
        </p:nvSpPr>
        <p:spPr>
          <a:xfrm>
            <a:off x="14943" y="3448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108520" y="2564904"/>
            <a:ext cx="2880320" cy="290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64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	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ru-RU" dirty="0" smtClean="0"/>
              <a:t>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</a:p>
          <a:p>
            <a:pPr marL="0" lvl="0" indent="0" algn="ctr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alt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(секунда)</a:t>
            </a:r>
          </a:p>
          <a:p>
            <a:pPr marL="0" indent="0">
              <a:spcBef>
                <a:spcPts val="0"/>
              </a:spcBef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0" descr="watermark_300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47234"/>
            <a:ext cx="1718030" cy="1656184"/>
          </a:xfrm>
          <a:prstGeom prst="flowChartConnector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20" y="404664"/>
            <a:ext cx="8640960" cy="1643420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indent="271463" algn="ctr"/>
            <a:r>
              <a:rPr lang="ru-RU" altLang="ru-RU" sz="40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Назовите единицу </a:t>
            </a:r>
            <a:r>
              <a:rPr lang="ru-RU" altLang="ru-RU" sz="40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периода колебаний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360" y="5877272"/>
            <a:ext cx="752070" cy="452293"/>
          </a:xfrm>
          <a:prstGeom prst="rect">
            <a:avLst/>
          </a:prstGeom>
        </p:spPr>
      </p:pic>
      <p:sp>
        <p:nvSpPr>
          <p:cNvPr id="15" name="Рамка 14"/>
          <p:cNvSpPr/>
          <p:nvPr/>
        </p:nvSpPr>
        <p:spPr>
          <a:xfrm>
            <a:off x="-22515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00" b="90000" l="9400" r="90000">
                        <a14:foregroundMark x1="49800" y1="55700" x2="49800" y2="55700"/>
                        <a14:foregroundMark x1="50800" y1="54400" x2="50800" y2="54400"/>
                        <a14:foregroundMark x1="53100" y1="53400" x2="53100" y2="53400"/>
                        <a14:foregroundMark x1="54500" y1="52400" x2="54500" y2="52400"/>
                        <a14:foregroundMark x1="49100" y1="52700" x2="49100" y2="527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60302" y="2420888"/>
            <a:ext cx="2900264" cy="290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домой 8">
            <a:hlinkClick r:id="rId2" action="ppaction://hlinksldjump" highlightClick="1"/>
          </p:cNvPr>
          <p:cNvSpPr/>
          <p:nvPr/>
        </p:nvSpPr>
        <p:spPr>
          <a:xfrm>
            <a:off x="8244408" y="6093296"/>
            <a:ext cx="571472" cy="42862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мка 9"/>
          <p:cNvSpPr/>
          <p:nvPr/>
        </p:nvSpPr>
        <p:spPr>
          <a:xfrm>
            <a:off x="-9533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1520" y="332656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Закончи фразу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21" name="Picture 18" descr="https://avatars.mds.yandex.net/i?id=e1cfa36fe903fe5d67da6982929517cc963758c7-9839669-images-thumbs&amp;n=1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93" b="98889" l="24792" r="7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62" t="5094" r="21415"/>
          <a:stretch/>
        </p:blipFill>
        <p:spPr bwMode="auto">
          <a:xfrm>
            <a:off x="3089817" y="4817545"/>
            <a:ext cx="720080" cy="730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8" descr="https://avatars.mds.yandex.net/i?id=e1cfa36fe903fe5d67da6982929517cc963758c7-9839669-images-thumbs&amp;n=13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93" b="98889" l="24792" r="7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62" t="5094" r="21415"/>
          <a:stretch/>
        </p:blipFill>
        <p:spPr bwMode="auto">
          <a:xfrm>
            <a:off x="3382849" y="3105605"/>
            <a:ext cx="760152" cy="720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8" descr="https://avatars.mds.yandex.net/i?id=e1cfa36fe903fe5d67da6982929517cc963758c7-9839669-images-thumbs&amp;n=13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593" b="98889" l="24792" r="7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62" t="5094" r="21415"/>
          <a:stretch/>
        </p:blipFill>
        <p:spPr bwMode="auto">
          <a:xfrm>
            <a:off x="2051720" y="3284984"/>
            <a:ext cx="72008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8" descr="https://avatars.mds.yandex.net/i?id=e1cfa36fe903fe5d67da6982929517cc963758c7-9839669-images-thumbs&amp;n=13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593" b="98889" l="24792" r="7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62" t="5094" r="21415"/>
          <a:stretch/>
        </p:blipFill>
        <p:spPr bwMode="auto">
          <a:xfrm>
            <a:off x="4748139" y="4918474"/>
            <a:ext cx="720163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8" descr="https://avatars.mds.yandex.net/i?id=e1cfa36fe903fe5d67da6982929517cc963758c7-9839669-images-thumbs&amp;n=13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593" b="98889" l="24792" r="7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62" t="5094" r="21415"/>
          <a:stretch/>
        </p:blipFill>
        <p:spPr bwMode="auto">
          <a:xfrm>
            <a:off x="6650495" y="4607331"/>
            <a:ext cx="720080" cy="720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8" descr="https://avatars.mds.yandex.net/i?id=e1cfa36fe903fe5d67da6982929517cc963758c7-9839669-images-thumbs&amp;n=13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593" b="98889" l="24792" r="7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62" t="5094" r="21415"/>
          <a:stretch/>
        </p:blipFill>
        <p:spPr bwMode="auto">
          <a:xfrm>
            <a:off x="5004006" y="3257534"/>
            <a:ext cx="720163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3348216"/>
            <a:ext cx="5760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1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45370" y="3155909"/>
            <a:ext cx="6480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2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63753" y="5047681"/>
            <a:ext cx="864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11" action="ppaction://hlinksldjump"/>
              </a:rPr>
              <a:t>5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4440732" y="3322633"/>
            <a:ext cx="18467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3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62425" y="4869159"/>
            <a:ext cx="1174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13" action="ppaction://hlinksldjump"/>
              </a:rPr>
              <a:t>4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287443" y="4709352"/>
            <a:ext cx="14461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14" action="ppaction://hlinksldjump"/>
              </a:rPr>
              <a:t>6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Picture 2" descr="Picture background"/>
          <p:cNvPicPr/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246" b="29202" l="9960" r="89640">
                        <a14:foregroundMark x1="24913" y1="9446" x2="24913" y2="9446"/>
                        <a14:foregroundMark x1="25750" y1="12921" x2="25750" y2="12921"/>
                        <a14:foregroundMark x1="41312" y1="15527" x2="41312" y2="15527"/>
                        <a14:foregroundMark x1="41521" y1="7492" x2="41521" y2="7492"/>
                        <a14:foregroundMark x1="41103" y1="5537" x2="41103" y2="5537"/>
                        <a14:foregroundMark x1="58130" y1="5537" x2="58130" y2="5537"/>
                        <a14:foregroundMark x1="32310" y1="23561" x2="32310" y2="23561"/>
                        <a14:backgroundMark x1="15911" y1="10749" x2="15911" y2="10749"/>
                        <a14:backgroundMark x1="33008" y1="16504" x2="33008" y2="16504"/>
                        <a14:backgroundMark x1="49616" y1="19110" x2="49616" y2="19110"/>
                        <a14:backgroundMark x1="62945" y1="26167" x2="62945" y2="26167"/>
                        <a14:backgroundMark x1="65806" y1="10098" x2="65806" y2="10098"/>
                        <a14:backgroundMark x1="66225" y1="17807" x2="66225" y2="17807"/>
                        <a14:backgroundMark x1="79623" y1="26167" x2="79623" y2="26167"/>
                        <a14:backgroundMark x1="78088" y1="22584" x2="78088" y2="22584"/>
                        <a14:backgroundMark x1="83112" y1="12704" x2="83112" y2="12704"/>
                        <a14:backgroundMark x1="17237" y1="6189" x2="17237" y2="6189"/>
                        <a14:backgroundMark x1="18772" y1="14224" x2="18772" y2="14224"/>
                        <a14:backgroundMark x1="18981" y1="24539" x2="18981" y2="24539"/>
                        <a14:backgroundMark x1="15073" y1="20304" x2="15073" y2="20304"/>
                        <a14:backgroundMark x1="19888" y1="7492" x2="19888" y2="7492"/>
                        <a14:backgroundMark x1="11793" y1="6515" x2="11793" y2="6515"/>
                        <a14:backgroundMark x1="49826" y1="5863" x2="49826" y2="5863"/>
                        <a14:backgroundMark x1="34543" y1="4995" x2="34543" y2="4995"/>
                        <a14:backgroundMark x1="34543" y1="4995" x2="34543" y2="4995"/>
                        <a14:backgroundMark x1="65387" y1="5537" x2="65387" y2="5537"/>
                        <a14:backgroundMark x1="81786" y1="9121" x2="81786" y2="9121"/>
                        <a14:backgroundMark x1="85694" y1="7818" x2="85694" y2="7818"/>
                        <a14:backgroundMark x1="82415" y1="18132" x2="82415" y2="18132"/>
                        <a14:backgroundMark x1="84648" y1="24213" x2="84648" y2="24213"/>
                        <a14:backgroundMark x1="51779" y1="14224" x2="51779" y2="14224"/>
                        <a14:backgroundMark x1="33636" y1="11401" x2="33636" y2="11401"/>
                        <a14:backgroundMark x1="34543" y1="20955" x2="34543" y2="20955"/>
                        <a14:backgroundMark x1="21354" y1="17155" x2="21354" y2="17155"/>
                        <a14:backgroundMark x1="81368" y1="5537" x2="81368" y2="5537"/>
                        <a14:backgroundMark x1="20307" y1="22910" x2="20307" y2="22910"/>
                        <a14:backgroundMark x1="22680" y1="24864" x2="22680" y2="24864"/>
                        <a14:backgroundMark x1="19888" y1="20087" x2="19888" y2="20087"/>
                        <a14:backgroundMark x1="61898" y1="21281" x2="61898" y2="212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" r="400" b="67553"/>
          <a:stretch/>
        </p:blipFill>
        <p:spPr bwMode="auto">
          <a:xfrm>
            <a:off x="1207999" y="1533033"/>
            <a:ext cx="6936349" cy="15402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90524" y="4473961"/>
            <a:ext cx="6416420" cy="954107"/>
          </a:xfrm>
          <a:prstGeom prst="rect">
            <a:avLst/>
          </a:prstGeom>
          <a:solidFill>
            <a:schemeClr val="accent2"/>
          </a:solidFill>
          <a:ln cmpd="dbl">
            <a:solidFill>
              <a:schemeClr val="accent1"/>
            </a:solidFill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alt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свободные </a:t>
            </a:r>
            <a:r>
              <a:rPr lang="ru-RU" altLang="ru-RU" sz="2400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электромагнитные колебания</a:t>
            </a:r>
          </a:p>
          <a:p>
            <a:endParaRPr lang="ru-RU" sz="2400" spc="600" dirty="0">
              <a:ln>
                <a:solidFill>
                  <a:sysClr val="windowText" lastClr="00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779912" y="5733256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ОТВЕТ</a:t>
            </a:r>
          </a:p>
        </p:txBody>
      </p:sp>
      <p:sp>
        <p:nvSpPr>
          <p:cNvPr id="8" name="Рамка 7"/>
          <p:cNvSpPr/>
          <p:nvPr/>
        </p:nvSpPr>
        <p:spPr>
          <a:xfrm>
            <a:off x="0" y="21906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Рисунок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078" y="6021288"/>
            <a:ext cx="752070" cy="4522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8863" y="335158"/>
            <a:ext cx="8640960" cy="1352955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1450" lvl="0" indent="-17145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Колебательный контур - это устройство, в котором могут происходить…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2808312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8078" y="6021288"/>
            <a:ext cx="752070" cy="452293"/>
          </a:xfrm>
          <a:prstGeom prst="rect">
            <a:avLst/>
          </a:prstGeom>
        </p:spPr>
      </p:pic>
      <p:sp>
        <p:nvSpPr>
          <p:cNvPr id="19" name="Рамка 18"/>
          <p:cNvSpPr/>
          <p:nvPr/>
        </p:nvSpPr>
        <p:spPr>
          <a:xfrm>
            <a:off x="0" y="12509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2713037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Скругленный прямоугольник 27"/>
          <p:cNvSpPr/>
          <p:nvPr/>
        </p:nvSpPr>
        <p:spPr>
          <a:xfrm>
            <a:off x="5508104" y="2348880"/>
            <a:ext cx="576064" cy="576064"/>
          </a:xfrm>
          <a:prstGeom prst="roundRect">
            <a:avLst/>
          </a:prstGeom>
          <a:solidFill>
            <a:schemeClr val="accent2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508104" y="5373216"/>
            <a:ext cx="576064" cy="576064"/>
          </a:xfrm>
          <a:prstGeom prst="roundRect">
            <a:avLst/>
          </a:prstGeom>
          <a:solidFill>
            <a:schemeClr val="accent2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508104" y="4005064"/>
            <a:ext cx="576064" cy="576064"/>
          </a:xfrm>
          <a:prstGeom prst="roundRect">
            <a:avLst/>
          </a:prstGeom>
          <a:solidFill>
            <a:schemeClr val="accent2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chemeClr val="tx2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b="1" dirty="0">
              <a:ln>
                <a:solidFill>
                  <a:schemeClr val="tx2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51520" y="404664"/>
            <a:ext cx="8640960" cy="1342763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1450" lvl="0" indent="-171450" algn="just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График 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волны </a:t>
            </a: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представлен на 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рисунке …</a:t>
            </a:r>
          </a:p>
          <a:p>
            <a:pPr marL="171450" lvl="0" indent="-171450" algn="just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</a:p>
        </p:txBody>
      </p:sp>
      <p:pic>
        <p:nvPicPr>
          <p:cNvPr id="40" name="image179.png" descr="волны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029"/>
          <a:stretch/>
        </p:blipFill>
        <p:spPr bwMode="auto">
          <a:xfrm>
            <a:off x="3105363" y="3644602"/>
            <a:ext cx="1685407" cy="129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image179.png" descr="волны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14" r="33243"/>
          <a:stretch/>
        </p:blipFill>
        <p:spPr bwMode="auto">
          <a:xfrm>
            <a:off x="3091481" y="2172730"/>
            <a:ext cx="1699289" cy="129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image179.png" descr="волны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02"/>
          <a:stretch/>
        </p:blipFill>
        <p:spPr bwMode="auto">
          <a:xfrm>
            <a:off x="3069688" y="5140515"/>
            <a:ext cx="1717441" cy="129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31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9" grpId="0" animBg="1"/>
      <p:bldP spid="29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23728" y="4221088"/>
            <a:ext cx="4680520" cy="584775"/>
          </a:xfrm>
          <a:prstGeom prst="rect">
            <a:avLst/>
          </a:prstGeom>
          <a:solidFill>
            <a:schemeClr val="accent2"/>
          </a:solidFill>
          <a:ln cmpd="dbl">
            <a:solidFill>
              <a:schemeClr val="tx1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r>
              <a:rPr lang="ru-RU" sz="3200" b="1" dirty="0">
                <a:latin typeface="Monotype Corsiva" panose="03010101010201010101" pitchFamily="66" charset="0"/>
              </a:rPr>
              <a:t>  </a:t>
            </a:r>
            <a: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переносом энергии</a:t>
            </a:r>
          </a:p>
        </p:txBody>
      </p:sp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707904" y="5589240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ОТВЕТ</a:t>
            </a:r>
          </a:p>
        </p:txBody>
      </p:sp>
      <p:sp>
        <p:nvSpPr>
          <p:cNvPr id="8" name="Рамка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Рисунок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078" y="6021288"/>
            <a:ext cx="752070" cy="4522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1520" y="476672"/>
            <a:ext cx="8640960" cy="1352955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1450" lvl="0" indent="-17145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Распространение электромагнитных волн сопровождается …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62850" y="1567344"/>
            <a:ext cx="2865587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1259632" y="548680"/>
            <a:ext cx="7128792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0" name="Рисунок 2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0352" y="5949280"/>
            <a:ext cx="752070" cy="45229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194906" y="4498306"/>
            <a:ext cx="2714676" cy="290194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95132" y="526419"/>
            <a:ext cx="8640960" cy="15593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1450" lvl="0" indent="-17145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Явление 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характерно для электромагнитных волн, но не является общим свойством волн любой природы называется …</a:t>
            </a:r>
            <a:endParaRPr lang="ru-RU" altLang="ru-RU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Скругленный прямоугольник 82"/>
          <p:cNvSpPr/>
          <p:nvPr/>
        </p:nvSpPr>
        <p:spPr>
          <a:xfrm flipH="1">
            <a:off x="8223753" y="3554034"/>
            <a:ext cx="416148" cy="769014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Скругленный прямоугольник 125"/>
          <p:cNvSpPr/>
          <p:nvPr/>
        </p:nvSpPr>
        <p:spPr>
          <a:xfrm>
            <a:off x="5139779" y="3249811"/>
            <a:ext cx="638830" cy="1249421"/>
          </a:xfrm>
          <a:prstGeom prst="roundRect">
            <a:avLst/>
          </a:prstGeom>
          <a:solidFill>
            <a:srgbClr val="4F81BD">
              <a:alpha val="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40" name="Скругленный прямоугольник 139"/>
          <p:cNvSpPr/>
          <p:nvPr/>
        </p:nvSpPr>
        <p:spPr>
          <a:xfrm>
            <a:off x="5021960" y="3168301"/>
            <a:ext cx="746556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44" name="Скругленный прямоугольник 143"/>
          <p:cNvSpPr/>
          <p:nvPr/>
        </p:nvSpPr>
        <p:spPr>
          <a:xfrm>
            <a:off x="4254530" y="3275192"/>
            <a:ext cx="697200" cy="1223113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46" name="Скругленный прямоугольник 145"/>
          <p:cNvSpPr/>
          <p:nvPr/>
        </p:nvSpPr>
        <p:spPr>
          <a:xfrm>
            <a:off x="362840" y="3234370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kern="0" noProof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7" name="Скругленный прямоугольник 146"/>
          <p:cNvSpPr/>
          <p:nvPr/>
        </p:nvSpPr>
        <p:spPr>
          <a:xfrm>
            <a:off x="345760" y="3250263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48" name="Скругленный прямоугольник 147"/>
          <p:cNvSpPr/>
          <p:nvPr/>
        </p:nvSpPr>
        <p:spPr>
          <a:xfrm>
            <a:off x="350588" y="3286354"/>
            <a:ext cx="673912" cy="1209078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63" name="Скругленный прямоугольник 162"/>
          <p:cNvSpPr/>
          <p:nvPr/>
        </p:nvSpPr>
        <p:spPr>
          <a:xfrm>
            <a:off x="1137244" y="3236709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noProof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" name="Скругленный прямоугольник 163"/>
          <p:cNvSpPr/>
          <p:nvPr/>
        </p:nvSpPr>
        <p:spPr>
          <a:xfrm>
            <a:off x="1130980" y="3227056"/>
            <a:ext cx="697200" cy="1283992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65" name="Скругленный прямоугольник 164"/>
          <p:cNvSpPr/>
          <p:nvPr/>
        </p:nvSpPr>
        <p:spPr>
          <a:xfrm>
            <a:off x="1117772" y="3332227"/>
            <a:ext cx="710408" cy="1170901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66" name="Скругленный прямоугольник 165"/>
          <p:cNvSpPr/>
          <p:nvPr/>
        </p:nvSpPr>
        <p:spPr>
          <a:xfrm>
            <a:off x="1921340" y="3242821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noProof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7" name="Скругленный прямоугольник 166"/>
          <p:cNvSpPr/>
          <p:nvPr/>
        </p:nvSpPr>
        <p:spPr>
          <a:xfrm>
            <a:off x="1921340" y="3234370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68" name="Скругленный прямоугольник 167"/>
          <p:cNvSpPr/>
          <p:nvPr/>
        </p:nvSpPr>
        <p:spPr>
          <a:xfrm>
            <a:off x="1911270" y="3187648"/>
            <a:ext cx="749230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69" name="Скругленный прямоугольник 168"/>
          <p:cNvSpPr/>
          <p:nvPr/>
        </p:nvSpPr>
        <p:spPr>
          <a:xfrm>
            <a:off x="2697444" y="3257312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noProof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0" name="Скругленный прямоугольник 169"/>
          <p:cNvSpPr/>
          <p:nvPr/>
        </p:nvSpPr>
        <p:spPr>
          <a:xfrm>
            <a:off x="2703812" y="3275193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71" name="Скругленный прямоугольник 170"/>
          <p:cNvSpPr/>
          <p:nvPr/>
        </p:nvSpPr>
        <p:spPr>
          <a:xfrm>
            <a:off x="2627316" y="3332226"/>
            <a:ext cx="773696" cy="1132219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72" name="Скругленный прямоугольник 171"/>
          <p:cNvSpPr/>
          <p:nvPr/>
        </p:nvSpPr>
        <p:spPr>
          <a:xfrm>
            <a:off x="3489736" y="3257312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noProof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3" name="Скругленный прямоугольник 172"/>
          <p:cNvSpPr/>
          <p:nvPr/>
        </p:nvSpPr>
        <p:spPr>
          <a:xfrm>
            <a:off x="3489736" y="3264066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74" name="Скругленный прямоугольник 173"/>
          <p:cNvSpPr/>
          <p:nvPr/>
        </p:nvSpPr>
        <p:spPr>
          <a:xfrm>
            <a:off x="3489736" y="3332226"/>
            <a:ext cx="753852" cy="1221230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75" name="Скругленный прямоугольник 174"/>
          <p:cNvSpPr/>
          <p:nvPr/>
        </p:nvSpPr>
        <p:spPr>
          <a:xfrm>
            <a:off x="4243588" y="3245160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" name="Скругленный прямоугольник 175"/>
          <p:cNvSpPr/>
          <p:nvPr/>
        </p:nvSpPr>
        <p:spPr>
          <a:xfrm>
            <a:off x="4254530" y="3241615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77" name="Скругленный прямоугольник 176"/>
          <p:cNvSpPr/>
          <p:nvPr/>
        </p:nvSpPr>
        <p:spPr>
          <a:xfrm>
            <a:off x="4272826" y="3157297"/>
            <a:ext cx="667962" cy="1373218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78" name="Скругленный прямоугольник 177"/>
          <p:cNvSpPr/>
          <p:nvPr/>
        </p:nvSpPr>
        <p:spPr>
          <a:xfrm>
            <a:off x="5094729" y="3257312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9" name="Скругленный прямоугольник 178"/>
          <p:cNvSpPr/>
          <p:nvPr/>
        </p:nvSpPr>
        <p:spPr>
          <a:xfrm>
            <a:off x="5071316" y="3248422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80" name="Скругленный прямоугольник 179"/>
          <p:cNvSpPr/>
          <p:nvPr/>
        </p:nvSpPr>
        <p:spPr>
          <a:xfrm>
            <a:off x="5197308" y="3275193"/>
            <a:ext cx="638830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83" name="Скругленный прямоугольник 182"/>
          <p:cNvSpPr/>
          <p:nvPr/>
        </p:nvSpPr>
        <p:spPr>
          <a:xfrm flipV="1">
            <a:off x="6470472" y="3309606"/>
            <a:ext cx="809362" cy="1177458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92" name="Скругленный прямоугольник 191"/>
          <p:cNvSpPr/>
          <p:nvPr/>
        </p:nvSpPr>
        <p:spPr>
          <a:xfrm>
            <a:off x="8001676" y="3339972"/>
            <a:ext cx="696243" cy="1231365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93" name="Скругленный прямоугольник 192"/>
          <p:cNvSpPr/>
          <p:nvPr/>
        </p:nvSpPr>
        <p:spPr>
          <a:xfrm>
            <a:off x="6939721" y="3234370"/>
            <a:ext cx="638830" cy="1249421"/>
          </a:xfrm>
          <a:prstGeom prst="roundRect">
            <a:avLst/>
          </a:prstGeom>
          <a:solidFill>
            <a:srgbClr val="4F81BD">
              <a:alpha val="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94" name="Скругленный прямоугольник 193"/>
          <p:cNvSpPr/>
          <p:nvPr/>
        </p:nvSpPr>
        <p:spPr>
          <a:xfrm>
            <a:off x="6885625" y="3168301"/>
            <a:ext cx="746556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21" name="Скругленный прямоугольник 220"/>
          <p:cNvSpPr/>
          <p:nvPr/>
        </p:nvSpPr>
        <p:spPr>
          <a:xfrm>
            <a:off x="8318156" y="3250378"/>
            <a:ext cx="638830" cy="1249421"/>
          </a:xfrm>
          <a:prstGeom prst="roundRect">
            <a:avLst/>
          </a:prstGeom>
          <a:solidFill>
            <a:srgbClr val="4F81BD">
              <a:alpha val="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22" name="Скругленный прямоугольник 221"/>
          <p:cNvSpPr/>
          <p:nvPr/>
        </p:nvSpPr>
        <p:spPr>
          <a:xfrm>
            <a:off x="8264060" y="3184309"/>
            <a:ext cx="746556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23" name="Скругленный прямоугольник 222"/>
          <p:cNvSpPr/>
          <p:nvPr/>
        </p:nvSpPr>
        <p:spPr>
          <a:xfrm>
            <a:off x="7496630" y="3291200"/>
            <a:ext cx="697200" cy="1223113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24" name="Скругленный прямоугольник 223"/>
          <p:cNvSpPr/>
          <p:nvPr/>
        </p:nvSpPr>
        <p:spPr>
          <a:xfrm>
            <a:off x="5939544" y="3273320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" name="Скругленный прямоугольник 224"/>
          <p:cNvSpPr/>
          <p:nvPr/>
        </p:nvSpPr>
        <p:spPr>
          <a:xfrm>
            <a:off x="5939544" y="3261168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26" name="Скругленный прямоугольник 225"/>
          <p:cNvSpPr/>
          <p:nvPr/>
        </p:nvSpPr>
        <p:spPr>
          <a:xfrm>
            <a:off x="6016688" y="3369352"/>
            <a:ext cx="620056" cy="1079775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27" name="Скругленный прямоугольник 226"/>
          <p:cNvSpPr/>
          <p:nvPr/>
        </p:nvSpPr>
        <p:spPr>
          <a:xfrm>
            <a:off x="6718070" y="3264066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" name="Скругленный прямоугольник 227"/>
          <p:cNvSpPr/>
          <p:nvPr/>
        </p:nvSpPr>
        <p:spPr>
          <a:xfrm>
            <a:off x="6731836" y="3245160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29" name="Скругленный прямоугольник 228"/>
          <p:cNvSpPr/>
          <p:nvPr/>
        </p:nvSpPr>
        <p:spPr>
          <a:xfrm>
            <a:off x="6721492" y="3291200"/>
            <a:ext cx="753852" cy="125010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30" name="Скругленный прямоугольник 229"/>
          <p:cNvSpPr/>
          <p:nvPr/>
        </p:nvSpPr>
        <p:spPr>
          <a:xfrm>
            <a:off x="7485688" y="3261168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1" name="Скругленный прямоугольник 230"/>
          <p:cNvSpPr/>
          <p:nvPr/>
        </p:nvSpPr>
        <p:spPr>
          <a:xfrm>
            <a:off x="7496630" y="3257623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32" name="Скругленный прямоугольник 231"/>
          <p:cNvSpPr/>
          <p:nvPr/>
        </p:nvSpPr>
        <p:spPr>
          <a:xfrm>
            <a:off x="7514926" y="3173305"/>
            <a:ext cx="667962" cy="1373218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33" name="Скругленный прямоугольник 232"/>
          <p:cNvSpPr/>
          <p:nvPr/>
        </p:nvSpPr>
        <p:spPr>
          <a:xfrm>
            <a:off x="8264060" y="3273320"/>
            <a:ext cx="697200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noProof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4" name="Скругленный прямоугольник 233"/>
          <p:cNvSpPr/>
          <p:nvPr/>
        </p:nvSpPr>
        <p:spPr>
          <a:xfrm>
            <a:off x="8288738" y="3270996"/>
            <a:ext cx="697200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35" name="Скругленный прямоугольник 234"/>
          <p:cNvSpPr/>
          <p:nvPr/>
        </p:nvSpPr>
        <p:spPr>
          <a:xfrm>
            <a:off x="8223752" y="3339972"/>
            <a:ext cx="733233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4" name="Рамка 53"/>
          <p:cNvSpPr/>
          <p:nvPr/>
        </p:nvSpPr>
        <p:spPr>
          <a:xfrm>
            <a:off x="-27424" y="0"/>
            <a:ext cx="9279944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52850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5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5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9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5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2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5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"/>
                  </p:tgtEl>
                </p:cond>
              </p:nextCondLst>
            </p:seq>
          </p:childTnLst>
        </p:cTn>
      </p:par>
    </p:tnLst>
    <p:bldLst>
      <p:bldP spid="146" grpId="0" animBg="1"/>
      <p:bldP spid="146" grpId="1" animBg="1"/>
      <p:bldP spid="147" grpId="0" animBg="1"/>
      <p:bldP spid="147" grpId="1" animBg="1"/>
      <p:bldP spid="163" grpId="0" animBg="1"/>
      <p:bldP spid="163" grpId="1" animBg="1"/>
      <p:bldP spid="164" grpId="0" animBg="1"/>
      <p:bldP spid="164" grpId="1" animBg="1"/>
      <p:bldP spid="166" grpId="0" animBg="1"/>
      <p:bldP spid="166" grpId="1" animBg="1"/>
      <p:bldP spid="167" grpId="0" animBg="1"/>
      <p:bldP spid="167" grpId="1" animBg="1"/>
      <p:bldP spid="169" grpId="0" animBg="1"/>
      <p:bldP spid="169" grpId="1" animBg="1"/>
      <p:bldP spid="170" grpId="0" animBg="1"/>
      <p:bldP spid="170" grpId="1" animBg="1"/>
      <p:bldP spid="172" grpId="0" animBg="1"/>
      <p:bldP spid="172" grpId="1" animBg="1"/>
      <p:bldP spid="173" grpId="0" animBg="1"/>
      <p:bldP spid="173" grpId="1" animBg="1"/>
      <p:bldP spid="175" grpId="0" animBg="1"/>
      <p:bldP spid="175" grpId="1" animBg="1"/>
      <p:bldP spid="176" grpId="0" animBg="1"/>
      <p:bldP spid="176" grpId="1" animBg="1"/>
      <p:bldP spid="178" grpId="0" animBg="1"/>
      <p:bldP spid="178" grpId="1" animBg="1"/>
      <p:bldP spid="179" grpId="0" animBg="1"/>
      <p:bldP spid="179" grpId="1" animBg="1"/>
      <p:bldP spid="224" grpId="0" animBg="1"/>
      <p:bldP spid="224" grpId="1" animBg="1"/>
      <p:bldP spid="225" grpId="0" animBg="1"/>
      <p:bldP spid="225" grpId="1" animBg="1"/>
      <p:bldP spid="227" grpId="0" animBg="1"/>
      <p:bldP spid="227" grpId="1" animBg="1"/>
      <p:bldP spid="228" grpId="0" animBg="1"/>
      <p:bldP spid="228" grpId="1" animBg="1"/>
      <p:bldP spid="230" grpId="0" animBg="1"/>
      <p:bldP spid="230" grpId="1" animBg="1"/>
      <p:bldP spid="231" grpId="0" animBg="1"/>
      <p:bldP spid="231" grpId="1" animBg="1"/>
      <p:bldP spid="233" grpId="0" animBg="1"/>
      <p:bldP spid="233" grpId="1" animBg="1"/>
      <p:bldP spid="234" grpId="0" animBg="1"/>
      <p:bldP spid="23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779912" y="3717032"/>
            <a:ext cx="3384376" cy="504056"/>
          </a:xfrm>
          <a:prstGeom prst="roundRect">
            <a:avLst/>
          </a:prstGeom>
          <a:solidFill>
            <a:schemeClr val="accent2"/>
          </a:solidFill>
          <a:ln w="50800">
            <a:solidFill>
              <a:schemeClr val="tx1">
                <a:alpha val="9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продольной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03848" y="2708920"/>
            <a:ext cx="3384376" cy="539125"/>
          </a:xfrm>
          <a:prstGeom prst="roundRect">
            <a:avLst/>
          </a:prstGeom>
          <a:solidFill>
            <a:schemeClr val="accent2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поперечной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8078" y="6021288"/>
            <a:ext cx="752070" cy="452293"/>
          </a:xfrm>
          <a:prstGeom prst="rect">
            <a:avLst/>
          </a:prstGeom>
        </p:spPr>
      </p:pic>
      <p:sp>
        <p:nvSpPr>
          <p:cNvPr id="19" name="Рамка 18"/>
          <p:cNvSpPr/>
          <p:nvPr/>
        </p:nvSpPr>
        <p:spPr>
          <a:xfrm>
            <a:off x="-27424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45156" y="2188408"/>
            <a:ext cx="2714676" cy="29019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4096" y="394091"/>
            <a:ext cx="8640960" cy="733806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1450" lvl="0" indent="-17145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Электромагнитная волна является …	</a:t>
            </a:r>
          </a:p>
        </p:txBody>
      </p:sp>
    </p:spTree>
    <p:extLst>
      <p:ext uri="{BB962C8B-B14F-4D97-AF65-F5344CB8AC3E}">
        <p14:creationId xmlns:p14="http://schemas.microsoft.com/office/powerpoint/2010/main" val="4384403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907704" y="4789755"/>
            <a:ext cx="4608512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самоиндукция</a:t>
            </a:r>
            <a:endParaRPr lang="ru-RU" alt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solidFill>
                  <a:prstClr val="black"/>
                </a:solidFill>
                <a:latin typeface="Monotype Corsiva" pitchFamily="66" charset="0"/>
              </a:rPr>
              <a:t>	</a:t>
            </a:r>
          </a:p>
        </p:txBody>
      </p:sp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635896" y="5949280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ОТВЕТ</a:t>
            </a:r>
          </a:p>
        </p:txBody>
      </p:sp>
      <p:sp>
        <p:nvSpPr>
          <p:cNvPr id="8" name="Рамка 7"/>
          <p:cNvSpPr/>
          <p:nvPr/>
        </p:nvSpPr>
        <p:spPr>
          <a:xfrm>
            <a:off x="-18526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332656"/>
            <a:ext cx="8640960" cy="204089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71450" lvl="0" indent="-171450" algn="just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alt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колебательном контуре после разрядки конденсатора ток исчезает не сразу, а постепенно уменьшается, перезагружая конденсатор. Это связано с явлением …</a:t>
            </a:r>
            <a:endParaRPr lang="ru-RU" altLang="ru-RU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078" y="6021288"/>
            <a:ext cx="752070" cy="45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66023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627784" y="2492896"/>
            <a:ext cx="876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0" name="Управляющая кнопка: домой 29">
            <a:hlinkClick r:id="rId2" action="ppaction://hlinksldjump" highlightClick="1"/>
          </p:cNvPr>
          <p:cNvSpPr/>
          <p:nvPr/>
        </p:nvSpPr>
        <p:spPr>
          <a:xfrm>
            <a:off x="8028384" y="6093296"/>
            <a:ext cx="571500" cy="428625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2" name="Рамка 31"/>
          <p:cNvSpPr/>
          <p:nvPr/>
        </p:nvSpPr>
        <p:spPr>
          <a:xfrm>
            <a:off x="-5653" y="-30004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5" name="Рисунок 3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colorTemperature colorTemp="63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7624" y="1988840"/>
            <a:ext cx="1781250" cy="1410156"/>
          </a:xfrm>
          <a:prstGeom prst="rect">
            <a:avLst/>
          </a:prstGeom>
        </p:spPr>
      </p:pic>
      <p:pic>
        <p:nvPicPr>
          <p:cNvPr id="36" name="Рисунок 3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colorTemperature colorTemp="63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99992" y="4926166"/>
            <a:ext cx="1800200" cy="1425158"/>
          </a:xfrm>
          <a:prstGeom prst="rect">
            <a:avLst/>
          </a:prstGeom>
        </p:spPr>
      </p:pic>
      <p:pic>
        <p:nvPicPr>
          <p:cNvPr id="37" name="Рисунок 3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colorTemperature colorTemp="63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23928" y="1916832"/>
            <a:ext cx="1656184" cy="1311145"/>
          </a:xfrm>
          <a:prstGeom prst="rect">
            <a:avLst/>
          </a:prstGeom>
        </p:spPr>
      </p:pic>
      <p:pic>
        <p:nvPicPr>
          <p:cNvPr id="38" name="Рисунок 3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colorTemperature colorTemp="63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04248" y="4509120"/>
            <a:ext cx="1690293" cy="1338148"/>
          </a:xfrm>
          <a:prstGeom prst="rect">
            <a:avLst/>
          </a:prstGeom>
        </p:spPr>
      </p:pic>
      <p:pic>
        <p:nvPicPr>
          <p:cNvPr id="39" name="Рисунок 3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colorTemperature colorTemp="88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76056" y="3212976"/>
            <a:ext cx="1690293" cy="1338148"/>
          </a:xfrm>
          <a:prstGeom prst="rect">
            <a:avLst/>
          </a:prstGeom>
        </p:spPr>
      </p:pic>
      <p:pic>
        <p:nvPicPr>
          <p:cNvPr id="40" name="Рисунок 3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colorTemperature colorTemp="63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27784" y="3615020"/>
            <a:ext cx="1728192" cy="1368152"/>
          </a:xfrm>
          <a:prstGeom prst="rect">
            <a:avLst/>
          </a:prstGeom>
        </p:spPr>
      </p:pic>
      <p:sp>
        <p:nvSpPr>
          <p:cNvPr id="41" name="Прямоугольник 40"/>
          <p:cNvSpPr/>
          <p:nvPr/>
        </p:nvSpPr>
        <p:spPr>
          <a:xfrm rot="10800000" flipH="1" flipV="1">
            <a:off x="1907704" y="2492896"/>
            <a:ext cx="504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FF00"/>
                </a:solidFill>
                <a:hlinkClick r:id="rId3" action="ppaction://hlinksldjump"/>
              </a:rPr>
              <a:t>1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427984" y="2348880"/>
            <a:ext cx="8709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FF00"/>
                </a:solidFill>
                <a:hlinkClick r:id="rId11" action="ppaction://hlinksldjump"/>
              </a:rPr>
              <a:t>2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 flipH="1">
            <a:off x="5652120" y="3717032"/>
            <a:ext cx="936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FF00"/>
                </a:solidFill>
                <a:hlinkClick r:id="rId8" action="ppaction://hlinksldjump"/>
              </a:rPr>
              <a:t>4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347864" y="4077072"/>
            <a:ext cx="720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hlinkClick r:id="rId10" action="ppaction://hlinksldjump"/>
              </a:rPr>
              <a:t>3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7380312" y="5013176"/>
            <a:ext cx="576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FF00"/>
                </a:solidFill>
                <a:hlinkClick r:id="rId7" action="ppaction://hlinksldjump"/>
              </a:rPr>
              <a:t>6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 rot="10964671" flipV="1">
            <a:off x="5091017" y="5394266"/>
            <a:ext cx="8947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FF00"/>
                </a:solidFill>
                <a:hlinkClick r:id="rId6" action="ppaction://hlinksldjump"/>
              </a:rPr>
              <a:t>5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54" name="Заголовок 1"/>
          <p:cNvSpPr txBox="1">
            <a:spLocks/>
          </p:cNvSpPr>
          <p:nvPr/>
        </p:nvSpPr>
        <p:spPr>
          <a:xfrm>
            <a:off x="2123728" y="1340768"/>
            <a:ext cx="446449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spc="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Заморочки из бочки</a:t>
            </a:r>
            <a:r>
              <a:rPr lang="ru-RU" sz="32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260648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Формулы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8586" y="3717284"/>
            <a:ext cx="3051246" cy="326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92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8064896" cy="61560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                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                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</a:t>
            </a:r>
            <a:endParaRPr lang="ru-RU" dirty="0"/>
          </a:p>
        </p:txBody>
      </p:sp>
      <p:sp>
        <p:nvSpPr>
          <p:cNvPr id="15" name="Рамка 14"/>
          <p:cNvSpPr/>
          <p:nvPr/>
        </p:nvSpPr>
        <p:spPr>
          <a:xfrm>
            <a:off x="-26328" y="1902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25192" y="417724"/>
            <a:ext cx="8640960" cy="171985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Каков период свободных колебаний в электрической цепи из конденсатора электроемкостью С и катушки  с индуктивностью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28" name="Рисунок 2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67" t="35235" r="29355"/>
          <a:stretch/>
        </p:blipFill>
        <p:spPr bwMode="auto">
          <a:xfrm>
            <a:off x="2339752" y="2509837"/>
            <a:ext cx="4104456" cy="31514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9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839163" y="5668613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  <a:hlinkClick r:id="rId4" action="ppaction://hlinksldjump"/>
              </a:rPr>
              <a:t>ОТВЕТ</a:t>
            </a:r>
            <a:endParaRPr lang="ru-RU" b="1" i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/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115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Объект 7">
            <a:hlinkClick r:id="rId2" action="ppaction://hlinksldjump"/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7596336" y="5805264"/>
            <a:ext cx="871804" cy="524301"/>
          </a:xfrm>
          <a:prstGeom prst="rect">
            <a:avLst/>
          </a:prstGeom>
        </p:spPr>
      </p:pic>
      <p:pic>
        <p:nvPicPr>
          <p:cNvPr id="11" name="Рисунок 10" descr="8834293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1248" y="-387424"/>
            <a:ext cx="3059996" cy="2567067"/>
          </a:xfrm>
          <a:prstGeom prst="rect">
            <a:avLst/>
          </a:prstGeom>
        </p:spPr>
      </p:pic>
      <p:sp>
        <p:nvSpPr>
          <p:cNvPr id="10" name="Объект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563889" y="2060848"/>
            <a:ext cx="2086284" cy="1152128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>
            <a:solidFill>
              <a:srgbClr val="C00000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100" b="0" i="0" u="none" strike="noStrike" kern="1200" cap="none" spc="0" normalizeH="0" baseline="0" noProof="0" smtClean="0">
                <a:ln>
                  <a:noFill/>
                </a:ln>
                <a:noFill/>
                <a:effectLst/>
                <a:uLnTx/>
                <a:uFillTx/>
                <a:latin typeface="Calibri"/>
                <a:ea typeface="+mn-ea"/>
                <a:cs typeface="+mn-cs"/>
              </a:rPr>
              <a:t> </a:t>
            </a:r>
            <a:endParaRPr kumimoji="0" lang="ru-RU" sz="2100" b="0" i="0" u="none" strike="noStrike" kern="1200" cap="none" spc="0" normalizeH="0" baseline="0" noProof="0">
              <a:ln>
                <a:noFill/>
              </a:ln>
              <a:noFill/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359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539552" y="2636912"/>
            <a:ext cx="360040" cy="410344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3" name="Овал 22"/>
          <p:cNvSpPr/>
          <p:nvPr/>
        </p:nvSpPr>
        <p:spPr>
          <a:xfrm>
            <a:off x="3995936" y="2658920"/>
            <a:ext cx="360040" cy="410344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  <p:sp>
        <p:nvSpPr>
          <p:cNvPr id="24" name="Овал 23"/>
          <p:cNvSpPr/>
          <p:nvPr/>
        </p:nvSpPr>
        <p:spPr>
          <a:xfrm>
            <a:off x="524744" y="4261353"/>
            <a:ext cx="374848" cy="410344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3</a:t>
            </a:r>
          </a:p>
        </p:txBody>
      </p:sp>
      <p:sp>
        <p:nvSpPr>
          <p:cNvPr id="25" name="Овал 24"/>
          <p:cNvSpPr/>
          <p:nvPr/>
        </p:nvSpPr>
        <p:spPr>
          <a:xfrm>
            <a:off x="4003642" y="4261353"/>
            <a:ext cx="360040" cy="410344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51520" y="332656"/>
            <a:ext cx="8640960" cy="171985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Каково значение резонансной частоты в электрической цепи, состоящей из конденсатора Электроемкостью С и катушки индуктивностью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35" name="Рисунок 34">
            <a:hlinkClick r:id="rId3" action="ppaction://hlinksldjump"/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77" r="40739" b="75159"/>
          <a:stretch/>
        </p:blipFill>
        <p:spPr bwMode="auto">
          <a:xfrm>
            <a:off x="1403648" y="2276872"/>
            <a:ext cx="1625327" cy="110162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6" name="Рисунок 35">
            <a:hlinkClick r:id="rId3" action="ppaction://hlinksldjump"/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00" t="21656" r="33849" b="62420"/>
          <a:stretch/>
        </p:blipFill>
        <p:spPr bwMode="auto">
          <a:xfrm>
            <a:off x="5078310" y="2488562"/>
            <a:ext cx="1872208" cy="75105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Рисунок 36">
            <a:hlinkClick r:id="rId3" action="ppaction://hlinksldjump"/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76" t="35669" r="33848" b="48407"/>
          <a:stretch/>
        </p:blipFill>
        <p:spPr bwMode="auto">
          <a:xfrm>
            <a:off x="1403649" y="4261353"/>
            <a:ext cx="1625326" cy="67727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8" name="Рисунок 37">
            <a:hlinkClick r:id="rId5" action="ppaction://hlinksldjump"/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5" t="51592" r="35227" b="23567"/>
          <a:stretch/>
        </p:blipFill>
        <p:spPr bwMode="auto">
          <a:xfrm>
            <a:off x="5098570" y="4098979"/>
            <a:ext cx="1872209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Рамка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56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10" name="Рисунок 9" descr="88342931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144" y="-251725"/>
            <a:ext cx="3059996" cy="2988000"/>
          </a:xfrm>
          <a:prstGeom prst="rect">
            <a:avLst/>
          </a:prstGeom>
        </p:spPr>
      </p:pic>
      <p:sp>
        <p:nvSpPr>
          <p:cNvPr id="12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4294967295"/>
          </p:nvPr>
        </p:nvSpPr>
        <p:spPr>
          <a:xfrm>
            <a:off x="2771800" y="2276872"/>
            <a:ext cx="3096245" cy="100836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solidFill>
              <a:srgbClr val="C00000"/>
            </a:solidFill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800" b="0" i="0" u="none" strike="noStrike" kern="0" cap="none" spc="0" normalizeH="0" baseline="0" noProof="0">
                <a:ln>
                  <a:noFill/>
                </a:ln>
                <a:noFill/>
                <a:effectLst/>
                <a:uLnTx/>
                <a:uFillTx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8562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0" y="-10852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51520" y="260648"/>
            <a:ext cx="8640960" cy="1031915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формула действующего значения переменного напряжения?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2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838960" y="5821803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  <a:hlinkClick r:id="rId3" action="ppaction://hlinksldjump"/>
              </a:rPr>
              <a:t>ОТВЕТ</a:t>
            </a:r>
            <a:endParaRPr lang="ru-RU" b="1" i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/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6" name="Прямоугольник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23728" y="2706655"/>
            <a:ext cx="5184576" cy="3115148"/>
          </a:xfrm>
          <a:prstGeom prst="rect">
            <a:avLst/>
          </a:prstGeom>
          <a:blipFill rotWithShape="1">
            <a:blip r:embed="rId4"/>
            <a:stretch>
              <a:fillRect t="-1174" b="-978"/>
            </a:stretch>
          </a:blipFill>
        </p:spPr>
        <p:txBody>
          <a:bodyPr/>
          <a:lstStyle/>
          <a:p>
            <a:pPr>
              <a:defRPr/>
            </a:pPr>
            <a:r>
              <a:rPr lang="ru-RU">
                <a:noFill/>
                <a:latin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0454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10" name="Рисунок 9" descr="88342931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0112" y="-171400"/>
            <a:ext cx="3059996" cy="2988000"/>
          </a:xfrm>
          <a:prstGeom prst="rect">
            <a:avLst/>
          </a:prstGeom>
        </p:spPr>
      </p:pic>
      <p:sp>
        <p:nvSpPr>
          <p:cNvPr id="9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4294967295"/>
          </p:nvPr>
        </p:nvSpPr>
        <p:spPr>
          <a:xfrm>
            <a:off x="3203848" y="2420888"/>
            <a:ext cx="2808312" cy="864096"/>
          </a:xfrm>
          <a:prstGeom prst="rect">
            <a:avLst/>
          </a:prstGeom>
          <a:blipFill rotWithShape="1">
            <a:blip r:embed="rId6"/>
            <a:stretch>
              <a:fillRect b="-4167"/>
            </a:stretch>
          </a:blipFill>
          <a:ln>
            <a:solidFill>
              <a:srgbClr val="C00000"/>
            </a:solidFill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800" b="0" i="0" u="none" strike="noStrike" kern="0" cap="none" spc="0" normalizeH="0" baseline="0" noProof="0">
                <a:ln>
                  <a:noFill/>
                </a:ln>
                <a:noFill/>
                <a:effectLst/>
                <a:uLnTx/>
                <a:uFillTx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9111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мка 20"/>
          <p:cNvSpPr/>
          <p:nvPr/>
        </p:nvSpPr>
        <p:spPr>
          <a:xfrm>
            <a:off x="70036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51520" y="332656"/>
            <a:ext cx="8640960" cy="1184791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формулу для расчета максимального значения энергии магнитного поля катушки.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35" name="Рисунок 3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8" t="25611" r="31263" b="9852"/>
          <a:stretch/>
        </p:blipFill>
        <p:spPr bwMode="auto">
          <a:xfrm>
            <a:off x="2195737" y="1844825"/>
            <a:ext cx="3085876" cy="34563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6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838960" y="5821803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  <a:hlinkClick r:id="rId4" action="ppaction://hlinksldjump"/>
              </a:rPr>
              <a:t>ОТВЕТ</a:t>
            </a:r>
            <a:endParaRPr lang="ru-RU" b="1" i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/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923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Объект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10" name="Рисунок 9" descr="8834293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-17512"/>
            <a:ext cx="3059996" cy="2988000"/>
          </a:xfrm>
          <a:prstGeom prst="rect">
            <a:avLst/>
          </a:prstGeom>
        </p:spPr>
      </p:pic>
      <p:sp>
        <p:nvSpPr>
          <p:cNvPr id="9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4294967295"/>
          </p:nvPr>
        </p:nvSpPr>
        <p:spPr>
          <a:xfrm>
            <a:off x="3851920" y="1916832"/>
            <a:ext cx="1440160" cy="75093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rgbClr val="FF0000"/>
            </a:solidFill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800" b="0" i="0" u="none" strike="noStrike" kern="0" cap="none" spc="0" normalizeH="0" baseline="0" noProof="0">
                <a:ln>
                  <a:noFill/>
                </a:ln>
                <a:noFill/>
                <a:effectLst/>
                <a:uLnTx/>
                <a:uFillTx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3091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640960" cy="615602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3600" dirty="0">
                <a:solidFill>
                  <a:srgbClr val="00B0F0"/>
                </a:solidFill>
                <a:latin typeface="Franklin Gothic Medium Cond" panose="020B0606030402020204" pitchFamily="34" charset="0"/>
              </a:rPr>
              <a:t/>
            </a:r>
            <a:br>
              <a:rPr lang="ru-RU" sz="3600" dirty="0">
                <a:solidFill>
                  <a:srgbClr val="00B0F0"/>
                </a:solidFill>
                <a:latin typeface="Franklin Gothic Medium Cond" panose="020B0606030402020204" pitchFamily="34" charset="0"/>
              </a:rPr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                                              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                                            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               </a:t>
            </a:r>
            <a:r>
              <a:rPr lang="ru-RU" dirty="0" smtClean="0">
                <a:solidFill>
                  <a:srgbClr val="FF0000"/>
                </a:solidFill>
              </a:rPr>
              <a:t>                              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                                             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Рамка 20"/>
          <p:cNvSpPr/>
          <p:nvPr/>
        </p:nvSpPr>
        <p:spPr>
          <a:xfrm>
            <a:off x="-365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539552" y="2708920"/>
            <a:ext cx="360040" cy="375118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6" name="Овал 25"/>
          <p:cNvSpPr/>
          <p:nvPr/>
        </p:nvSpPr>
        <p:spPr>
          <a:xfrm>
            <a:off x="539552" y="4221088"/>
            <a:ext cx="360040" cy="375118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  <p:sp>
        <p:nvSpPr>
          <p:cNvPr id="27" name="Овал 26"/>
          <p:cNvSpPr/>
          <p:nvPr/>
        </p:nvSpPr>
        <p:spPr>
          <a:xfrm>
            <a:off x="5292080" y="2708920"/>
            <a:ext cx="360040" cy="375118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3</a:t>
            </a:r>
          </a:p>
        </p:txBody>
      </p:sp>
      <p:sp>
        <p:nvSpPr>
          <p:cNvPr id="28" name="Овал 27"/>
          <p:cNvSpPr/>
          <p:nvPr/>
        </p:nvSpPr>
        <p:spPr>
          <a:xfrm>
            <a:off x="5292080" y="4221088"/>
            <a:ext cx="360040" cy="375118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51520" y="260648"/>
            <a:ext cx="8640960" cy="1184791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формулу, которая связывает период колебаний с частотой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0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66818"/>
            <a:ext cx="1944216" cy="11297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Рисунок 33">
            <a:hlinkClick r:id="rId5" action="ppaction://hlinksldjump"/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2" t="47501" r="38503" b="40035"/>
          <a:stretch/>
        </p:blipFill>
        <p:spPr bwMode="auto">
          <a:xfrm>
            <a:off x="1603903" y="4158918"/>
            <a:ext cx="1975754" cy="79208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99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350565"/>
            <a:ext cx="1656184" cy="10918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Рисунок 34">
            <a:hlinkClick r:id="rId5" action="ppaction://hlinksldjump"/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9" t="76473" r="39999" b="3988"/>
          <a:stretch/>
        </p:blipFill>
        <p:spPr bwMode="auto">
          <a:xfrm>
            <a:off x="6300192" y="4077072"/>
            <a:ext cx="1656184" cy="95578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4978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11" name="Рисунок 10" descr="88342931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096" y="0"/>
            <a:ext cx="3059996" cy="2988000"/>
          </a:xfrm>
          <a:prstGeom prst="rect">
            <a:avLst/>
          </a:prstGeom>
        </p:spPr>
      </p:pic>
      <p:sp>
        <p:nvSpPr>
          <p:cNvPr id="9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4294967295"/>
          </p:nvPr>
        </p:nvSpPr>
        <p:spPr>
          <a:xfrm>
            <a:off x="2843808" y="2420888"/>
            <a:ext cx="2735759" cy="936104"/>
          </a:xfrm>
          <a:prstGeom prst="rect">
            <a:avLst/>
          </a:prstGeom>
          <a:blipFill>
            <a:blip r:embed="rId6"/>
            <a:stretch>
              <a:fillRect t="-4487" b="-17308"/>
            </a:stretch>
          </a:blipFill>
          <a:ln>
            <a:solidFill>
              <a:srgbClr val="C00000"/>
            </a:solidFill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noFill/>
                <a:effectLst/>
                <a:uLnTx/>
                <a:uFillTx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0798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обозначение</a:t>
            </a:r>
          </a:p>
        </p:txBody>
      </p:sp>
      <p:sp>
        <p:nvSpPr>
          <p:cNvPr id="40963" name="Содержимое 2"/>
          <p:cNvSpPr>
            <a:spLocks noGrp="1"/>
          </p:cNvSpPr>
          <p:nvPr>
            <p:ph sz="half" idx="2"/>
          </p:nvPr>
        </p:nvSpPr>
        <p:spPr>
          <a:xfrm>
            <a:off x="755576" y="2224842"/>
            <a:ext cx="3346704" cy="274320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0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l-G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φ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l-G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274610" y="4365104"/>
            <a:ext cx="52562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А-3 Б-2  В-1  Г-5  Д-4</a:t>
            </a:r>
          </a:p>
        </p:txBody>
      </p:sp>
      <p:sp>
        <p:nvSpPr>
          <p:cNvPr id="7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857943" y="5807076"/>
            <a:ext cx="1296987" cy="431800"/>
          </a:xfrm>
          <a:prstGeom prst="actionButtonBlank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1136" y="498005"/>
            <a:ext cx="8640960" cy="802600"/>
          </a:xfrm>
          <a:prstGeom prst="roundRect">
            <a:avLst>
              <a:gd name="adj" fmla="val 33893"/>
            </a:avLst>
          </a:prstGeom>
          <a:solidFill>
            <a:srgbClr val="5ECCF3"/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p:spPr>
        <p:txBody>
          <a:bodyPr wrap="square" rtlCol="0">
            <a:spAutoFit/>
          </a:bodyPr>
          <a:lstStyle/>
          <a:p>
            <a:pPr lvl="0" algn="ctr"/>
            <a:r>
              <a:rPr lang="en-US" alt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i=</a:t>
            </a:r>
            <a:r>
              <a:rPr lang="en-US" altLang="ru-RU" b="1" dirty="0" err="1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</a:t>
            </a:r>
            <a:r>
              <a:rPr lang="en-US" altLang="ru-RU" sz="1100" b="1" dirty="0" err="1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</a:t>
            </a:r>
            <a:r>
              <a:rPr lang="en-US" altLang="ru-RU" b="1" dirty="0" err="1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sin</a:t>
            </a:r>
            <a:r>
              <a:rPr lang="en-US" alt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(</a:t>
            </a:r>
            <a:r>
              <a:rPr lang="el-GR" alt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ω</a:t>
            </a:r>
            <a:r>
              <a:rPr lang="en-US" alt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+</a:t>
            </a:r>
            <a:r>
              <a:rPr lang="el-GR" alt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φ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altLang="ru-RU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сопоставьте в соответствие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0840" y="1459280"/>
            <a:ext cx="668391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68580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Обозначение                                                   Величина</a:t>
            </a:r>
            <a:endParaRPr lang="ru-RU" alt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53059" y="2348880"/>
            <a:ext cx="4572000" cy="17491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Начальная  фаза </a:t>
            </a:r>
          </a:p>
          <a:p>
            <a:pPr lvl="0" defTabSz="68580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Амплитудное значение силы тока</a:t>
            </a:r>
          </a:p>
          <a:p>
            <a:pPr lvl="0" defTabSz="68580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Мгновенное значение силы тока</a:t>
            </a:r>
          </a:p>
          <a:p>
            <a:pPr lvl="0" defTabSz="68580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Время</a:t>
            </a:r>
          </a:p>
          <a:p>
            <a:pPr lvl="0" defTabSz="68580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altLang="ru-RU" dirty="0">
                <a:solidFill>
                  <a:prstClr val="black"/>
                </a:solidFill>
                <a:latin typeface="Calibri"/>
              </a:rPr>
              <a:t>. </a:t>
            </a: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Угловая частота</a:t>
            </a:r>
          </a:p>
        </p:txBody>
      </p:sp>
      <p:sp>
        <p:nvSpPr>
          <p:cNvPr id="13" name="Рамка 12"/>
          <p:cNvSpPr/>
          <p:nvPr/>
        </p:nvSpPr>
        <p:spPr>
          <a:xfrm>
            <a:off x="-27424" y="0"/>
            <a:ext cx="9279944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4" name="Объект 7">
            <a:hlinkClick r:id="rId2" action="ppaction://hlinksldjump"/>
          </p:cNvPr>
          <p:cNvPicPr>
            <a:picLocks noGrp="1" noChangeAspect="1"/>
          </p:cNvPicPr>
          <p:nvPr>
            <p:ph sz="quarter" idx="4294967295"/>
          </p:nvPr>
        </p:nvPicPr>
        <p:blipFill>
          <a:blip r:embed="rId3"/>
          <a:stretch>
            <a:fillRect/>
          </a:stretch>
        </p:blipFill>
        <p:spPr>
          <a:xfrm>
            <a:off x="7599348" y="5807076"/>
            <a:ext cx="868791" cy="522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9807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100392" y="6093296"/>
            <a:ext cx="571472" cy="42862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Рамка 7"/>
          <p:cNvSpPr/>
          <p:nvPr/>
        </p:nvSpPr>
        <p:spPr>
          <a:xfrm>
            <a:off x="43543" y="-5747"/>
            <a:ext cx="9144000" cy="6858000"/>
          </a:xfrm>
          <a:prstGeom prst="frame">
            <a:avLst>
              <a:gd name="adj1" fmla="val 2664"/>
            </a:avLst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1520" y="332656"/>
            <a:ext cx="8640960" cy="726162"/>
          </a:xfrm>
          <a:prstGeom prst="roundRect">
            <a:avLst>
              <a:gd name="adj" fmla="val 3389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Известные имена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15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Прямоугольник 36">
            <a:hlinkClick r:id="rId3" action="ppaction://hlinksldjump"/>
          </p:cNvPr>
          <p:cNvSpPr/>
          <p:nvPr/>
        </p:nvSpPr>
        <p:spPr>
          <a:xfrm>
            <a:off x="5645213" y="1217370"/>
            <a:ext cx="576064" cy="84939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400" dirty="0">
                <a:solidFill>
                  <a:prstClr val="black"/>
                </a:solidFill>
                <a:hlinkClick r:id="rId3" action="ppaction://hlinksldjump"/>
              </a:rPr>
              <a:t>1</a:t>
            </a:r>
            <a:endParaRPr lang="ru-RU" sz="4400" dirty="0">
              <a:solidFill>
                <a:prstClr val="black"/>
              </a:solidFill>
            </a:endParaRPr>
          </a:p>
        </p:txBody>
      </p:sp>
      <p:sp>
        <p:nvSpPr>
          <p:cNvPr id="40" name="Прямоугольник 39">
            <a:hlinkClick r:id="" action="ppaction://hlinkshowjump?jump=nextslide"/>
          </p:cNvPr>
          <p:cNvSpPr/>
          <p:nvPr/>
        </p:nvSpPr>
        <p:spPr>
          <a:xfrm>
            <a:off x="6254250" y="1461489"/>
            <a:ext cx="611650" cy="84939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400" dirty="0">
                <a:solidFill>
                  <a:prstClr val="black"/>
                </a:solidFill>
                <a:hlinkClick r:id="rId4" action="ppaction://hlinksldjump"/>
              </a:rPr>
              <a:t>2</a:t>
            </a:r>
            <a:endParaRPr lang="ru-RU" sz="4400" dirty="0">
              <a:solidFill>
                <a:prstClr val="black"/>
              </a:solidFill>
            </a:endParaRPr>
          </a:p>
        </p:txBody>
      </p:sp>
      <p:sp>
        <p:nvSpPr>
          <p:cNvPr id="41" name="Прямоугольник 40">
            <a:hlinkClick r:id="" action="ppaction://hlinkshowjump?jump=nextslide"/>
          </p:cNvPr>
          <p:cNvSpPr/>
          <p:nvPr/>
        </p:nvSpPr>
        <p:spPr>
          <a:xfrm>
            <a:off x="5627420" y="2093796"/>
            <a:ext cx="611650" cy="84939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400" dirty="0">
                <a:solidFill>
                  <a:prstClr val="black"/>
                </a:solidFill>
                <a:hlinkClick r:id="rId5" action="ppaction://hlinksldjump"/>
              </a:rPr>
              <a:t>3</a:t>
            </a:r>
            <a:endParaRPr lang="ru-RU" sz="4400" dirty="0">
              <a:solidFill>
                <a:prstClr val="black"/>
              </a:solidFill>
            </a:endParaRPr>
          </a:p>
        </p:txBody>
      </p:sp>
      <p:sp>
        <p:nvSpPr>
          <p:cNvPr id="42" name="Прямоугольник 41">
            <a:hlinkClick r:id="" action="ppaction://hlinkshowjump?jump=nextslide"/>
          </p:cNvPr>
          <p:cNvSpPr/>
          <p:nvPr/>
        </p:nvSpPr>
        <p:spPr>
          <a:xfrm>
            <a:off x="6254250" y="2420888"/>
            <a:ext cx="576064" cy="84939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400" dirty="0">
                <a:solidFill>
                  <a:prstClr val="black"/>
                </a:solidFill>
                <a:hlinkClick r:id="rId6" action="ppaction://hlinksldjump"/>
              </a:rPr>
              <a:t>4</a:t>
            </a:r>
            <a:endParaRPr lang="ru-RU" sz="4400" dirty="0">
              <a:solidFill>
                <a:prstClr val="black"/>
              </a:solidFill>
            </a:endParaRPr>
          </a:p>
        </p:txBody>
      </p:sp>
      <p:sp>
        <p:nvSpPr>
          <p:cNvPr id="43" name="Прямоугольник 42">
            <a:hlinkClick r:id="" action="ppaction://hlinkshowjump?jump=nextslide"/>
          </p:cNvPr>
          <p:cNvSpPr/>
          <p:nvPr/>
        </p:nvSpPr>
        <p:spPr>
          <a:xfrm>
            <a:off x="5627420" y="3004303"/>
            <a:ext cx="611650" cy="84939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400" dirty="0">
                <a:solidFill>
                  <a:prstClr val="black"/>
                </a:solidFill>
                <a:hlinkClick r:id="rId7" action="ppaction://hlinksldjump"/>
              </a:rPr>
              <a:t>5</a:t>
            </a:r>
            <a:endParaRPr lang="ru-RU" sz="4400" dirty="0">
              <a:solidFill>
                <a:prstClr val="black"/>
              </a:solidFill>
            </a:endParaRPr>
          </a:p>
        </p:txBody>
      </p:sp>
      <p:sp>
        <p:nvSpPr>
          <p:cNvPr id="44" name="Прямоугольник 43">
            <a:hlinkClick r:id="" action="ppaction://hlinkshowjump?jump=nextslide"/>
          </p:cNvPr>
          <p:cNvSpPr/>
          <p:nvPr/>
        </p:nvSpPr>
        <p:spPr>
          <a:xfrm>
            <a:off x="6254250" y="3389319"/>
            <a:ext cx="611650" cy="84939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400" dirty="0">
                <a:solidFill>
                  <a:prstClr val="black"/>
                </a:solidFill>
                <a:hlinkClick r:id="rId8" action="ppaction://hlinksldjump"/>
              </a:rPr>
              <a:t>6</a:t>
            </a:r>
            <a:endParaRPr lang="ru-RU" sz="4400" dirty="0">
              <a:solidFill>
                <a:prstClr val="black"/>
              </a:solidFill>
            </a:endParaRPr>
          </a:p>
        </p:txBody>
      </p:sp>
      <p:pic>
        <p:nvPicPr>
          <p:cNvPr id="20" name="Picture 41" descr="08">
            <a:hlinkClick r:id="rId7" action="ppaction://hlinksldjump"/>
          </p:cNvPr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566" y="4509120"/>
            <a:ext cx="3099640" cy="234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AutoShape 2" descr="Picture backgroun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Picture 2" descr="Picture background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32533" y1="12111" x2="32533" y2="12111"/>
                        <a14:foregroundMark x1="64933" y1="20222" x2="64933" y2="20222"/>
                        <a14:foregroundMark x1="65333" y1="13667" x2="65333" y2="13667"/>
                        <a14:foregroundMark x1="57733" y1="9556" x2="57733" y2="9556"/>
                        <a14:foregroundMark x1="83333" y1="10222" x2="83333" y2="10222"/>
                        <a14:foregroundMark x1="82133" y1="24333" x2="82133" y2="24333"/>
                        <a14:foregroundMark x1="56667" y1="24333" x2="56667" y2="24333"/>
                        <a14:foregroundMark x1="54000" y1="14889" x2="54000" y2="14889"/>
                        <a14:foregroundMark x1="91600" y1="19000" x2="91600" y2="19000"/>
                        <a14:foregroundMark x1="90800" y1="7667" x2="90800" y2="7667"/>
                        <a14:foregroundMark x1="82133" y1="18667" x2="82133" y2="18667"/>
                        <a14:foregroundMark x1="90533" y1="24889" x2="90533" y2="24889"/>
                        <a14:foregroundMark x1="12267" y1="51000" x2="12267" y2="51000"/>
                        <a14:foregroundMark x1="36667" y1="45667" x2="36667" y2="45667"/>
                        <a14:foregroundMark x1="40400" y1="58778" x2="40400" y2="58778"/>
                        <a14:foregroundMark x1="60800" y1="52556" x2="60800" y2="52556"/>
                        <a14:foregroundMark x1="34400" y1="58444" x2="34400" y2="58444"/>
                        <a14:foregroundMark x1="58133" y1="46222" x2="58133" y2="46222"/>
                        <a14:foregroundMark x1="81467" y1="53444" x2="81467" y2="53444"/>
                        <a14:foregroundMark x1="14800" y1="85111" x2="14800" y2="85111"/>
                        <a14:foregroundMark x1="40400" y1="81333" x2="40400" y2="81333"/>
                        <a14:foregroundMark x1="30267" y1="76667" x2="30267" y2="76667"/>
                        <a14:foregroundMark x1="56667" y1="77556" x2="56667" y2="77556"/>
                        <a14:foregroundMark x1="81867" y1="85111" x2="81867" y2="85111"/>
                        <a14:foregroundMark x1="30667" y1="82000" x2="30667" y2="82000"/>
                        <a14:backgroundMark x1="36267" y1="19889" x2="36267" y2="19889"/>
                        <a14:backgroundMark x1="38933" y1="11778" x2="38933" y2="11778"/>
                        <a14:backgroundMark x1="39733" y1="25222" x2="39733" y2="25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217370"/>
            <a:ext cx="3798053" cy="523596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72288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37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0" y="3071810"/>
            <a:ext cx="8015286" cy="828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ru-RU" sz="3200" dirty="0"/>
              <a:t>	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0" y="4786322"/>
            <a:ext cx="8643966" cy="10001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4077072"/>
            <a:ext cx="8640960" cy="1215366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1" algn="ctr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Этим русским ученым был изобретен первый трансформатор.</a:t>
            </a:r>
          </a:p>
        </p:txBody>
      </p:sp>
      <p:sp>
        <p:nvSpPr>
          <p:cNvPr id="10" name="Рамка 9"/>
          <p:cNvSpPr/>
          <p:nvPr/>
        </p:nvSpPr>
        <p:spPr>
          <a:xfrm>
            <a:off x="13063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61497" y="1612969"/>
            <a:ext cx="2592288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33611" y="250286"/>
            <a:ext cx="8640960" cy="1337667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имя физика по описанию его вклада в науку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-11155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3853" y="2437453"/>
            <a:ext cx="3023562" cy="36465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5800" y="422568"/>
            <a:ext cx="8640960" cy="802600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ru-RU" sz="3600" dirty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Павел Николаевич Яблочков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11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0" r="12689"/>
          <a:stretch/>
        </p:blipFill>
        <p:spPr bwMode="auto">
          <a:xfrm>
            <a:off x="3425875" y="2644160"/>
            <a:ext cx="2879518" cy="323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772816"/>
            <a:ext cx="8686800" cy="2185325"/>
          </a:xfrm>
        </p:spPr>
        <p:txBody>
          <a:bodyPr>
            <a:normAutofit fontScale="90000"/>
          </a:bodyPr>
          <a:lstStyle/>
          <a:p>
            <a:pPr lvl="0"/>
            <a:r>
              <a:rPr lang="ru-RU" sz="2800" b="1" dirty="0">
                <a:latin typeface="Monotype Corsiva" pitchFamily="66" charset="0"/>
              </a:rPr>
              <a:t/>
            </a:r>
            <a:br>
              <a:rPr lang="ru-RU" sz="2800" b="1" dirty="0">
                <a:latin typeface="Monotype Corsiva" pitchFamily="66" charset="0"/>
              </a:rPr>
            </a:br>
            <a:r>
              <a:rPr lang="ru-RU" sz="2800" b="1" dirty="0">
                <a:latin typeface="Monotype Corsiva" pitchFamily="66" charset="0"/>
              </a:rPr>
              <a:t/>
            </a:r>
            <a:br>
              <a:rPr lang="ru-RU" sz="2800" b="1" dirty="0">
                <a:latin typeface="Monotype Corsiva" pitchFamily="66" charset="0"/>
              </a:rPr>
            </a:br>
            <a:r>
              <a:rPr lang="ru-RU" sz="2800" b="1" dirty="0">
                <a:latin typeface="Monotype Corsiva" pitchFamily="66" charset="0"/>
              </a:rPr>
              <a:t/>
            </a:r>
            <a:br>
              <a:rPr lang="ru-RU" sz="2800" b="1" dirty="0">
                <a:latin typeface="Monotype Corsiva" pitchFamily="66" charset="0"/>
              </a:rPr>
            </a:br>
            <a:r>
              <a:rPr lang="ru-RU" sz="2800" b="1" dirty="0">
                <a:latin typeface="Monotype Corsiva" pitchFamily="66" charset="0"/>
              </a:rPr>
              <a:t/>
            </a:r>
            <a:br>
              <a:rPr lang="ru-RU" sz="2800" b="1" dirty="0">
                <a:latin typeface="Monotype Corsiva" pitchFamily="66" charset="0"/>
              </a:rPr>
            </a:br>
            <a:r>
              <a:rPr lang="ru-RU" sz="2800" b="1" dirty="0">
                <a:latin typeface="Monotype Corsiva" pitchFamily="66" charset="0"/>
              </a:rPr>
              <a:t/>
            </a:r>
            <a:br>
              <a:rPr lang="ru-RU" sz="2800" b="1" dirty="0">
                <a:latin typeface="Monotype Corsiva" pitchFamily="66" charset="0"/>
              </a:rPr>
            </a:br>
            <a:r>
              <a:rPr lang="ru-RU" sz="3600" b="1" dirty="0">
                <a:solidFill>
                  <a:srgbClr val="00B0F0"/>
                </a:solidFill>
                <a:latin typeface="GOST type B" pitchFamily="34" charset="0"/>
              </a:rPr>
              <a:t/>
            </a:r>
            <a:br>
              <a:rPr lang="ru-RU" sz="3600" b="1" dirty="0">
                <a:solidFill>
                  <a:srgbClr val="00B0F0"/>
                </a:solidFill>
                <a:latin typeface="GOST type B" pitchFamily="34" charset="0"/>
              </a:rPr>
            </a:br>
            <a:r>
              <a:rPr lang="ru-RU" sz="3100" b="1" dirty="0">
                <a:latin typeface="Monotype Corsiva" panose="03010101010201010101" pitchFamily="66" charset="0"/>
              </a:rPr>
              <a:t/>
            </a:r>
            <a:br>
              <a:rPr lang="ru-RU" sz="3100" b="1" dirty="0">
                <a:latin typeface="Monotype Corsiva" panose="03010101010201010101" pitchFamily="66" charset="0"/>
              </a:rPr>
            </a:br>
            <a:r>
              <a:rPr lang="ru-RU" sz="2800" b="1" dirty="0">
                <a:latin typeface="Monotype Corsiva" panose="03010101010201010101" pitchFamily="66" charset="0"/>
              </a:rPr>
              <a:t/>
            </a:r>
            <a:br>
              <a:rPr lang="ru-RU" sz="2800" b="1" dirty="0">
                <a:latin typeface="Monotype Corsiva" panose="03010101010201010101" pitchFamily="66" charset="0"/>
              </a:rPr>
            </a:br>
            <a:endParaRPr lang="ru-RU" sz="2800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357158" y="2643182"/>
            <a:ext cx="8229600" cy="9286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57158" y="3571876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224645" y="3786760"/>
            <a:ext cx="8229600" cy="642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ru-RU" sz="2800" b="1" dirty="0">
              <a:latin typeface="Monotype Corsiva" panose="03010101010201010101" pitchFamily="66" charset="0"/>
            </a:endParaRPr>
          </a:p>
        </p:txBody>
      </p:sp>
      <p:sp>
        <p:nvSpPr>
          <p:cNvPr id="11" name="Рамка 10"/>
          <p:cNvSpPr/>
          <p:nvPr/>
        </p:nvSpPr>
        <p:spPr>
          <a:xfrm>
            <a:off x="12762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4938" y="3662638"/>
            <a:ext cx="8496944" cy="1765721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Назовите ученого, который теоретически предсказал существование электромагнитных волн.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52928" y="1590204"/>
            <a:ext cx="2448272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33611" y="272947"/>
            <a:ext cx="8640960" cy="1337667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имя физика по описанию его вклада в науку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/>
        </p:nvSpPr>
        <p:spPr>
          <a:xfrm>
            <a:off x="-27061" y="12251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0" y="1946935"/>
            <a:ext cx="3159177" cy="393033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5516" y="548680"/>
            <a:ext cx="8640960" cy="802600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ru-RU" sz="360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Джеймс Максвелл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12" name="Picture 7" descr="https://prabook.com/web/show-photo.jpg?id=2589308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052" y="2170246"/>
            <a:ext cx="2918751" cy="348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3528" y="620688"/>
            <a:ext cx="8496944" cy="53012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>
              <a:spcBef>
                <a:spcPct val="0"/>
              </a:spcBef>
              <a:defRPr/>
            </a:pPr>
            <a:endParaRPr kumimoji="0" lang="ru-RU" sz="33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GOST type B" pitchFamily="34" charset="0"/>
              <a:ea typeface="+mj-ea"/>
              <a:cs typeface="+mj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0" y="2214554"/>
            <a:ext cx="8929718" cy="1285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285720" y="5429264"/>
            <a:ext cx="9144000" cy="1000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</a:pPr>
            <a:endParaRPr lang="ru-RU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4000528" y="4564861"/>
            <a:ext cx="9144000" cy="1000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5619" y="4380202"/>
            <a:ext cx="8496944" cy="1184791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alt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Немецкий физик, который экспериментально доказал существование электромагнитных волн.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92408" y="1479817"/>
            <a:ext cx="2498652" cy="27440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33611" y="250286"/>
            <a:ext cx="8640960" cy="1337667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имя физика по описанию его вклада в науку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13" y="-32170"/>
            <a:ext cx="9193213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3829048" cy="4525963"/>
          </a:xfrm>
        </p:spPr>
        <p:txBody>
          <a:bodyPr/>
          <a:lstStyle/>
          <a:p>
            <a:pPr>
              <a:buNone/>
            </a:pPr>
            <a:r>
              <a:rPr lang="ru-RU" dirty="0"/>
              <a:t>	</a:t>
            </a:r>
            <a:endParaRPr lang="ru-RU" sz="5400" b="1" dirty="0">
              <a:latin typeface="Monotype Corsiva" pitchFamily="66" charset="0"/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Объект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0116" y="1897300"/>
            <a:ext cx="2794722" cy="3920814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251520" y="529666"/>
            <a:ext cx="8640960" cy="802600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ru-RU" sz="360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Генрих Рудольф Герц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6" descr="https://biographe.ru/wp-content/uploads/2022/04/211212-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" t="30905" r="65891" b="17383"/>
          <a:stretch>
            <a:fillRect/>
          </a:stretch>
        </p:blipFill>
        <p:spPr bwMode="auto">
          <a:xfrm>
            <a:off x="3380116" y="2094788"/>
            <a:ext cx="2794316" cy="352583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214282" y="2857496"/>
            <a:ext cx="8229600" cy="9286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lang="ru-RU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214282" y="3786190"/>
            <a:ext cx="8229600" cy="15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lang="ru-RU" sz="3200" dirty="0"/>
          </a:p>
          <a:p>
            <a:pPr marL="342900" indent="-342900">
              <a:spcBef>
                <a:spcPct val="20000"/>
              </a:spcBef>
            </a:pPr>
            <a:endParaRPr lang="ru-RU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214282" y="5357826"/>
            <a:ext cx="8229600" cy="1071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lang="ru-RU" sz="3900" dirty="0"/>
          </a:p>
          <a:p>
            <a:pPr marL="342900" lvl="0" indent="-342900">
              <a:spcBef>
                <a:spcPct val="20000"/>
              </a:spcBef>
            </a:pPr>
            <a:endParaRPr lang="ru-RU" sz="3200" dirty="0"/>
          </a:p>
          <a:p>
            <a:pPr marL="342900" indent="-342900">
              <a:spcBef>
                <a:spcPct val="20000"/>
              </a:spcBef>
            </a:pPr>
            <a:endParaRPr lang="ru-RU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Рамка 8"/>
          <p:cNvSpPr/>
          <p:nvPr/>
        </p:nvSpPr>
        <p:spPr>
          <a:xfrm>
            <a:off x="-14037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0973" y="4279882"/>
            <a:ext cx="8640960" cy="1765721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Русский физик, который впервые использовал электромагнитные волны для беспроволочной радиосвязи.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1549397"/>
            <a:ext cx="2808312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4282" y="341592"/>
            <a:ext cx="8640960" cy="1337667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имя физика по описанию его вклада в науку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nnews.nnov.ru/media/W1siZiIsInRodW1icy8yMDIwXzA2XzI1LzA4NDQ1NDVfODAweDcwMC5qcGciXV0?sha=f789ceccd0f5a02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588" y="2060848"/>
            <a:ext cx="2952750" cy="388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0"/>
          <p:cNvSpPr txBox="1">
            <a:spLocks/>
          </p:cNvSpPr>
          <p:nvPr/>
        </p:nvSpPr>
        <p:spPr>
          <a:xfrm>
            <a:off x="280852" y="308722"/>
            <a:ext cx="8534752" cy="955477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rtlCol="0" anchor="t" anchorCtr="0">
            <a:sp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solidFill>
                  <a:schemeClr val="lt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lvl="0" indent="0" algn="l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None/>
            </a:pPr>
            <a:r>
              <a:rPr lang="ru-RU" altLang="ru-RU" sz="44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Александр Степанович Попов</a:t>
            </a:r>
            <a:endParaRPr lang="ru-RU" sz="4400" b="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3071499" y="1952836"/>
            <a:ext cx="2972927" cy="4104506"/>
          </a:xfrm>
          <a:prstGeom prst="rect">
            <a:avLst/>
          </a:prstGeom>
        </p:spPr>
      </p:pic>
      <p:sp>
        <p:nvSpPr>
          <p:cNvPr id="8" name="Рамка 7"/>
          <p:cNvSpPr/>
          <p:nvPr/>
        </p:nvSpPr>
        <p:spPr>
          <a:xfrm>
            <a:off x="-14037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Объект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79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179512" y="3861048"/>
            <a:ext cx="8229600" cy="9286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lang="ru-RU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293096"/>
            <a:ext cx="8640960" cy="1215366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ctr" defTabSz="68580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Итальянский радиотехник, один из изобретателей радио.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62057" y="1682769"/>
            <a:ext cx="2725959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Скругленный прямоугольник 18"/>
          <p:cNvSpPr/>
          <p:nvPr/>
        </p:nvSpPr>
        <p:spPr>
          <a:xfrm>
            <a:off x="3569060" y="3458040"/>
            <a:ext cx="3384376" cy="576064"/>
          </a:xfrm>
          <a:prstGeom prst="roundRect">
            <a:avLst/>
          </a:prstGeom>
          <a:solidFill>
            <a:srgbClr val="9DC3E6"/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altLang="ru-RU" sz="32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Маркони</a:t>
            </a:r>
            <a:endParaRPr lang="ru-RU" sz="32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308920" y="2581902"/>
            <a:ext cx="2952328" cy="648072"/>
          </a:xfrm>
          <a:prstGeom prst="roundRect">
            <a:avLst/>
          </a:prstGeom>
          <a:solidFill>
            <a:srgbClr val="9DC3E6"/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altLang="ru-RU" sz="3200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Генрих </a:t>
            </a:r>
            <a:r>
              <a:rPr lang="ru-RU" altLang="ru-RU" sz="3200" dirty="0" smtClean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 </a:t>
            </a:r>
            <a:r>
              <a:rPr lang="ru-RU" altLang="ru-RU" sz="3200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Герц</a:t>
            </a:r>
            <a:endParaRPr lang="ru-RU" sz="3200" dirty="0">
              <a:ln>
                <a:solidFill>
                  <a:sysClr val="windowText" lastClr="000000"/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629610" y="1782255"/>
            <a:ext cx="2438334" cy="576064"/>
          </a:xfrm>
          <a:prstGeom prst="roundRect">
            <a:avLst/>
          </a:prstGeom>
          <a:solidFill>
            <a:srgbClr val="9DC3E6"/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altLang="ru-RU" sz="3200" dirty="0" smtClean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А.С. Попов</a:t>
            </a:r>
            <a:endParaRPr lang="ru-RU" sz="3200" dirty="0">
              <a:ln>
                <a:solidFill>
                  <a:sysClr val="windowText" lastClr="000000"/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286610"/>
            <a:ext cx="8640960" cy="1337667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имя физика по описанию его вклада в науку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3" name="Рамка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3057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7744" y="1916832"/>
            <a:ext cx="4104456" cy="32403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520" y="548680"/>
            <a:ext cx="8640960" cy="726162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ru-RU" sz="3200" dirty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Гульемо Маркони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Рамка 9"/>
          <p:cNvSpPr/>
          <p:nvPr/>
        </p:nvSpPr>
        <p:spPr>
          <a:xfrm>
            <a:off x="-14037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Объект 3"/>
          <p:cNvPicPr>
            <a:picLocks noGrp="1" noChangeAspect="1"/>
          </p:cNvPicPr>
          <p:nvPr>
            <p:ph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" t="18520" r="9251" b="2094"/>
          <a:stretch>
            <a:fillRect/>
          </a:stretch>
        </p:blipFill>
        <p:spPr>
          <a:xfrm>
            <a:off x="2339975" y="2133600"/>
            <a:ext cx="3916363" cy="280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06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2"/>
          <p:cNvSpPr txBox="1">
            <a:spLocks/>
          </p:cNvSpPr>
          <p:nvPr/>
        </p:nvSpPr>
        <p:spPr>
          <a:xfrm>
            <a:off x="214282" y="5357826"/>
            <a:ext cx="8229600" cy="1071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lang="ru-RU" sz="3900" dirty="0"/>
          </a:p>
          <a:p>
            <a:pPr marL="342900" lvl="0" indent="-342900">
              <a:spcBef>
                <a:spcPct val="20000"/>
              </a:spcBef>
            </a:pPr>
            <a:endParaRPr lang="ru-RU" sz="3200" dirty="0"/>
          </a:p>
          <a:p>
            <a:pPr marL="342900" indent="-342900">
              <a:spcBef>
                <a:spcPct val="20000"/>
              </a:spcBef>
            </a:pPr>
            <a:endParaRPr lang="ru-RU" sz="32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544" y="4747738"/>
            <a:ext cx="8352928" cy="1841522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just" defTabSz="68580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defRPr/>
            </a:pP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Английский физик, который вывел формулу зависимости периода собственных колебаний контура от его емкости и индуктивности</a:t>
            </a:r>
            <a:r>
              <a:rPr lang="ru-RU" alt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71450" lvl="0" indent="-171450" defTabSz="68580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ru-RU" sz="21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869" y="2459654"/>
            <a:ext cx="2150563" cy="3003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Скругленный прямоугольник 25"/>
          <p:cNvSpPr/>
          <p:nvPr/>
        </p:nvSpPr>
        <p:spPr>
          <a:xfrm>
            <a:off x="5076056" y="1821779"/>
            <a:ext cx="936104" cy="1196810"/>
          </a:xfrm>
          <a:prstGeom prst="roundRect">
            <a:avLst/>
          </a:prstGeom>
          <a:solidFill>
            <a:srgbClr val="4F81BD">
              <a:alpha val="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464133" y="2213004"/>
            <a:ext cx="978336" cy="1261070"/>
          </a:xfrm>
          <a:prstGeom prst="roundRect">
            <a:avLst/>
          </a:prstGeom>
          <a:solidFill>
            <a:srgbClr val="4F81BD">
              <a:alpha val="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520" y="306421"/>
            <a:ext cx="8640960" cy="1337667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имя физика по описанию его вклада в науку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043608" y="1772816"/>
            <a:ext cx="936104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6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endParaRPr kumimoji="0" lang="ru-RU" sz="66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038930" y="1789584"/>
            <a:ext cx="936104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 flipH="1">
            <a:off x="1103746" y="1825588"/>
            <a:ext cx="934492" cy="1130579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2051720" y="1772816"/>
            <a:ext cx="936104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6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kumimoji="0" lang="ru-RU" sz="66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080320" y="1773595"/>
            <a:ext cx="936104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2038238" y="975255"/>
            <a:ext cx="936104" cy="2074469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3059832" y="1772816"/>
            <a:ext cx="936104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6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endParaRPr kumimoji="0" lang="ru-RU" sz="66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059832" y="1764365"/>
            <a:ext cx="936104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3022888" y="1764365"/>
            <a:ext cx="936104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4067944" y="1772816"/>
            <a:ext cx="936104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1" i="0" u="none" strike="noStrike" kern="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4067944" y="1773595"/>
            <a:ext cx="936104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4067944" y="1825588"/>
            <a:ext cx="895336" cy="1224136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5076056" y="1772816"/>
            <a:ext cx="936104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600" b="1" kern="0" noProof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kumimoji="0" lang="ru-RU" sz="66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5074308" y="1796734"/>
            <a:ext cx="936104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5148064" y="1715156"/>
            <a:ext cx="936104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6084168" y="1772816"/>
            <a:ext cx="936104" cy="1296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600" b="1" kern="0" dirty="0">
                <a:solidFill>
                  <a:srgbClr val="44546A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endParaRPr kumimoji="0" lang="ru-RU" sz="6600" b="1" i="0" u="none" strike="noStrike" kern="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6077624" y="1759302"/>
            <a:ext cx="936104" cy="129614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6084168" y="1742805"/>
            <a:ext cx="936104" cy="1296144"/>
          </a:xfrm>
          <a:prstGeom prst="roundRect">
            <a:avLst/>
          </a:prstGeom>
          <a:solidFill>
            <a:srgbClr val="5B9BD5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7" name="Рамка 26"/>
          <p:cNvSpPr/>
          <p:nvPr/>
        </p:nvSpPr>
        <p:spPr>
          <a:xfrm>
            <a:off x="-14037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768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11" grpId="0" animBg="1"/>
      <p:bldP spid="34" grpId="0" animBg="1"/>
      <p:bldP spid="34" grpId="1" animBg="1"/>
      <p:bldP spid="35" grpId="0" animBg="1"/>
      <p:bldP spid="35" grpId="1" animBg="1"/>
      <p:bldP spid="37" grpId="0" animBg="1"/>
      <p:bldP spid="37" grpId="1" animBg="1"/>
      <p:bldP spid="38" grpId="0" animBg="1"/>
      <p:bldP spid="38" grpId="1" animBg="1"/>
      <p:bldP spid="40" grpId="0" animBg="1"/>
      <p:bldP spid="40" grpId="1" animBg="1"/>
      <p:bldP spid="41" grpId="0" animBg="1"/>
      <p:bldP spid="41" grpId="1" animBg="1"/>
      <p:bldP spid="43" grpId="0" animBg="1"/>
      <p:bldP spid="43" grpId="1" animBg="1"/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  <p:bldP spid="49" grpId="0" animBg="1"/>
      <p:bldP spid="49" grpId="1" animBg="1"/>
      <p:bldP spid="50" grpId="0" animBg="1"/>
      <p:bldP spid="50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360" y="5877272"/>
            <a:ext cx="871804" cy="5243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808" y="1968150"/>
            <a:ext cx="2808312" cy="39604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520" y="404664"/>
            <a:ext cx="8640960" cy="879038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ru-RU" sz="400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Уильям  </a:t>
            </a:r>
            <a:r>
              <a:rPr lang="ru-RU" altLang="ru-RU" sz="4000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Томсон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12" descr="https://avatars.mds.yandex.net/i?id=f83c7f7ad92bfcea231621266dc18f671e004f87-8454246-images-thumbs&amp;n=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170017"/>
            <a:ext cx="2808312" cy="3556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Рамка 10"/>
          <p:cNvSpPr/>
          <p:nvPr/>
        </p:nvSpPr>
        <p:spPr>
          <a:xfrm>
            <a:off x="-14037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02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Picture 2" descr="Смайлики эмоции, эмоциональные смайлики, эмоции смайлы | Smayli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7864" y="2276872"/>
            <a:ext cx="2589256" cy="2304000"/>
          </a:xfrm>
          <a:prstGeom prst="rect">
            <a:avLst/>
          </a:prstGeom>
          <a:noFill/>
        </p:spPr>
      </p:pic>
      <p:pic>
        <p:nvPicPr>
          <p:cNvPr id="10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858" y="5792633"/>
            <a:ext cx="871804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0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Смайлики эмоции, эмоциональные смайлики, эмоции смайлы | Smayli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264" y="2429272"/>
            <a:ext cx="2589256" cy="2304000"/>
          </a:xfrm>
          <a:prstGeom prst="rect">
            <a:avLst/>
          </a:prstGeom>
          <a:noFill/>
        </p:spPr>
      </p:pic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858" y="5777393"/>
            <a:ext cx="871804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Смайлики эмоции, эмоциональные смайлики, эмоции смайлы | Smayli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264" y="2429272"/>
            <a:ext cx="2589256" cy="2304000"/>
          </a:xfrm>
          <a:prstGeom prst="rect">
            <a:avLst/>
          </a:prstGeom>
          <a:noFill/>
        </p:spPr>
      </p:pic>
      <p:sp>
        <p:nvSpPr>
          <p:cNvPr id="5" name="Рамка 4"/>
          <p:cNvSpPr/>
          <p:nvPr/>
        </p:nvSpPr>
        <p:spPr>
          <a:xfrm>
            <a:off x="28411" y="2464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4714" y="5767521"/>
            <a:ext cx="871804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71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Смайлики эмоции, эмоциональные смайлики, эмоции смайлы | Smayli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264" y="2429272"/>
            <a:ext cx="2589256" cy="2304000"/>
          </a:xfrm>
          <a:prstGeom prst="rect">
            <a:avLst/>
          </a:prstGeom>
          <a:noFill/>
        </p:spPr>
      </p:pic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Объект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858" y="5767521"/>
            <a:ext cx="871804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93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10">
            <a:hlinkClick r:id="" action="ppaction://hlinkshowjump?jump=nextslide" highlightClick="1"/>
          </p:cNvPr>
          <p:cNvSpPr/>
          <p:nvPr/>
        </p:nvSpPr>
        <p:spPr>
          <a:xfrm>
            <a:off x="8028384" y="6021288"/>
            <a:ext cx="857256" cy="428628"/>
          </a:xfrm>
          <a:prstGeom prst="chevron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47868239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0" y="0"/>
            <a:ext cx="2793601" cy="3492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0" y="2420888"/>
            <a:ext cx="8568952" cy="1949172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Итак, закончилась игра </a:t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Пришла пора итоги подвести:</a:t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баллы подсчитать и лидеров назвать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33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65338" y="1252722"/>
            <a:ext cx="8427116" cy="4351338"/>
          </a:xfrm>
        </p:spPr>
        <p:txBody>
          <a:bodyPr/>
          <a:lstStyle/>
          <a:p>
            <a:pPr marL="45720" indent="0" algn="just">
              <a:lnSpc>
                <a:spcPct val="10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 вы оцениваете действия группы и свои действия?</a:t>
            </a: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далось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ли вам справиться с зданиями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в процессе занятия вам помогало для выполнения задания, а что мешало?</a:t>
            </a:r>
          </a:p>
          <a:p>
            <a:pPr marL="45720" indent="0" algn="just">
              <a:lnSpc>
                <a:spcPct val="10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читывалось ли вами мнение участников группы при совершении собственных действий?</a:t>
            </a:r>
          </a:p>
          <a:p>
            <a:endParaRPr lang="ru-RU" dirty="0"/>
          </a:p>
        </p:txBody>
      </p:sp>
      <p:sp>
        <p:nvSpPr>
          <p:cNvPr id="7" name="Рамка 6"/>
          <p:cNvSpPr/>
          <p:nvPr/>
        </p:nvSpPr>
        <p:spPr>
          <a:xfrm>
            <a:off x="0" y="17971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Нашивка 10">
            <a:hlinkClick r:id="" action="ppaction://hlinkshowjump?jump=nextslide" highlightClick="1"/>
          </p:cNvPr>
          <p:cNvSpPr/>
          <p:nvPr/>
        </p:nvSpPr>
        <p:spPr>
          <a:xfrm>
            <a:off x="7858148" y="6143644"/>
            <a:ext cx="857256" cy="428628"/>
          </a:xfrm>
          <a:prstGeom prst="chevron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1520" y="404664"/>
            <a:ext cx="8640960" cy="726162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для рефлексии: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77072"/>
            <a:ext cx="2932430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38063" y="1484784"/>
            <a:ext cx="7886700" cy="4980211"/>
          </a:xfrm>
          <a:ln>
            <a:noFill/>
          </a:ln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О. И.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Громцева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Тематические контрольные  и самостоятельные работы по физике. 11 класс/-М.: Издательство «Экзамен», 2012.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тестовых заданий для тематического и итогового контроля. Физика / Коноплин Р.В., Орлов В.А., Добродеев Н.А.,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Татур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А.О. – Москва: «Интеллект-Центр», 2005 г.-88 с.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Разноуровневые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тестовые задания по физике.10-11 класс/авт.-сост. Н. Б. Федорова, Н. И. Ермаков, О. В. Кузнецова, М. А. Борисова;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Ряз.гос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ун-т им. С. А. Есенина.-Рязань, 2011.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778997"/>
            <a:ext cx="4572000" cy="3755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effectLst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9413" y="0"/>
            <a:ext cx="9144000" cy="6858000"/>
          </a:xfrm>
          <a:prstGeom prst="frame">
            <a:avLst>
              <a:gd name="adj1" fmla="val 2664"/>
            </a:avLst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332656"/>
            <a:ext cx="8640960" cy="726162"/>
          </a:xfrm>
          <a:prstGeom prst="roundRect">
            <a:avLst>
              <a:gd name="adj" fmla="val 3389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Литература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56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10425</TotalTime>
  <Words>1053</Words>
  <Application>Microsoft Office PowerPoint</Application>
  <PresentationFormat>Экран (4:3)</PresentationFormat>
  <Paragraphs>337</Paragraphs>
  <Slides>59</Slides>
  <Notes>12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59</vt:i4>
      </vt:variant>
    </vt:vector>
  </HeadingPairs>
  <TitlesOfParts>
    <vt:vector size="77" baseType="lpstr">
      <vt:lpstr>Batang</vt:lpstr>
      <vt:lpstr>BatangChe</vt:lpstr>
      <vt:lpstr>Aharoni</vt:lpstr>
      <vt:lpstr>Arial</vt:lpstr>
      <vt:lpstr>Calibri</vt:lpstr>
      <vt:lpstr>Calibri Light</vt:lpstr>
      <vt:lpstr>Cambria Math</vt:lpstr>
      <vt:lpstr>Franklin Gothic Medium Cond</vt:lpstr>
      <vt:lpstr>Georgia</vt:lpstr>
      <vt:lpstr>GOST type B</vt:lpstr>
      <vt:lpstr>Lucida Sans Unicode</vt:lpstr>
      <vt:lpstr>Microsoft Himalaya</vt:lpstr>
      <vt:lpstr>Monotype Corsiva</vt:lpstr>
      <vt:lpstr>Times New Roman</vt:lpstr>
      <vt:lpstr>Trebuchet MS</vt:lpstr>
      <vt:lpstr>Воздушный поток</vt:lpstr>
      <vt:lpstr>1_Воздушный поток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                                                                                                                                                              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779</cp:revision>
  <dcterms:created xsi:type="dcterms:W3CDTF">2016-06-29T11:19:16Z</dcterms:created>
  <dcterms:modified xsi:type="dcterms:W3CDTF">2025-04-04T15:42:17Z</dcterms:modified>
</cp:coreProperties>
</file>