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9" r:id="rId4"/>
    <p:sldId id="258" r:id="rId5"/>
    <p:sldId id="260" r:id="rId6"/>
    <p:sldId id="261" r:id="rId7"/>
    <p:sldId id="262" r:id="rId8"/>
    <p:sldId id="263" r:id="rId9"/>
    <p:sldId id="264" r:id="rId10"/>
    <p:sldId id="265" r:id="rId11"/>
    <p:sldId id="266" r:id="rId12"/>
    <p:sldId id="268" r:id="rId13"/>
    <p:sldId id="270"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330"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31.10.2020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7000" r="-17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31.10.2020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gi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22.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26.jpe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0.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hyperlink" Target="https://poembook.ru/poem/1673247" TargetMode="External"/><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hyperlink" Target="http://&#1096;&#1082;&#1086;&#1083;&#1072;84.&#1088;&#1092;/koncurs.html" TargetMode="External"/><Relationship Id="rId2" Type="http://schemas.openxmlformats.org/officeDocument/2006/relationships/hyperlink" Target="mailto:school84seversk@mail.ru" TargetMode="Externa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gif"/><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26"/>
            <a:ext cx="9144000" cy="6857574"/>
          </a:xfrm>
          <a:prstGeom prst="rect">
            <a:avLst/>
          </a:prstGeom>
        </p:spPr>
      </p:pic>
      <p:sp>
        <p:nvSpPr>
          <p:cNvPr id="2" name="Заголовок 1"/>
          <p:cNvSpPr>
            <a:spLocks noGrp="1"/>
          </p:cNvSpPr>
          <p:nvPr>
            <p:ph type="ctrTitle"/>
          </p:nvPr>
        </p:nvSpPr>
        <p:spPr>
          <a:xfrm>
            <a:off x="1691680" y="2060848"/>
            <a:ext cx="6404248" cy="1470025"/>
          </a:xfrm>
        </p:spPr>
        <p:txBody>
          <a:bodyPr>
            <a:normAutofit/>
          </a:bodyPr>
          <a:lstStyle/>
          <a:p>
            <a:r>
              <a:rPr lang="ru-RU" sz="3200" b="1" dirty="0" smtClean="0">
                <a:solidFill>
                  <a:schemeClr val="accent6">
                    <a:lumMod val="75000"/>
                  </a:schemeClr>
                </a:solidFill>
              </a:rPr>
              <a:t>Мастер-класс </a:t>
            </a:r>
            <a:r>
              <a:rPr lang="ru-RU" sz="3200" b="1" dirty="0" smtClean="0"/>
              <a:t/>
            </a:r>
            <a:br>
              <a:rPr lang="ru-RU" sz="3200" b="1" dirty="0" smtClean="0"/>
            </a:br>
            <a:r>
              <a:rPr lang="ru-RU" b="1" dirty="0" smtClean="0">
                <a:solidFill>
                  <a:schemeClr val="accent6">
                    <a:lumMod val="75000"/>
                  </a:schemeClr>
                </a:solidFill>
              </a:rPr>
              <a:t>«Доброта и красота"</a:t>
            </a:r>
            <a:endParaRPr lang="ru-RU" sz="3200" b="1" dirty="0">
              <a:solidFill>
                <a:schemeClr val="accent6">
                  <a:lumMod val="75000"/>
                </a:schemeClr>
              </a:solidFill>
            </a:endParaRPr>
          </a:p>
        </p:txBody>
      </p:sp>
      <p:sp>
        <p:nvSpPr>
          <p:cNvPr id="3" name="Подзаголовок 2"/>
          <p:cNvSpPr>
            <a:spLocks noGrp="1"/>
          </p:cNvSpPr>
          <p:nvPr>
            <p:ph type="subTitle" idx="1"/>
          </p:nvPr>
        </p:nvSpPr>
        <p:spPr>
          <a:xfrm>
            <a:off x="3635896" y="3789040"/>
            <a:ext cx="4392488" cy="1752600"/>
          </a:xfrm>
        </p:spPr>
        <p:txBody>
          <a:bodyPr>
            <a:normAutofit/>
          </a:bodyPr>
          <a:lstStyle/>
          <a:p>
            <a:pPr lvl="0" algn="r">
              <a:spcBef>
                <a:spcPts val="0"/>
              </a:spcBef>
            </a:pPr>
            <a:r>
              <a:rPr lang="ru-RU" sz="1800" b="1" dirty="0">
                <a:solidFill>
                  <a:schemeClr val="tx1"/>
                </a:solidFill>
              </a:rPr>
              <a:t>Автор </a:t>
            </a:r>
            <a:r>
              <a:rPr lang="ru-RU" sz="1800" b="1" dirty="0" smtClean="0">
                <a:solidFill>
                  <a:schemeClr val="tx1"/>
                </a:solidFill>
              </a:rPr>
              <a:t>:</a:t>
            </a:r>
            <a:endParaRPr lang="ru-RU" sz="1800" b="1" dirty="0">
              <a:solidFill>
                <a:schemeClr val="tx1"/>
              </a:solidFill>
            </a:endParaRPr>
          </a:p>
          <a:p>
            <a:pPr lvl="0" algn="r">
              <a:spcBef>
                <a:spcPts val="0"/>
              </a:spcBef>
            </a:pPr>
            <a:r>
              <a:rPr lang="ru-RU" sz="1800" b="1" dirty="0" err="1" smtClean="0">
                <a:solidFill>
                  <a:schemeClr val="tx1"/>
                </a:solidFill>
              </a:rPr>
              <a:t>Веденина</a:t>
            </a:r>
            <a:r>
              <a:rPr lang="ru-RU" sz="1800" b="1" dirty="0" smtClean="0">
                <a:solidFill>
                  <a:schemeClr val="tx1"/>
                </a:solidFill>
              </a:rPr>
              <a:t> Ирина Николаевна</a:t>
            </a:r>
          </a:p>
          <a:p>
            <a:pPr lvl="0" algn="r">
              <a:spcBef>
                <a:spcPts val="0"/>
              </a:spcBef>
            </a:pPr>
            <a:r>
              <a:rPr lang="ru-RU" sz="1800" b="1" dirty="0" smtClean="0">
                <a:solidFill>
                  <a:schemeClr val="tx1"/>
                </a:solidFill>
              </a:rPr>
              <a:t>Педагог-психолог </a:t>
            </a:r>
          </a:p>
          <a:p>
            <a:pPr lvl="0" algn="r">
              <a:spcBef>
                <a:spcPts val="0"/>
              </a:spcBef>
            </a:pPr>
            <a:r>
              <a:rPr lang="ru-RU" sz="1800" b="1" dirty="0" smtClean="0">
                <a:solidFill>
                  <a:schemeClr val="tx1"/>
                </a:solidFill>
              </a:rPr>
              <a:t>МБОУ «СОШ №84»</a:t>
            </a:r>
            <a:endParaRPr lang="ru-RU" sz="1800" b="1" dirty="0">
              <a:solidFill>
                <a:schemeClr val="tx1"/>
              </a:solidFill>
            </a:endParaRPr>
          </a:p>
          <a:p>
            <a:pPr lvl="0" algn="r">
              <a:spcBef>
                <a:spcPts val="0"/>
              </a:spcBef>
            </a:pPr>
            <a:r>
              <a:rPr lang="ru-RU" sz="1800" b="1" dirty="0" smtClean="0">
                <a:solidFill>
                  <a:schemeClr val="tx1"/>
                </a:solidFill>
              </a:rPr>
              <a:t>Томская обл., г. </a:t>
            </a:r>
            <a:r>
              <a:rPr lang="ru-RU" sz="1800" b="1" dirty="0" err="1" smtClean="0">
                <a:solidFill>
                  <a:schemeClr val="tx1"/>
                </a:solidFill>
              </a:rPr>
              <a:t>Северск</a:t>
            </a:r>
            <a:r>
              <a:rPr lang="ru-RU" sz="1800" b="1" dirty="0" smtClean="0">
                <a:solidFill>
                  <a:schemeClr val="tx1"/>
                </a:solidFill>
              </a:rPr>
              <a:t>. </a:t>
            </a:r>
            <a:endParaRPr lang="ru-RU" sz="1800" b="1" dirty="0">
              <a:solidFill>
                <a:schemeClr val="tx1"/>
              </a:solidFill>
            </a:endParaRPr>
          </a:p>
          <a:p>
            <a:endParaRPr lang="ru-RU" dirty="0"/>
          </a:p>
        </p:txBody>
      </p:sp>
      <p:pic>
        <p:nvPicPr>
          <p:cNvPr id="8" name="Рисунок 7" descr="PrW8RerXTTE.jpg"/>
          <p:cNvPicPr>
            <a:picLocks noChangeAspect="1"/>
          </p:cNvPicPr>
          <p:nvPr/>
        </p:nvPicPr>
        <p:blipFill>
          <a:blip r:embed="rId3" cstate="print"/>
          <a:stretch>
            <a:fillRect/>
          </a:stretch>
        </p:blipFill>
        <p:spPr>
          <a:xfrm>
            <a:off x="1475656" y="3501008"/>
            <a:ext cx="3096344" cy="20653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Прямоугольник 8"/>
          <p:cNvSpPr/>
          <p:nvPr/>
        </p:nvSpPr>
        <p:spPr>
          <a:xfrm>
            <a:off x="1547664" y="1412776"/>
            <a:ext cx="6192688" cy="646331"/>
          </a:xfrm>
          <a:prstGeom prst="rect">
            <a:avLst/>
          </a:prstGeom>
        </p:spPr>
        <p:txBody>
          <a:bodyPr wrap="square">
            <a:spAutoFit/>
          </a:bodyPr>
          <a:lstStyle/>
          <a:p>
            <a:pPr algn="ctr"/>
            <a:r>
              <a:rPr lang="ru-RU" b="1" dirty="0" smtClean="0"/>
              <a:t>Администрация ЗАТО </a:t>
            </a:r>
            <a:r>
              <a:rPr lang="ru-RU" b="1" dirty="0" err="1" smtClean="0"/>
              <a:t>Северск</a:t>
            </a:r>
            <a:r>
              <a:rPr lang="ru-RU" b="1" dirty="0" smtClean="0"/>
              <a:t> </a:t>
            </a:r>
          </a:p>
          <a:p>
            <a:pPr algn="ctr">
              <a:buNone/>
            </a:pPr>
            <a:r>
              <a:rPr lang="ru-RU" b="1" dirty="0" smtClean="0"/>
              <a:t>МБОУ «Средняя общеобразовательная школа № 84»</a:t>
            </a:r>
          </a:p>
        </p:txBody>
      </p:sp>
      <p:sp>
        <p:nvSpPr>
          <p:cNvPr id="10" name="Прямоугольник 9"/>
          <p:cNvSpPr/>
          <p:nvPr/>
        </p:nvSpPr>
        <p:spPr>
          <a:xfrm>
            <a:off x="179512" y="5949280"/>
            <a:ext cx="8532441" cy="646331"/>
          </a:xfrm>
          <a:prstGeom prst="rect">
            <a:avLst/>
          </a:prstGeom>
        </p:spPr>
        <p:txBody>
          <a:bodyPr wrap="square">
            <a:spAutoFit/>
          </a:bodyPr>
          <a:lstStyle/>
          <a:p>
            <a:pPr algn="ctr"/>
            <a:r>
              <a:rPr lang="ru-RU" b="1" i="1" dirty="0" smtClean="0">
                <a:solidFill>
                  <a:schemeClr val="bg1">
                    <a:lumMod val="50000"/>
                  </a:schemeClr>
                </a:solidFill>
              </a:rPr>
              <a:t>Материалы VIII открытого конкурса проектно-исследовательских </a:t>
            </a:r>
          </a:p>
          <a:p>
            <a:pPr algn="ctr"/>
            <a:r>
              <a:rPr lang="ru-RU" b="1" i="1" dirty="0" smtClean="0">
                <a:solidFill>
                  <a:schemeClr val="bg1">
                    <a:lumMod val="50000"/>
                  </a:schemeClr>
                </a:solidFill>
              </a:rPr>
              <a:t>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4" name="Рисунок 13" descr="1390973933_1390046857_shkola.jpg"/>
          <p:cNvPicPr>
            <a:picLocks noChangeAspect="1"/>
          </p:cNvPicPr>
          <p:nvPr/>
        </p:nvPicPr>
        <p:blipFill>
          <a:blip r:embed="rId4" cstate="print"/>
          <a:stretch>
            <a:fillRect/>
          </a:stretch>
        </p:blipFill>
        <p:spPr>
          <a:xfrm>
            <a:off x="7020272" y="404664"/>
            <a:ext cx="1624361" cy="11442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290" name="Picture 2" descr="C:\Users\Хозяйка\Desktop\gerb.gif"/>
          <p:cNvPicPr>
            <a:picLocks noChangeAspect="1" noChangeArrowheads="1"/>
          </p:cNvPicPr>
          <p:nvPr/>
        </p:nvPicPr>
        <p:blipFill>
          <a:blip r:embed="rId5" cstate="print"/>
          <a:srcRect/>
          <a:stretch>
            <a:fillRect/>
          </a:stretch>
        </p:blipFill>
        <p:spPr bwMode="auto">
          <a:xfrm>
            <a:off x="611560" y="260648"/>
            <a:ext cx="1080120" cy="1325602"/>
          </a:xfrm>
          <a:prstGeom prst="rect">
            <a:avLst/>
          </a:prstGeom>
          <a:noFill/>
        </p:spPr>
      </p:pic>
      <p:pic>
        <p:nvPicPr>
          <p:cNvPr id="17" name="Picture 3" descr="C:\Users\Хозяйка\Desktop\1422352362_10 (1).jpg"/>
          <p:cNvPicPr>
            <a:picLocks noChangeAspect="1" noChangeArrowheads="1"/>
          </p:cNvPicPr>
          <p:nvPr/>
        </p:nvPicPr>
        <p:blipFill>
          <a:blip r:embed="rId6" cstate="print"/>
          <a:srcRect/>
          <a:stretch>
            <a:fillRect/>
          </a:stretch>
        </p:blipFill>
        <p:spPr bwMode="auto">
          <a:xfrm>
            <a:off x="8028384" y="1196752"/>
            <a:ext cx="792088" cy="933313"/>
          </a:xfrm>
          <a:prstGeom prst="rect">
            <a:avLst/>
          </a:prstGeom>
          <a:noFill/>
        </p:spPr>
      </p:pic>
    </p:spTree>
    <p:extLst>
      <p:ext uri="{BB962C8B-B14F-4D97-AF65-F5344CB8AC3E}">
        <p14:creationId xmlns="" xmlns:p14="http://schemas.microsoft.com/office/powerpoint/2010/main" val="24476407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980728"/>
            <a:ext cx="8229600" cy="1143000"/>
          </a:xfrm>
        </p:spPr>
        <p:txBody>
          <a:bodyPr/>
          <a:lstStyle/>
          <a:p>
            <a:r>
              <a:rPr lang="ru-RU" dirty="0" smtClean="0">
                <a:solidFill>
                  <a:srgbClr val="FFC000"/>
                </a:solidFill>
              </a:rPr>
              <a:t>Актуальность</a:t>
            </a:r>
            <a:endParaRPr lang="ru-RU" dirty="0">
              <a:solidFill>
                <a:srgbClr val="FFC000"/>
              </a:solidFill>
            </a:endParaRPr>
          </a:p>
        </p:txBody>
      </p:sp>
      <p:sp>
        <p:nvSpPr>
          <p:cNvPr id="3" name="Содержимое 2"/>
          <p:cNvSpPr>
            <a:spLocks noGrp="1"/>
          </p:cNvSpPr>
          <p:nvPr>
            <p:ph idx="1"/>
          </p:nvPr>
        </p:nvSpPr>
        <p:spPr>
          <a:xfrm>
            <a:off x="395536" y="1988841"/>
            <a:ext cx="8208912" cy="3960440"/>
          </a:xfrm>
        </p:spPr>
        <p:txBody>
          <a:bodyPr>
            <a:normAutofit fontScale="70000" lnSpcReduction="20000"/>
          </a:bodyPr>
          <a:lstStyle/>
          <a:p>
            <a:pPr algn="just">
              <a:buNone/>
            </a:pPr>
            <a:r>
              <a:rPr lang="ru-RU" dirty="0" smtClean="0"/>
              <a:t>		</a:t>
            </a:r>
            <a:r>
              <a:rPr lang="ru-RU" sz="2900" dirty="0" smtClean="0">
                <a:latin typeface="Times New Roman" pitchFamily="18" charset="0"/>
                <a:cs typeface="Times New Roman" pitchFamily="18" charset="0"/>
              </a:rPr>
              <a:t>Достаточно часто мы учим детей  поступать шаблонно, так как существуют определенные традиции, условности проявления знаков внимания.  Считается, что для этого подходит день рождение, круглая дата, памятные события, но это не так! </a:t>
            </a:r>
          </a:p>
          <a:p>
            <a:pPr algn="just">
              <a:buNone/>
            </a:pPr>
            <a:r>
              <a:rPr lang="ru-RU" sz="2900" dirty="0" smtClean="0">
                <a:latin typeface="Times New Roman" pitchFamily="18" charset="0"/>
                <a:cs typeface="Times New Roman" pitchFamily="18" charset="0"/>
              </a:rPr>
              <a:t>		Мы учим детей делать друг другу приятное вне всяких поводов. Гораздо приятнее отблагодарить друзей за помощь, сказать подруге о том, что дорожишь дружбой, к примеру, просто «заставить» улыбаться… ситуации могут быть разными!   Это можно и нужно объяснять детям!        </a:t>
            </a:r>
          </a:p>
          <a:p>
            <a:pPr algn="just">
              <a:buNone/>
            </a:pPr>
            <a:r>
              <a:rPr lang="ru-RU" sz="2900" dirty="0" smtClean="0">
                <a:latin typeface="Times New Roman" pitchFamily="18" charset="0"/>
                <a:cs typeface="Times New Roman" pitchFamily="18" charset="0"/>
              </a:rPr>
              <a:t>		Цветок пожеланий, это отличный способ поднять себе настроение, приятно удивить и внести в будни чуточку неожиданности всего одним знаком внимания без повода! Только представьте себе, как будет рада мама неожиданному сюрпризу дочери, а сколько эмоций принесет детям и взрослым сам процесс, просто не сосчитать! </a:t>
            </a:r>
          </a:p>
        </p:txBody>
      </p:sp>
      <p:sp>
        <p:nvSpPr>
          <p:cNvPr id="4" name="Прямоугольник 3"/>
          <p:cNvSpPr/>
          <p:nvPr/>
        </p:nvSpPr>
        <p:spPr>
          <a:xfrm>
            <a:off x="827584" y="6021288"/>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5" name="Picture 3" descr="C:\Users\Хозяйка\Desktop\1422352362_10 (1).jpg"/>
          <p:cNvPicPr>
            <a:picLocks noChangeAspect="1" noChangeArrowheads="1"/>
          </p:cNvPicPr>
          <p:nvPr/>
        </p:nvPicPr>
        <p:blipFill>
          <a:blip r:embed="rId2" cstate="print"/>
          <a:srcRect/>
          <a:stretch>
            <a:fillRect/>
          </a:stretch>
        </p:blipFill>
        <p:spPr bwMode="auto">
          <a:xfrm>
            <a:off x="1547664" y="620688"/>
            <a:ext cx="1008112" cy="1187853"/>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1628800"/>
            <a:ext cx="4248472" cy="4104456"/>
          </a:xfrm>
        </p:spPr>
        <p:txBody>
          <a:bodyPr>
            <a:normAutofit fontScale="92500" lnSpcReduction="10000"/>
          </a:bodyPr>
          <a:lstStyle/>
          <a:p>
            <a:pPr algn="just">
              <a:buNone/>
            </a:pPr>
            <a:r>
              <a:rPr lang="ru-RU" sz="2400" dirty="0" smtClean="0"/>
              <a:t>	</a:t>
            </a:r>
            <a:r>
              <a:rPr lang="ru-RU" sz="2200" dirty="0" smtClean="0">
                <a:latin typeface="Times New Roman" pitchFamily="18" charset="0"/>
                <a:cs typeface="Times New Roman" pitchFamily="18" charset="0"/>
              </a:rPr>
              <a:t>Данный мастер-класс проводился в СОШ №84 с участниками </a:t>
            </a:r>
          </a:p>
          <a:p>
            <a:pPr algn="just">
              <a:buNone/>
            </a:pPr>
            <a:r>
              <a:rPr lang="ru-RU" sz="2200" dirty="0" smtClean="0">
                <a:latin typeface="Times New Roman" pitchFamily="18" charset="0"/>
                <a:cs typeface="Times New Roman" pitchFamily="18" charset="0"/>
              </a:rPr>
              <a:t>	VIII открытого конкурса проектно-исследовательских и реферативных работ «Мир начинается с меня». </a:t>
            </a:r>
          </a:p>
          <a:p>
            <a:pPr algn="just">
              <a:buNone/>
            </a:pPr>
            <a:r>
              <a:rPr lang="ru-RU" sz="2000" dirty="0" smtClean="0">
                <a:latin typeface="Times New Roman" pitchFamily="18" charset="0"/>
                <a:cs typeface="Times New Roman" pitchFamily="18" charset="0"/>
              </a:rPr>
              <a:t>	</a:t>
            </a:r>
          </a:p>
          <a:p>
            <a:pPr algn="just">
              <a:buNone/>
            </a:pPr>
            <a:r>
              <a:rPr lang="ru-RU" sz="2200" b="1" dirty="0" smtClean="0">
                <a:latin typeface="Times New Roman" pitchFamily="18" charset="0"/>
                <a:cs typeface="Times New Roman" pitchFamily="18" charset="0"/>
              </a:rPr>
              <a:t>Материал: </a:t>
            </a:r>
          </a:p>
          <a:p>
            <a:pPr algn="just">
              <a:buNone/>
            </a:pPr>
            <a:r>
              <a:rPr lang="ru-RU" sz="2200" dirty="0" smtClean="0">
                <a:latin typeface="Times New Roman" pitchFamily="18" charset="0"/>
                <a:cs typeface="Times New Roman" pitchFamily="18" charset="0"/>
              </a:rPr>
              <a:t>	Цветная бумага, трафареты лепестков (заготовки пожеланий из интернет сети) и серединок</a:t>
            </a:r>
          </a:p>
          <a:p>
            <a:pPr algn="just">
              <a:buNone/>
            </a:pPr>
            <a:r>
              <a:rPr lang="ru-RU" sz="2200" dirty="0" smtClean="0">
                <a:latin typeface="Times New Roman" pitchFamily="18" charset="0"/>
                <a:cs typeface="Times New Roman" pitchFamily="18" charset="0"/>
              </a:rPr>
              <a:t>     (3 размеров), ножницы, клей ПВА,  трубочка для коктейля.</a:t>
            </a:r>
          </a:p>
          <a:p>
            <a:pPr>
              <a:buNone/>
            </a:pPr>
            <a:endParaRPr lang="ru-RU" sz="2000" dirty="0">
              <a:latin typeface="Times New Roman" panose="02020603050405020304" pitchFamily="18" charset="0"/>
              <a:cs typeface="Times New Roman" panose="02020603050405020304" pitchFamily="18" charset="0"/>
            </a:endParaRPr>
          </a:p>
        </p:txBody>
      </p:sp>
      <p:pic>
        <p:nvPicPr>
          <p:cNvPr id="4" name="Рисунок 3" descr="PQZ8q5tttO0.jpg"/>
          <p:cNvPicPr>
            <a:picLocks noChangeAspect="1"/>
          </p:cNvPicPr>
          <p:nvPr/>
        </p:nvPicPr>
        <p:blipFill>
          <a:blip r:embed="rId2" cstate="print"/>
          <a:stretch>
            <a:fillRect/>
          </a:stretch>
        </p:blipFill>
        <p:spPr>
          <a:xfrm>
            <a:off x="5004048" y="1340768"/>
            <a:ext cx="1512168" cy="226743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Рисунок 5" descr="лепестки общее.jpg"/>
          <p:cNvPicPr>
            <a:picLocks noChangeAspect="1"/>
          </p:cNvPicPr>
          <p:nvPr/>
        </p:nvPicPr>
        <p:blipFill>
          <a:blip r:embed="rId3" cstate="print"/>
          <a:stretch>
            <a:fillRect/>
          </a:stretch>
        </p:blipFill>
        <p:spPr>
          <a:xfrm>
            <a:off x="5436096" y="3212976"/>
            <a:ext cx="3096344" cy="20652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Прямоугольник 10"/>
          <p:cNvSpPr/>
          <p:nvPr/>
        </p:nvSpPr>
        <p:spPr>
          <a:xfrm>
            <a:off x="683568" y="6021288"/>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2" name="Picture 3" descr="C:\Users\Хозяйка\Desktop\1422352362_10 (1).jpg"/>
          <p:cNvPicPr>
            <a:picLocks noChangeAspect="1" noChangeArrowheads="1"/>
          </p:cNvPicPr>
          <p:nvPr/>
        </p:nvPicPr>
        <p:blipFill>
          <a:blip r:embed="rId4" cstate="print"/>
          <a:srcRect/>
          <a:stretch>
            <a:fillRect/>
          </a:stretch>
        </p:blipFill>
        <p:spPr bwMode="auto">
          <a:xfrm>
            <a:off x="6732240" y="1929671"/>
            <a:ext cx="936104" cy="1103006"/>
          </a:xfrm>
          <a:prstGeom prst="rect">
            <a:avLst/>
          </a:prstGeom>
          <a:noFill/>
        </p:spPr>
      </p:pic>
    </p:spTree>
    <p:extLst>
      <p:ext uri="{BB962C8B-B14F-4D97-AF65-F5344CB8AC3E}">
        <p14:creationId xmlns="" xmlns:p14="http://schemas.microsoft.com/office/powerpoint/2010/main" val="10599123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1628800"/>
            <a:ext cx="8229600" cy="4525963"/>
          </a:xfrm>
        </p:spPr>
        <p:txBody>
          <a:bodyPr>
            <a:normAutofit/>
          </a:bodyPr>
          <a:lstStyle/>
          <a:p>
            <a:pPr marL="0" indent="0" algn="ctr">
              <a:buNone/>
            </a:pPr>
            <a:endParaRPr lang="ru-RU" sz="2800" dirty="0" smtClean="0">
              <a:latin typeface="Times New Roman" panose="02020603050405020304" pitchFamily="18" charset="0"/>
              <a:cs typeface="Times New Roman" panose="02020603050405020304" pitchFamily="18" charset="0"/>
            </a:endParaRPr>
          </a:p>
          <a:p>
            <a:pPr marL="0" indent="0" algn="ctr">
              <a:buNone/>
            </a:pPr>
            <a:endParaRPr lang="ru-RU" dirty="0"/>
          </a:p>
        </p:txBody>
      </p:sp>
      <p:pic>
        <p:nvPicPr>
          <p:cNvPr id="7" name="Рисунок 6" descr="8Y7ECLqfeM0.jpg"/>
          <p:cNvPicPr>
            <a:picLocks noChangeAspect="1"/>
          </p:cNvPicPr>
          <p:nvPr/>
        </p:nvPicPr>
        <p:blipFill>
          <a:blip r:embed="rId2" cstate="print"/>
          <a:stretch>
            <a:fillRect/>
          </a:stretch>
        </p:blipFill>
        <p:spPr>
          <a:xfrm rot="10800000">
            <a:off x="1835696" y="1700808"/>
            <a:ext cx="2016224" cy="30233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xUr7wUPqlVs.jpg"/>
          <p:cNvPicPr>
            <a:picLocks noChangeAspect="1"/>
          </p:cNvPicPr>
          <p:nvPr/>
        </p:nvPicPr>
        <p:blipFill>
          <a:blip r:embed="rId3" cstate="print"/>
          <a:stretch>
            <a:fillRect/>
          </a:stretch>
        </p:blipFill>
        <p:spPr>
          <a:xfrm rot="10800000">
            <a:off x="899592" y="2852936"/>
            <a:ext cx="1470392" cy="22049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p:cNvSpPr txBox="1"/>
          <p:nvPr/>
        </p:nvSpPr>
        <p:spPr>
          <a:xfrm>
            <a:off x="3995936" y="1628800"/>
            <a:ext cx="4608512" cy="1631216"/>
          </a:xfrm>
          <a:prstGeom prst="rect">
            <a:avLst/>
          </a:prstGeom>
          <a:noFill/>
        </p:spPr>
        <p:txBody>
          <a:bodyPr wrap="square" rtlCol="0">
            <a:spAutoFit/>
          </a:bodyPr>
          <a:lstStyle/>
          <a:p>
            <a:r>
              <a:rPr lang="ru-RU" sz="2000" dirty="0" smtClean="0">
                <a:latin typeface="Times New Roman" pitchFamily="18" charset="0"/>
                <a:cs typeface="Times New Roman" pitchFamily="18" charset="0"/>
              </a:rPr>
              <a:t>Увеличиваем трафареты лепестков размещая их в созданный документ, а затем впечатываем текст пожелания в каждый лепесток.  Так мы получаем заготовки большего размера.</a:t>
            </a:r>
            <a:endParaRPr lang="ru-RU" sz="2000" dirty="0">
              <a:latin typeface="Times New Roman" pitchFamily="18" charset="0"/>
              <a:cs typeface="Times New Roman" pitchFamily="18" charset="0"/>
            </a:endParaRPr>
          </a:p>
        </p:txBody>
      </p:sp>
      <p:pic>
        <p:nvPicPr>
          <p:cNvPr id="10" name="Рисунок 9" descr="K0EzHC0r_uo.jpg"/>
          <p:cNvPicPr>
            <a:picLocks noChangeAspect="1"/>
          </p:cNvPicPr>
          <p:nvPr/>
        </p:nvPicPr>
        <p:blipFill>
          <a:blip r:embed="rId4" cstate="print"/>
          <a:stretch>
            <a:fillRect/>
          </a:stretch>
        </p:blipFill>
        <p:spPr>
          <a:xfrm>
            <a:off x="2051720" y="3933056"/>
            <a:ext cx="1368152" cy="20516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лепестки вырезают.jpg"/>
          <p:cNvPicPr>
            <a:picLocks noChangeAspect="1"/>
          </p:cNvPicPr>
          <p:nvPr/>
        </p:nvPicPr>
        <p:blipFill>
          <a:blip r:embed="rId5" cstate="print"/>
          <a:stretch>
            <a:fillRect/>
          </a:stretch>
        </p:blipFill>
        <p:spPr>
          <a:xfrm>
            <a:off x="4355976" y="3356992"/>
            <a:ext cx="3816424" cy="25442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Прямоугольник 12"/>
          <p:cNvSpPr/>
          <p:nvPr/>
        </p:nvSpPr>
        <p:spPr>
          <a:xfrm>
            <a:off x="691952" y="6101680"/>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4" name="Picture 3" descr="C:\Users\Хозяйка\Desktop\1422352362_10 (1).jpg"/>
          <p:cNvPicPr>
            <a:picLocks noChangeAspect="1" noChangeArrowheads="1"/>
          </p:cNvPicPr>
          <p:nvPr/>
        </p:nvPicPr>
        <p:blipFill>
          <a:blip r:embed="rId6" cstate="print"/>
          <a:srcRect/>
          <a:stretch>
            <a:fillRect/>
          </a:stretch>
        </p:blipFill>
        <p:spPr bwMode="auto">
          <a:xfrm>
            <a:off x="251520" y="4725144"/>
            <a:ext cx="1008112" cy="1187853"/>
          </a:xfrm>
          <a:prstGeom prst="rect">
            <a:avLst/>
          </a:prstGeom>
          <a:noFill/>
        </p:spPr>
      </p:pic>
    </p:spTree>
    <p:extLst>
      <p:ext uri="{BB962C8B-B14F-4D97-AF65-F5344CB8AC3E}">
        <p14:creationId xmlns="" xmlns:p14="http://schemas.microsoft.com/office/powerpoint/2010/main" val="18349061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19872" y="1772816"/>
            <a:ext cx="4608512" cy="1323439"/>
          </a:xfrm>
          <a:prstGeom prst="rect">
            <a:avLst/>
          </a:prstGeom>
          <a:noFill/>
        </p:spPr>
        <p:txBody>
          <a:bodyPr wrap="square" rtlCol="0">
            <a:spAutoFit/>
          </a:bodyPr>
          <a:lstStyle/>
          <a:p>
            <a:pPr algn="just"/>
            <a:r>
              <a:rPr lang="ru-RU" sz="2000" dirty="0" smtClean="0">
                <a:latin typeface="Times New Roman" pitchFamily="18" charset="0"/>
                <a:cs typeface="Times New Roman" pitchFamily="18" charset="0"/>
              </a:rPr>
              <a:t>Вырезаем серединки цветка. Для того чтоб цветочек при сборе был пышной формы, серединки  одного цветка должны быть разные по величине. </a:t>
            </a:r>
            <a:endParaRPr lang="ru-RU" sz="2000" dirty="0">
              <a:latin typeface="Times New Roman" pitchFamily="18" charset="0"/>
              <a:cs typeface="Times New Roman" pitchFamily="18" charset="0"/>
            </a:endParaRPr>
          </a:p>
        </p:txBody>
      </p:sp>
      <p:pic>
        <p:nvPicPr>
          <p:cNvPr id="8" name="Рисунок 7" descr="EkXTt2NKFxw.jpg"/>
          <p:cNvPicPr>
            <a:picLocks noChangeAspect="1"/>
          </p:cNvPicPr>
          <p:nvPr/>
        </p:nvPicPr>
        <p:blipFill>
          <a:blip r:embed="rId2" cstate="print"/>
          <a:stretch>
            <a:fillRect/>
          </a:stretch>
        </p:blipFill>
        <p:spPr>
          <a:xfrm rot="20446372">
            <a:off x="1671852" y="1851159"/>
            <a:ext cx="1224136" cy="18362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descr="H6-eUUDDH0c.jpg"/>
          <p:cNvPicPr>
            <a:picLocks noChangeAspect="1"/>
          </p:cNvPicPr>
          <p:nvPr/>
        </p:nvPicPr>
        <p:blipFill>
          <a:blip r:embed="rId3" cstate="print"/>
          <a:stretch>
            <a:fillRect/>
          </a:stretch>
        </p:blipFill>
        <p:spPr>
          <a:xfrm rot="457755">
            <a:off x="729181" y="3472249"/>
            <a:ext cx="2952328" cy="19687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Рисунок 4" descr="серединка.jpg"/>
          <p:cNvPicPr>
            <a:picLocks noChangeAspect="1"/>
          </p:cNvPicPr>
          <p:nvPr/>
        </p:nvPicPr>
        <p:blipFill>
          <a:blip r:embed="rId4" cstate="print"/>
          <a:stretch>
            <a:fillRect/>
          </a:stretch>
        </p:blipFill>
        <p:spPr>
          <a:xfrm>
            <a:off x="4139952" y="3212976"/>
            <a:ext cx="4216381" cy="280831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Прямоугольник 9"/>
          <p:cNvSpPr/>
          <p:nvPr/>
        </p:nvSpPr>
        <p:spPr>
          <a:xfrm>
            <a:off x="691952" y="6101680"/>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1" name="Picture 3" descr="C:\Users\Хозяйка\Desktop\1422352362_10 (1).jpg"/>
          <p:cNvPicPr>
            <a:picLocks noChangeAspect="1" noChangeArrowheads="1"/>
          </p:cNvPicPr>
          <p:nvPr/>
        </p:nvPicPr>
        <p:blipFill>
          <a:blip r:embed="rId5" cstate="print"/>
          <a:srcRect/>
          <a:stretch>
            <a:fillRect/>
          </a:stretch>
        </p:blipFill>
        <p:spPr bwMode="auto">
          <a:xfrm>
            <a:off x="251520" y="4797152"/>
            <a:ext cx="1008112" cy="1187853"/>
          </a:xfrm>
          <a:prstGeom prst="rect">
            <a:avLst/>
          </a:prstGeom>
          <a:noFill/>
        </p:spPr>
      </p:pic>
    </p:spTree>
    <p:extLst>
      <p:ext uri="{BB962C8B-B14F-4D97-AF65-F5344CB8AC3E}">
        <p14:creationId xmlns="" xmlns:p14="http://schemas.microsoft.com/office/powerpoint/2010/main" val="23999141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8a4AxsWJ4Wc.jpg"/>
          <p:cNvPicPr>
            <a:picLocks noChangeAspect="1"/>
          </p:cNvPicPr>
          <p:nvPr/>
        </p:nvPicPr>
        <p:blipFill>
          <a:blip r:embed="rId2" cstate="print"/>
          <a:stretch>
            <a:fillRect/>
          </a:stretch>
        </p:blipFill>
        <p:spPr>
          <a:xfrm>
            <a:off x="3923928" y="2132856"/>
            <a:ext cx="2088232" cy="13928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p:cNvSpPr txBox="1"/>
          <p:nvPr/>
        </p:nvSpPr>
        <p:spPr>
          <a:xfrm>
            <a:off x="827584" y="2132856"/>
            <a:ext cx="2952328" cy="3477875"/>
          </a:xfrm>
          <a:prstGeom prst="rect">
            <a:avLst/>
          </a:prstGeom>
          <a:noFill/>
        </p:spPr>
        <p:txBody>
          <a:bodyPr wrap="square" rtlCol="0">
            <a:spAutoFit/>
          </a:bodyPr>
          <a:lstStyle/>
          <a:p>
            <a:pPr algn="just"/>
            <a:r>
              <a:rPr lang="ru-RU" sz="2000" b="1" dirty="0" smtClean="0"/>
              <a:t>     </a:t>
            </a:r>
            <a:r>
              <a:rPr lang="ru-RU" sz="2000" dirty="0" smtClean="0">
                <a:latin typeface="Times New Roman" pitchFamily="18" charset="0"/>
                <a:cs typeface="Times New Roman" pitchFamily="18" charset="0"/>
              </a:rPr>
              <a:t>Наклеиваем лепестки к серединкам, но при этом соотносим их по размеру: к большей серединке самые большие лепестки, </a:t>
            </a:r>
          </a:p>
          <a:p>
            <a:pPr algn="just"/>
            <a:r>
              <a:rPr lang="ru-RU" sz="2000" dirty="0" smtClean="0">
                <a:latin typeface="Times New Roman" pitchFamily="18" charset="0"/>
                <a:cs typeface="Times New Roman" pitchFamily="18" charset="0"/>
              </a:rPr>
              <a:t>к маленькой - самые мелкие лепестки и т.д. </a:t>
            </a:r>
          </a:p>
          <a:p>
            <a:pPr algn="just"/>
            <a:r>
              <a:rPr lang="ru-RU" sz="2000" dirty="0" smtClean="0">
                <a:latin typeface="Times New Roman" pitchFamily="18" charset="0"/>
                <a:cs typeface="Times New Roman" pitchFamily="18" charset="0"/>
              </a:rPr>
              <a:t>    В результате получаем несколько цветов разных по размеру.</a:t>
            </a:r>
            <a:endParaRPr lang="ru-RU" sz="2000" dirty="0">
              <a:latin typeface="Times New Roman" pitchFamily="18" charset="0"/>
              <a:cs typeface="Times New Roman" pitchFamily="18" charset="0"/>
            </a:endParaRPr>
          </a:p>
        </p:txBody>
      </p:sp>
      <p:pic>
        <p:nvPicPr>
          <p:cNvPr id="8" name="Рисунок 7" descr="17Jy_msc1VA.jpg"/>
          <p:cNvPicPr>
            <a:picLocks noChangeAspect="1"/>
          </p:cNvPicPr>
          <p:nvPr/>
        </p:nvPicPr>
        <p:blipFill>
          <a:blip r:embed="rId3" cstate="print"/>
          <a:stretch>
            <a:fillRect/>
          </a:stretch>
        </p:blipFill>
        <p:spPr>
          <a:xfrm>
            <a:off x="3923928" y="3861048"/>
            <a:ext cx="2088232" cy="13928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descr="стебелек 4.jpg"/>
          <p:cNvPicPr>
            <a:picLocks noChangeAspect="1"/>
          </p:cNvPicPr>
          <p:nvPr/>
        </p:nvPicPr>
        <p:blipFill>
          <a:blip r:embed="rId4" cstate="print"/>
          <a:stretch>
            <a:fillRect/>
          </a:stretch>
        </p:blipFill>
        <p:spPr>
          <a:xfrm>
            <a:off x="6300192" y="2708920"/>
            <a:ext cx="2088232" cy="31314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Прямоугольник 9"/>
          <p:cNvSpPr/>
          <p:nvPr/>
        </p:nvSpPr>
        <p:spPr>
          <a:xfrm>
            <a:off x="1115616" y="5949280"/>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1" name="Picture 3" descr="C:\Users\Хозяйка\Desktop\1422352362_10 (1).jpg"/>
          <p:cNvPicPr>
            <a:picLocks noChangeAspect="1" noChangeArrowheads="1"/>
          </p:cNvPicPr>
          <p:nvPr/>
        </p:nvPicPr>
        <p:blipFill>
          <a:blip r:embed="rId5" cstate="print"/>
          <a:srcRect/>
          <a:stretch>
            <a:fillRect/>
          </a:stretch>
        </p:blipFill>
        <p:spPr bwMode="auto">
          <a:xfrm>
            <a:off x="0" y="5670147"/>
            <a:ext cx="1008112" cy="1187853"/>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Whs8pQriVBE.jpg"/>
          <p:cNvPicPr>
            <a:picLocks noChangeAspect="1"/>
          </p:cNvPicPr>
          <p:nvPr/>
        </p:nvPicPr>
        <p:blipFill>
          <a:blip r:embed="rId2" cstate="print"/>
          <a:stretch>
            <a:fillRect/>
          </a:stretch>
        </p:blipFill>
        <p:spPr>
          <a:xfrm rot="15559932">
            <a:off x="1666566" y="2022083"/>
            <a:ext cx="2117559" cy="14117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p:cNvSpPr txBox="1"/>
          <p:nvPr/>
        </p:nvSpPr>
        <p:spPr>
          <a:xfrm>
            <a:off x="3779912" y="1556792"/>
            <a:ext cx="3888432" cy="1631216"/>
          </a:xfrm>
          <a:prstGeom prst="rect">
            <a:avLst/>
          </a:prstGeom>
          <a:noFill/>
        </p:spPr>
        <p:txBody>
          <a:bodyPr wrap="square" rtlCol="0">
            <a:spAutoFit/>
          </a:bodyPr>
          <a:lstStyle/>
          <a:p>
            <a:pPr algn="just"/>
            <a:r>
              <a:rPr lang="ru-RU" sz="2000" dirty="0" smtClean="0">
                <a:latin typeface="Times New Roman" pitchFamily="18" charset="0"/>
                <a:cs typeface="Times New Roman" pitchFamily="18" charset="0"/>
              </a:rPr>
              <a:t>Аккуратно с помощью ножниц отгибаем лепестки вниз.</a:t>
            </a:r>
          </a:p>
          <a:p>
            <a:pPr algn="just"/>
            <a:r>
              <a:rPr lang="ru-RU" sz="2000" dirty="0" smtClean="0">
                <a:latin typeface="Times New Roman" pitchFamily="18" charset="0"/>
                <a:cs typeface="Times New Roman" pitchFamily="18" charset="0"/>
              </a:rPr>
              <a:t>Затем, в месте соединения с серединкой отгибаем каждый лепесток вверх.</a:t>
            </a:r>
            <a:endParaRPr lang="ru-RU" sz="2000" dirty="0">
              <a:latin typeface="Times New Roman" pitchFamily="18" charset="0"/>
              <a:cs typeface="Times New Roman" pitchFamily="18" charset="0"/>
            </a:endParaRPr>
          </a:p>
        </p:txBody>
      </p:sp>
      <p:pic>
        <p:nvPicPr>
          <p:cNvPr id="6" name="Рисунок 5" descr="kLSBZImJT8M.jpg"/>
          <p:cNvPicPr>
            <a:picLocks noChangeAspect="1"/>
          </p:cNvPicPr>
          <p:nvPr/>
        </p:nvPicPr>
        <p:blipFill>
          <a:blip r:embed="rId3" cstate="print"/>
          <a:stretch>
            <a:fillRect/>
          </a:stretch>
        </p:blipFill>
        <p:spPr>
          <a:xfrm rot="1116425">
            <a:off x="1066241" y="3148351"/>
            <a:ext cx="2078591" cy="13850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Рисунок 6" descr="следующий ряд.jpg"/>
          <p:cNvPicPr>
            <a:picLocks noChangeAspect="1"/>
          </p:cNvPicPr>
          <p:nvPr/>
        </p:nvPicPr>
        <p:blipFill>
          <a:blip r:embed="rId4" cstate="print"/>
          <a:stretch>
            <a:fillRect/>
          </a:stretch>
        </p:blipFill>
        <p:spPr>
          <a:xfrm>
            <a:off x="4572000" y="3284984"/>
            <a:ext cx="3689722" cy="24598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tLQE6tP08gY.jpg"/>
          <p:cNvPicPr>
            <a:picLocks noChangeAspect="1"/>
          </p:cNvPicPr>
          <p:nvPr/>
        </p:nvPicPr>
        <p:blipFill>
          <a:blip r:embed="rId5" cstate="print"/>
          <a:stretch>
            <a:fillRect/>
          </a:stretch>
        </p:blipFill>
        <p:spPr>
          <a:xfrm rot="20511195">
            <a:off x="1960234" y="4063677"/>
            <a:ext cx="2491081" cy="16599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0" name="Прямоугольник 9"/>
          <p:cNvSpPr/>
          <p:nvPr/>
        </p:nvSpPr>
        <p:spPr>
          <a:xfrm>
            <a:off x="899592" y="6021288"/>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1" name="Picture 3" descr="C:\Users\Хозяйка\Desktop\1422352362_10 (1).jpg"/>
          <p:cNvPicPr>
            <a:picLocks noChangeAspect="1" noChangeArrowheads="1"/>
          </p:cNvPicPr>
          <p:nvPr/>
        </p:nvPicPr>
        <p:blipFill>
          <a:blip r:embed="rId6" cstate="print"/>
          <a:srcRect/>
          <a:stretch>
            <a:fillRect/>
          </a:stretch>
        </p:blipFill>
        <p:spPr bwMode="auto">
          <a:xfrm>
            <a:off x="539552" y="4653136"/>
            <a:ext cx="1008112" cy="1187853"/>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87624" y="1556792"/>
            <a:ext cx="6624736" cy="1323439"/>
          </a:xfrm>
          <a:prstGeom prst="rect">
            <a:avLst/>
          </a:prstGeom>
          <a:noFill/>
        </p:spPr>
        <p:txBody>
          <a:bodyPr wrap="square" rtlCol="0">
            <a:spAutoFit/>
          </a:bodyPr>
          <a:lstStyle/>
          <a:p>
            <a:pPr algn="just"/>
            <a:r>
              <a:rPr lang="ru-RU" sz="2000" dirty="0" smtClean="0">
                <a:latin typeface="Times New Roman" pitchFamily="18" charset="0"/>
                <a:cs typeface="Times New Roman" pitchFamily="18" charset="0"/>
              </a:rPr>
              <a:t>Теперь надо собрать наши детали наклеив их для прочности друг на друга. На этом можно и остановиться. Этот цветочек можно приклеить к упаковке подарка и подарить.</a:t>
            </a:r>
            <a:endParaRPr lang="ru-RU" sz="2000" dirty="0">
              <a:latin typeface="Times New Roman" pitchFamily="18" charset="0"/>
              <a:cs typeface="Times New Roman" pitchFamily="18" charset="0"/>
            </a:endParaRPr>
          </a:p>
        </p:txBody>
      </p:sp>
      <p:pic>
        <p:nvPicPr>
          <p:cNvPr id="7" name="Рисунок 6" descr="RJXWsvHyfLo.jpg"/>
          <p:cNvPicPr>
            <a:picLocks noChangeAspect="1"/>
          </p:cNvPicPr>
          <p:nvPr/>
        </p:nvPicPr>
        <p:blipFill>
          <a:blip r:embed="rId2" cstate="print"/>
          <a:stretch>
            <a:fillRect/>
          </a:stretch>
        </p:blipFill>
        <p:spPr>
          <a:xfrm rot="15397797">
            <a:off x="1804701" y="2676375"/>
            <a:ext cx="1162163" cy="17427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descr="KBnbdQo_w5o.jpg"/>
          <p:cNvPicPr>
            <a:picLocks noChangeAspect="1"/>
          </p:cNvPicPr>
          <p:nvPr/>
        </p:nvPicPr>
        <p:blipFill>
          <a:blip r:embed="rId3" cstate="print"/>
          <a:stretch>
            <a:fillRect/>
          </a:stretch>
        </p:blipFill>
        <p:spPr>
          <a:xfrm rot="451515">
            <a:off x="6338719" y="2967698"/>
            <a:ext cx="1944305" cy="29155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поднять лепестки.jpg"/>
          <p:cNvPicPr>
            <a:picLocks noChangeAspect="1"/>
          </p:cNvPicPr>
          <p:nvPr/>
        </p:nvPicPr>
        <p:blipFill>
          <a:blip r:embed="rId4" cstate="print"/>
          <a:stretch>
            <a:fillRect/>
          </a:stretch>
        </p:blipFill>
        <p:spPr>
          <a:xfrm>
            <a:off x="1187624" y="4365104"/>
            <a:ext cx="2484276" cy="1656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Рисунок 11" descr="без стебелька.jpg"/>
          <p:cNvPicPr>
            <a:picLocks noChangeAspect="1"/>
          </p:cNvPicPr>
          <p:nvPr/>
        </p:nvPicPr>
        <p:blipFill>
          <a:blip r:embed="rId5" cstate="print"/>
          <a:stretch>
            <a:fillRect/>
          </a:stretch>
        </p:blipFill>
        <p:spPr>
          <a:xfrm>
            <a:off x="3635896" y="2852936"/>
            <a:ext cx="2484277" cy="16561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Прямоугольник 13"/>
          <p:cNvSpPr/>
          <p:nvPr/>
        </p:nvSpPr>
        <p:spPr>
          <a:xfrm>
            <a:off x="683568" y="6021288"/>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5" name="Picture 3" descr="C:\Users\Хозяйка\Desktop\1422352362_10 (1).jpg"/>
          <p:cNvPicPr>
            <a:picLocks noChangeAspect="1" noChangeArrowheads="1"/>
          </p:cNvPicPr>
          <p:nvPr/>
        </p:nvPicPr>
        <p:blipFill>
          <a:blip r:embed="rId6" cstate="print"/>
          <a:srcRect/>
          <a:stretch>
            <a:fillRect/>
          </a:stretch>
        </p:blipFill>
        <p:spPr bwMode="auto">
          <a:xfrm>
            <a:off x="4572000" y="4725144"/>
            <a:ext cx="1008112" cy="1187853"/>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79912" y="1700808"/>
            <a:ext cx="4248472" cy="1631216"/>
          </a:xfrm>
          <a:prstGeom prst="rect">
            <a:avLst/>
          </a:prstGeom>
          <a:noFill/>
        </p:spPr>
        <p:txBody>
          <a:bodyPr wrap="square" rtlCol="0">
            <a:spAutoFit/>
          </a:bodyPr>
          <a:lstStyle/>
          <a:p>
            <a:pPr algn="just"/>
            <a:r>
              <a:rPr lang="ru-RU" sz="2000" dirty="0" smtClean="0">
                <a:latin typeface="Times New Roman" pitchFamily="18" charset="0"/>
                <a:cs typeface="Times New Roman" pitchFamily="18" charset="0"/>
              </a:rPr>
              <a:t>А можно сделать стебелек. </a:t>
            </a:r>
          </a:p>
          <a:p>
            <a:pPr algn="just"/>
            <a:r>
              <a:rPr lang="ru-RU" sz="2000" dirty="0" smtClean="0">
                <a:latin typeface="Times New Roman" pitchFamily="18" charset="0"/>
                <a:cs typeface="Times New Roman" pitchFamily="18" charset="0"/>
              </a:rPr>
              <a:t>У нас это трубочка для коктейля.</a:t>
            </a:r>
          </a:p>
          <a:p>
            <a:pPr algn="just"/>
            <a:r>
              <a:rPr lang="ru-RU" sz="2000" dirty="0" smtClean="0">
                <a:latin typeface="Times New Roman" pitchFamily="18" charset="0"/>
                <a:cs typeface="Times New Roman" pitchFamily="18" charset="0"/>
              </a:rPr>
              <a:t>Затем  рисуем произвольный чашелистик, вырезаем и загибаем по принципу лепестков.</a:t>
            </a:r>
            <a:endParaRPr lang="ru-RU" sz="2000" dirty="0">
              <a:latin typeface="Times New Roman" pitchFamily="18" charset="0"/>
              <a:cs typeface="Times New Roman" pitchFamily="18" charset="0"/>
            </a:endParaRPr>
          </a:p>
        </p:txBody>
      </p:sp>
      <p:pic>
        <p:nvPicPr>
          <p:cNvPr id="7" name="Рисунок 6" descr="pzEP2_8ySR4.jpg"/>
          <p:cNvPicPr>
            <a:picLocks noChangeAspect="1"/>
          </p:cNvPicPr>
          <p:nvPr/>
        </p:nvPicPr>
        <p:blipFill>
          <a:blip r:embed="rId2" cstate="print"/>
          <a:stretch>
            <a:fillRect/>
          </a:stretch>
        </p:blipFill>
        <p:spPr>
          <a:xfrm rot="2488846">
            <a:off x="770124" y="3740205"/>
            <a:ext cx="2420028" cy="16126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MEDBSAAYXC4.jpg"/>
          <p:cNvPicPr>
            <a:picLocks noChangeAspect="1"/>
          </p:cNvPicPr>
          <p:nvPr/>
        </p:nvPicPr>
        <p:blipFill>
          <a:blip r:embed="rId3" cstate="print"/>
          <a:stretch>
            <a:fillRect/>
          </a:stretch>
        </p:blipFill>
        <p:spPr>
          <a:xfrm rot="16200000">
            <a:off x="1691482" y="1628998"/>
            <a:ext cx="1440555" cy="21602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Рисунок 8" descr="SSZbL0PMcD4.jpg"/>
          <p:cNvPicPr>
            <a:picLocks noChangeAspect="1"/>
          </p:cNvPicPr>
          <p:nvPr/>
        </p:nvPicPr>
        <p:blipFill>
          <a:blip r:embed="rId4" cstate="print"/>
          <a:stretch>
            <a:fillRect/>
          </a:stretch>
        </p:blipFill>
        <p:spPr>
          <a:xfrm rot="4330231">
            <a:off x="2644190" y="4034159"/>
            <a:ext cx="1884886" cy="12569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Рисунок 9" descr="стебелек.jpg"/>
          <p:cNvPicPr>
            <a:picLocks noChangeAspect="1"/>
          </p:cNvPicPr>
          <p:nvPr/>
        </p:nvPicPr>
        <p:blipFill>
          <a:blip r:embed="rId5" cstate="print"/>
          <a:stretch>
            <a:fillRect/>
          </a:stretch>
        </p:blipFill>
        <p:spPr>
          <a:xfrm>
            <a:off x="4788024" y="3501008"/>
            <a:ext cx="3600400" cy="23991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2" name="Прямоугольник 11"/>
          <p:cNvSpPr/>
          <p:nvPr/>
        </p:nvSpPr>
        <p:spPr>
          <a:xfrm>
            <a:off x="683568" y="6021288"/>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3" name="Picture 3" descr="C:\Users\Хозяйка\Desktop\1422352362_10 (1).jpg"/>
          <p:cNvPicPr>
            <a:picLocks noChangeAspect="1" noChangeArrowheads="1"/>
          </p:cNvPicPr>
          <p:nvPr/>
        </p:nvPicPr>
        <p:blipFill>
          <a:blip r:embed="rId6" cstate="print"/>
          <a:srcRect/>
          <a:stretch>
            <a:fillRect/>
          </a:stretch>
        </p:blipFill>
        <p:spPr bwMode="auto">
          <a:xfrm>
            <a:off x="323528" y="4797152"/>
            <a:ext cx="1008112" cy="1187853"/>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71600" y="1844824"/>
            <a:ext cx="7272808" cy="1631216"/>
          </a:xfrm>
          <a:prstGeom prst="rect">
            <a:avLst/>
          </a:prstGeom>
          <a:noFill/>
        </p:spPr>
        <p:txBody>
          <a:bodyPr wrap="square" rtlCol="0">
            <a:spAutoFit/>
          </a:bodyPr>
          <a:lstStyle/>
          <a:p>
            <a:pPr algn="just"/>
            <a:r>
              <a:rPr lang="ru-RU" sz="2000" dirty="0" smtClean="0">
                <a:latin typeface="Times New Roman" pitchFamily="18" charset="0"/>
                <a:cs typeface="Times New Roman" pitchFamily="18" charset="0"/>
              </a:rPr>
              <a:t>	Затем, чашелистик прокалываем в центре стебельком и обрамляем наш цветочек. Для прочности лучше его подклеить. Затем остается тонкими голосочками по спирали окрутить стебелек, и наклеить листочки. Таким цветочком можно порадовать своих близких или знакомых. </a:t>
            </a:r>
            <a:endParaRPr lang="ru-RU" sz="2000" dirty="0">
              <a:latin typeface="Times New Roman" pitchFamily="18" charset="0"/>
              <a:cs typeface="Times New Roman" pitchFamily="18" charset="0"/>
            </a:endParaRPr>
          </a:p>
        </p:txBody>
      </p:sp>
      <p:pic>
        <p:nvPicPr>
          <p:cNvPr id="8" name="Рисунок 7" descr="стебелек 3.jpg"/>
          <p:cNvPicPr>
            <a:picLocks noChangeAspect="1"/>
          </p:cNvPicPr>
          <p:nvPr/>
        </p:nvPicPr>
        <p:blipFill>
          <a:blip r:embed="rId2" cstate="print"/>
          <a:stretch>
            <a:fillRect/>
          </a:stretch>
        </p:blipFill>
        <p:spPr>
          <a:xfrm>
            <a:off x="1115616" y="3717032"/>
            <a:ext cx="3312368" cy="220881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Рисунок 10" descr="стебелек 2.jpg"/>
          <p:cNvPicPr>
            <a:picLocks noChangeAspect="1"/>
          </p:cNvPicPr>
          <p:nvPr/>
        </p:nvPicPr>
        <p:blipFill>
          <a:blip r:embed="rId3" cstate="print"/>
          <a:stretch>
            <a:fillRect/>
          </a:stretch>
        </p:blipFill>
        <p:spPr>
          <a:xfrm>
            <a:off x="5004048" y="3645024"/>
            <a:ext cx="3312368" cy="22088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3" name="Прямоугольник 12"/>
          <p:cNvSpPr/>
          <p:nvPr/>
        </p:nvSpPr>
        <p:spPr>
          <a:xfrm>
            <a:off x="683568" y="6021288"/>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4" name="Picture 3" descr="C:\Users\Хозяйка\Desktop\1422352362_10 (1).jpg"/>
          <p:cNvPicPr>
            <a:picLocks noChangeAspect="1" noChangeArrowheads="1"/>
          </p:cNvPicPr>
          <p:nvPr/>
        </p:nvPicPr>
        <p:blipFill>
          <a:blip r:embed="rId4" cstate="print"/>
          <a:srcRect/>
          <a:stretch>
            <a:fillRect/>
          </a:stretch>
        </p:blipFill>
        <p:spPr bwMode="auto">
          <a:xfrm>
            <a:off x="395536" y="4653136"/>
            <a:ext cx="1008112" cy="1187853"/>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итог общий.jpg"/>
          <p:cNvPicPr>
            <a:picLocks noChangeAspect="1"/>
          </p:cNvPicPr>
          <p:nvPr/>
        </p:nvPicPr>
        <p:blipFill>
          <a:blip r:embed="rId2" cstate="print"/>
          <a:stretch>
            <a:fillRect/>
          </a:stretch>
        </p:blipFill>
        <p:spPr>
          <a:xfrm>
            <a:off x="3923928" y="2708920"/>
            <a:ext cx="4392488" cy="292560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 name="Прямоугольник 5"/>
          <p:cNvSpPr/>
          <p:nvPr/>
        </p:nvSpPr>
        <p:spPr>
          <a:xfrm>
            <a:off x="467544" y="1772816"/>
            <a:ext cx="7920880" cy="707886"/>
          </a:xfrm>
          <a:prstGeom prst="rect">
            <a:avLst/>
          </a:prstGeom>
        </p:spPr>
        <p:txBody>
          <a:bodyPr wrap="square">
            <a:spAutoFit/>
          </a:bodyPr>
          <a:lstStyle/>
          <a:p>
            <a:pPr algn="ctr">
              <a:buNone/>
            </a:pPr>
            <a:r>
              <a:rPr lang="ru-RU" sz="2000" dirty="0" smtClean="0">
                <a:latin typeface="Times New Roman" pitchFamily="18" charset="0"/>
                <a:cs typeface="Times New Roman" pitchFamily="18" charset="0"/>
              </a:rPr>
              <a:t>Благодарим организаторов конкурса за возможность </a:t>
            </a:r>
          </a:p>
          <a:p>
            <a:pPr algn="ctr">
              <a:buNone/>
            </a:pPr>
            <a:r>
              <a:rPr lang="ru-RU" sz="2000" dirty="0" smtClean="0">
                <a:latin typeface="Times New Roman" pitchFamily="18" charset="0"/>
                <a:cs typeface="Times New Roman" pitchFamily="18" charset="0"/>
              </a:rPr>
              <a:t>поделится своим опытом. Рады если вас он заинтересовал материал!</a:t>
            </a:r>
          </a:p>
        </p:txBody>
      </p:sp>
      <p:sp>
        <p:nvSpPr>
          <p:cNvPr id="8" name="TextBox 7"/>
          <p:cNvSpPr txBox="1"/>
          <p:nvPr/>
        </p:nvSpPr>
        <p:spPr>
          <a:xfrm>
            <a:off x="683568" y="2780928"/>
            <a:ext cx="3240360" cy="3139321"/>
          </a:xfrm>
          <a:prstGeom prst="rect">
            <a:avLst/>
          </a:prstGeom>
          <a:noFill/>
        </p:spPr>
        <p:txBody>
          <a:bodyPr wrap="square" rtlCol="0">
            <a:spAutoFit/>
          </a:bodyPr>
          <a:lstStyle/>
          <a:p>
            <a:r>
              <a:rPr lang="ru-RU" sz="1400" b="1" i="1" dirty="0" smtClean="0">
                <a:solidFill>
                  <a:schemeClr val="accent6"/>
                </a:solidFill>
                <a:latin typeface="Times New Roman" pitchFamily="18" charset="0"/>
                <a:cs typeface="Times New Roman" pitchFamily="18" charset="0"/>
              </a:rPr>
              <a:t>Как приятно дарить подарки! </a:t>
            </a:r>
          </a:p>
          <a:p>
            <a:r>
              <a:rPr lang="ru-RU" sz="1400" b="1" i="1" dirty="0" smtClean="0">
                <a:solidFill>
                  <a:schemeClr val="accent6"/>
                </a:solidFill>
                <a:latin typeface="Times New Roman" pitchFamily="18" charset="0"/>
                <a:cs typeface="Times New Roman" pitchFamily="18" charset="0"/>
              </a:rPr>
              <a:t>Даже больше, чем получать! </a:t>
            </a:r>
          </a:p>
          <a:p>
            <a:r>
              <a:rPr lang="ru-RU" sz="1400" b="1" i="1" dirty="0" smtClean="0">
                <a:solidFill>
                  <a:schemeClr val="accent6"/>
                </a:solidFill>
                <a:latin typeface="Times New Roman" pitchFamily="18" charset="0"/>
                <a:cs typeface="Times New Roman" pitchFamily="18" charset="0"/>
              </a:rPr>
              <a:t>На душе так светло и ярко! </a:t>
            </a:r>
          </a:p>
          <a:p>
            <a:r>
              <a:rPr lang="ru-RU" sz="1400" b="1" i="1" dirty="0" smtClean="0">
                <a:solidFill>
                  <a:schemeClr val="accent6"/>
                </a:solidFill>
                <a:latin typeface="Times New Roman" pitchFamily="18" charset="0"/>
                <a:cs typeface="Times New Roman" pitchFamily="18" charset="0"/>
              </a:rPr>
              <a:t>Счастье в том - чтобы отдавать!  </a:t>
            </a:r>
          </a:p>
          <a:p>
            <a:r>
              <a:rPr lang="ru-RU" sz="1400" b="1" i="1" dirty="0" smtClean="0">
                <a:solidFill>
                  <a:schemeClr val="accent6"/>
                </a:solidFill>
                <a:latin typeface="Times New Roman" pitchFamily="18" charset="0"/>
                <a:cs typeface="Times New Roman" pitchFamily="18" charset="0"/>
              </a:rPr>
              <a:t> </a:t>
            </a:r>
          </a:p>
          <a:p>
            <a:r>
              <a:rPr lang="ru-RU" sz="1400" b="1" i="1" dirty="0" smtClean="0">
                <a:solidFill>
                  <a:schemeClr val="accent6"/>
                </a:solidFill>
                <a:latin typeface="Times New Roman" pitchFamily="18" charset="0"/>
                <a:cs typeface="Times New Roman" pitchFamily="18" charset="0"/>
              </a:rPr>
              <a:t>Поделись добротою с ближним! Пусть улыбки не сходят с лиц! </a:t>
            </a:r>
          </a:p>
          <a:p>
            <a:r>
              <a:rPr lang="ru-RU" sz="1400" b="1" i="1" dirty="0" smtClean="0">
                <a:solidFill>
                  <a:schemeClr val="accent6"/>
                </a:solidFill>
                <a:latin typeface="Times New Roman" pitchFamily="18" charset="0"/>
                <a:cs typeface="Times New Roman" pitchFamily="18" charset="0"/>
              </a:rPr>
              <a:t>И подарено будет Всевышним </a:t>
            </a:r>
          </a:p>
          <a:p>
            <a:r>
              <a:rPr lang="ru-RU" sz="1400" b="1" i="1" dirty="0" smtClean="0">
                <a:solidFill>
                  <a:schemeClr val="accent6"/>
                </a:solidFill>
                <a:latin typeface="Times New Roman" pitchFamily="18" charset="0"/>
                <a:cs typeface="Times New Roman" pitchFamily="18" charset="0"/>
              </a:rPr>
              <a:t>Тебе много счастья страниц!     </a:t>
            </a:r>
          </a:p>
          <a:p>
            <a:endParaRPr lang="ru-RU" sz="1400" b="1" i="1" dirty="0" smtClean="0">
              <a:solidFill>
                <a:schemeClr val="accent6"/>
              </a:solidFill>
              <a:latin typeface="Times New Roman" pitchFamily="18" charset="0"/>
              <a:cs typeface="Times New Roman" pitchFamily="18" charset="0"/>
            </a:endParaRPr>
          </a:p>
          <a:p>
            <a:r>
              <a:rPr lang="ru-RU" sz="1400" b="1" i="1" dirty="0" smtClean="0">
                <a:solidFill>
                  <a:schemeClr val="accent6"/>
                </a:solidFill>
                <a:latin typeface="Times New Roman" pitchFamily="18" charset="0"/>
                <a:cs typeface="Times New Roman" pitchFamily="18" charset="0"/>
              </a:rPr>
              <a:t>Светлана Салова </a:t>
            </a:r>
          </a:p>
          <a:p>
            <a:r>
              <a:rPr lang="ru-RU" sz="1400" b="1" i="1" dirty="0" smtClean="0">
                <a:solidFill>
                  <a:schemeClr val="accent6"/>
                </a:solidFill>
                <a:latin typeface="Times New Roman" pitchFamily="18" charset="0"/>
                <a:cs typeface="Times New Roman" pitchFamily="18" charset="0"/>
              </a:rPr>
              <a:t>01.08.2017 г.</a:t>
            </a:r>
            <a:r>
              <a:rPr lang="ru-RU" dirty="0" smtClean="0">
                <a:solidFill>
                  <a:schemeClr val="accent6"/>
                </a:solidFill>
              </a:rPr>
              <a:t/>
            </a:r>
            <a:br>
              <a:rPr lang="ru-RU" dirty="0" smtClean="0">
                <a:solidFill>
                  <a:schemeClr val="accent6"/>
                </a:solidFill>
              </a:rPr>
            </a:br>
            <a:r>
              <a:rPr lang="ru-RU" sz="1200" dirty="0" smtClean="0">
                <a:solidFill>
                  <a:schemeClr val="accent6"/>
                </a:solidFill>
              </a:rPr>
              <a:t>Источник: </a:t>
            </a:r>
            <a:r>
              <a:rPr lang="ru-RU" sz="1200" dirty="0" smtClean="0">
                <a:solidFill>
                  <a:schemeClr val="accent6"/>
                </a:solidFill>
                <a:hlinkClick r:id="rId3"/>
              </a:rPr>
              <a:t>https</a:t>
            </a:r>
            <a:r>
              <a:rPr lang="ru-RU" sz="1200" smtClean="0">
                <a:solidFill>
                  <a:schemeClr val="accent6"/>
                </a:solidFill>
                <a:hlinkClick r:id="rId3"/>
              </a:rPr>
              <a:t>://poembook.ru/poem/1673247</a:t>
            </a:r>
            <a:endParaRPr lang="ru-RU" sz="1200" smtClean="0">
              <a:solidFill>
                <a:schemeClr val="accent6"/>
              </a:solidFill>
            </a:endParaRPr>
          </a:p>
          <a:p>
            <a:endParaRPr lang="ru-RU" dirty="0">
              <a:solidFill>
                <a:schemeClr val="accent6"/>
              </a:solidFill>
            </a:endParaRPr>
          </a:p>
        </p:txBody>
      </p:sp>
      <p:sp>
        <p:nvSpPr>
          <p:cNvPr id="9" name="Прямоугольник 8"/>
          <p:cNvSpPr/>
          <p:nvPr/>
        </p:nvSpPr>
        <p:spPr>
          <a:xfrm>
            <a:off x="683568" y="5949280"/>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0" name="Picture 3" descr="C:\Users\Хозяйка\Desktop\1422352362_10 (1).jpg"/>
          <p:cNvPicPr>
            <a:picLocks noChangeAspect="1" noChangeArrowheads="1"/>
          </p:cNvPicPr>
          <p:nvPr/>
        </p:nvPicPr>
        <p:blipFill>
          <a:blip r:embed="rId4" cstate="print"/>
          <a:srcRect/>
          <a:stretch>
            <a:fillRect/>
          </a:stretch>
        </p:blipFill>
        <p:spPr bwMode="auto">
          <a:xfrm>
            <a:off x="7740352" y="4653136"/>
            <a:ext cx="1008112" cy="118785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99592" y="1484784"/>
            <a:ext cx="7978080" cy="4464496"/>
          </a:xfrm>
        </p:spPr>
        <p:txBody>
          <a:bodyPr>
            <a:normAutofit/>
          </a:bodyPr>
          <a:lstStyle/>
          <a:p>
            <a:pPr>
              <a:buNone/>
            </a:pPr>
            <a:r>
              <a:rPr lang="ru-RU" sz="2000" b="1" dirty="0" smtClean="0">
                <a:solidFill>
                  <a:srgbClr val="00B050"/>
                </a:solidFill>
                <a:latin typeface="Times New Roman" pitchFamily="18" charset="0"/>
                <a:cs typeface="Times New Roman" pitchFamily="18" charset="0"/>
              </a:rPr>
              <a:t>	</a:t>
            </a:r>
            <a:r>
              <a:rPr lang="ru-RU" sz="2000" b="1" dirty="0" smtClean="0">
                <a:latin typeface="Times New Roman" pitchFamily="18" charset="0"/>
                <a:cs typeface="Times New Roman" pitchFamily="18" charset="0"/>
              </a:rPr>
              <a:t>Наши контакты: </a:t>
            </a:r>
          </a:p>
          <a:p>
            <a:pPr>
              <a:buNone/>
            </a:pPr>
            <a:r>
              <a:rPr lang="ru-RU" sz="2000" dirty="0" smtClean="0">
                <a:latin typeface="Times New Roman" pitchFamily="18" charset="0"/>
                <a:cs typeface="Times New Roman" pitchFamily="18" charset="0"/>
              </a:rPr>
              <a:t>636039, Россия, г. </a:t>
            </a:r>
            <a:r>
              <a:rPr lang="ru-RU" sz="2000" dirty="0" err="1" smtClean="0">
                <a:latin typeface="Times New Roman" pitchFamily="18" charset="0"/>
                <a:cs typeface="Times New Roman" pitchFamily="18" charset="0"/>
              </a:rPr>
              <a:t>Северск</a:t>
            </a:r>
            <a:r>
              <a:rPr lang="ru-RU" sz="2000" dirty="0" smtClean="0">
                <a:latin typeface="Times New Roman" pitchFamily="18" charset="0"/>
                <a:cs typeface="Times New Roman" pitchFamily="18" charset="0"/>
              </a:rPr>
              <a:t>, Томская область, </a:t>
            </a:r>
          </a:p>
          <a:p>
            <a:pPr>
              <a:buNone/>
            </a:pPr>
            <a:r>
              <a:rPr lang="ru-RU" sz="2000" dirty="0" smtClean="0">
                <a:latin typeface="Times New Roman" pitchFamily="18" charset="0"/>
                <a:cs typeface="Times New Roman" pitchFamily="18" charset="0"/>
              </a:rPr>
              <a:t> пр. Коммунистический, дом № 101.</a:t>
            </a:r>
          </a:p>
          <a:p>
            <a:pPr>
              <a:buNone/>
            </a:pPr>
            <a:r>
              <a:rPr lang="en-US" sz="2000" b="1" dirty="0" smtClean="0">
                <a:latin typeface="Times New Roman" pitchFamily="18" charset="0"/>
                <a:cs typeface="Times New Roman" pitchFamily="18" charset="0"/>
              </a:rPr>
              <a:t>E-mail: </a:t>
            </a:r>
            <a:r>
              <a:rPr lang="en-US" sz="2000" u="sng" dirty="0" smtClean="0">
                <a:latin typeface="Times New Roman" pitchFamily="18" charset="0"/>
                <a:cs typeface="Times New Roman" pitchFamily="18" charset="0"/>
                <a:hlinkClick r:id="rId2"/>
              </a:rPr>
              <a:t>school84seversk@mail.ru</a:t>
            </a:r>
            <a:endParaRPr lang="ru-RU" sz="2000" dirty="0" smtClean="0">
              <a:latin typeface="Times New Roman" pitchFamily="18" charset="0"/>
              <a:cs typeface="Times New Roman" pitchFamily="18" charset="0"/>
            </a:endParaRPr>
          </a:p>
          <a:p>
            <a:pPr>
              <a:buNone/>
            </a:pPr>
            <a:r>
              <a:rPr lang="ru-RU" sz="2000" b="1" dirty="0" err="1" smtClean="0">
                <a:latin typeface="Times New Roman" pitchFamily="18" charset="0"/>
                <a:cs typeface="Times New Roman" pitchFamily="18" charset="0"/>
              </a:rPr>
              <a:t>тел.\факс</a:t>
            </a:r>
            <a:r>
              <a:rPr lang="ru-RU" sz="2000" dirty="0" smtClean="0">
                <a:latin typeface="Times New Roman" pitchFamily="18" charset="0"/>
                <a:cs typeface="Times New Roman" pitchFamily="18" charset="0"/>
              </a:rPr>
              <a:t>: 8 - 3823 - 522 - 651 </a:t>
            </a:r>
          </a:p>
          <a:p>
            <a:pPr>
              <a:buNone/>
            </a:pPr>
            <a:r>
              <a:rPr lang="ru-RU" sz="2000" b="1" dirty="0" smtClean="0">
                <a:latin typeface="Times New Roman" pitchFamily="18" charset="0"/>
                <a:cs typeface="Times New Roman" pitchFamily="18" charset="0"/>
              </a:rPr>
              <a:t>Директор школы: </a:t>
            </a:r>
            <a:r>
              <a:rPr lang="ru-RU" sz="2000" dirty="0" err="1" smtClean="0">
                <a:latin typeface="Times New Roman" pitchFamily="18" charset="0"/>
                <a:cs typeface="Times New Roman" pitchFamily="18" charset="0"/>
              </a:rPr>
              <a:t>Коппалова</a:t>
            </a:r>
            <a:r>
              <a:rPr lang="ru-RU" sz="2000" dirty="0" smtClean="0">
                <a:latin typeface="Times New Roman" pitchFamily="18" charset="0"/>
                <a:cs typeface="Times New Roman" pitchFamily="18" charset="0"/>
              </a:rPr>
              <a:t> Лариса Николаевна</a:t>
            </a:r>
          </a:p>
          <a:p>
            <a:pPr>
              <a:buNone/>
            </a:pPr>
            <a:endParaRPr lang="ru-RU" sz="1100" b="1" dirty="0" smtClean="0">
              <a:solidFill>
                <a:srgbClr val="00B050"/>
              </a:solidFill>
              <a:latin typeface="Times New Roman" pitchFamily="18" charset="0"/>
              <a:cs typeface="Times New Roman" pitchFamily="18" charset="0"/>
            </a:endParaRPr>
          </a:p>
          <a:p>
            <a:pPr algn="ctr">
              <a:buNone/>
            </a:pPr>
            <a:r>
              <a:rPr lang="ru-RU" sz="2000" b="1" dirty="0" smtClean="0">
                <a:solidFill>
                  <a:srgbClr val="002060"/>
                </a:solidFill>
                <a:latin typeface="Times New Roman" pitchFamily="18" charset="0"/>
                <a:cs typeface="Times New Roman" pitchFamily="18" charset="0"/>
              </a:rPr>
              <a:t>Приглашаем вас принять участие в ежегодном </a:t>
            </a:r>
          </a:p>
          <a:p>
            <a:pPr algn="ctr">
              <a:buNone/>
            </a:pPr>
            <a:r>
              <a:rPr lang="ru-RU" sz="2000" b="1" dirty="0" smtClean="0">
                <a:solidFill>
                  <a:srgbClr val="002060"/>
                </a:solidFill>
                <a:latin typeface="Times New Roman" pitchFamily="18" charset="0"/>
                <a:cs typeface="Times New Roman" pitchFamily="18" charset="0"/>
              </a:rPr>
              <a:t>Конкурсе проектных, исследовательских</a:t>
            </a:r>
          </a:p>
          <a:p>
            <a:pPr algn="ctr">
              <a:buNone/>
            </a:pPr>
            <a:r>
              <a:rPr lang="ru-RU" sz="2000" b="1" dirty="0" smtClean="0">
                <a:solidFill>
                  <a:srgbClr val="002060"/>
                </a:solidFill>
                <a:latin typeface="Times New Roman" pitchFamily="18" charset="0"/>
                <a:cs typeface="Times New Roman" pitchFamily="18" charset="0"/>
              </a:rPr>
              <a:t> и реферативных работ школьников </a:t>
            </a:r>
          </a:p>
          <a:p>
            <a:pPr algn="ctr">
              <a:buNone/>
            </a:pPr>
            <a:r>
              <a:rPr lang="ru-RU" sz="2000" b="1" dirty="0" smtClean="0">
                <a:solidFill>
                  <a:srgbClr val="002060"/>
                </a:solidFill>
                <a:latin typeface="Times New Roman" pitchFamily="18" charset="0"/>
                <a:cs typeface="Times New Roman" pitchFamily="18" charset="0"/>
              </a:rPr>
              <a:t>	«Мир начинается с меня»</a:t>
            </a:r>
            <a:r>
              <a:rPr lang="en-US" sz="2000" b="1" dirty="0" smtClean="0">
                <a:solidFill>
                  <a:srgbClr val="002060"/>
                </a:solidFill>
                <a:latin typeface="Times New Roman" pitchFamily="18" charset="0"/>
                <a:cs typeface="Times New Roman" pitchFamily="18" charset="0"/>
                <a:hlinkClick r:id="rId3"/>
              </a:rPr>
              <a:t> </a:t>
            </a:r>
            <a:endParaRPr lang="ru-RU" sz="2000" b="1" dirty="0" smtClean="0">
              <a:solidFill>
                <a:srgbClr val="002060"/>
              </a:solidFill>
              <a:latin typeface="Times New Roman" pitchFamily="18" charset="0"/>
              <a:cs typeface="Times New Roman" pitchFamily="18" charset="0"/>
              <a:hlinkClick r:id="rId3"/>
            </a:endParaRPr>
          </a:p>
          <a:p>
            <a:pPr algn="ctr">
              <a:buNone/>
            </a:pPr>
            <a:r>
              <a:rPr lang="en-US" sz="2000" b="1" dirty="0" smtClean="0">
                <a:solidFill>
                  <a:srgbClr val="002060"/>
                </a:solidFill>
                <a:latin typeface="Times New Roman" pitchFamily="18" charset="0"/>
                <a:cs typeface="Times New Roman" pitchFamily="18" charset="0"/>
                <a:hlinkClick r:id="rId3"/>
              </a:rPr>
              <a:t>http://xn--84-6kc3bfr2e.xn--p1ai/koncurs.html</a:t>
            </a:r>
            <a:r>
              <a:rPr lang="ru-RU" sz="2000" b="1" dirty="0" smtClean="0">
                <a:solidFill>
                  <a:srgbClr val="002060"/>
                </a:solidFill>
                <a:latin typeface="Times New Roman" pitchFamily="18" charset="0"/>
                <a:cs typeface="Times New Roman" pitchFamily="18" charset="0"/>
              </a:rPr>
              <a:t> </a:t>
            </a:r>
          </a:p>
          <a:p>
            <a:endParaRPr lang="ru-RU" sz="2000" dirty="0" smtClean="0">
              <a:solidFill>
                <a:srgbClr val="00B050"/>
              </a:solidFill>
            </a:endParaRPr>
          </a:p>
        </p:txBody>
      </p:sp>
      <p:sp>
        <p:nvSpPr>
          <p:cNvPr id="10" name="Прямоугольник 9"/>
          <p:cNvSpPr/>
          <p:nvPr/>
        </p:nvSpPr>
        <p:spPr>
          <a:xfrm>
            <a:off x="755576" y="5805264"/>
            <a:ext cx="7714875" cy="646331"/>
          </a:xfrm>
          <a:prstGeom prst="rect">
            <a:avLst/>
          </a:prstGeom>
        </p:spPr>
        <p:txBody>
          <a:bodyPr wrap="square">
            <a:spAutoFit/>
          </a:bodyPr>
          <a:lstStyle/>
          <a:p>
            <a:pPr algn="ctr"/>
            <a:r>
              <a:rPr lang="ru-RU" b="1" i="1" dirty="0" smtClean="0">
                <a:solidFill>
                  <a:schemeClr val="bg1">
                    <a:lumMod val="50000"/>
                  </a:schemeClr>
                </a:solidFill>
              </a:rPr>
              <a:t>VIII открытый конкурс проектно-исследовательских 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2051" name="Picture 3" descr="C:\Users\Хозяйка\Desktop\1422352362_10 (1).jpg"/>
          <p:cNvPicPr>
            <a:picLocks noChangeAspect="1" noChangeArrowheads="1"/>
          </p:cNvPicPr>
          <p:nvPr/>
        </p:nvPicPr>
        <p:blipFill>
          <a:blip r:embed="rId4" cstate="print"/>
          <a:srcRect/>
          <a:stretch>
            <a:fillRect/>
          </a:stretch>
        </p:blipFill>
        <p:spPr bwMode="auto">
          <a:xfrm>
            <a:off x="467544" y="3933056"/>
            <a:ext cx="1512168" cy="1781780"/>
          </a:xfrm>
          <a:prstGeom prst="rect">
            <a:avLst/>
          </a:prstGeom>
          <a:noFill/>
        </p:spPr>
      </p:pic>
    </p:spTree>
  </p:cSld>
  <p:clrMapOvr>
    <a:masterClrMapping/>
  </p:clrMapOvr>
  <p:transition advClick="0" advTm="17000">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426"/>
            <a:ext cx="9144000" cy="6857574"/>
          </a:xfrm>
          <a:prstGeom prst="rect">
            <a:avLst/>
          </a:prstGeom>
        </p:spPr>
      </p:pic>
      <p:sp>
        <p:nvSpPr>
          <p:cNvPr id="2" name="Заголовок 1"/>
          <p:cNvSpPr>
            <a:spLocks noGrp="1"/>
          </p:cNvSpPr>
          <p:nvPr>
            <p:ph type="ctrTitle"/>
          </p:nvPr>
        </p:nvSpPr>
        <p:spPr>
          <a:xfrm>
            <a:off x="1691680" y="2060848"/>
            <a:ext cx="6404248" cy="1470025"/>
          </a:xfrm>
        </p:spPr>
        <p:txBody>
          <a:bodyPr>
            <a:normAutofit/>
          </a:bodyPr>
          <a:lstStyle/>
          <a:p>
            <a:r>
              <a:rPr lang="ru-RU" sz="3200" b="1" dirty="0" smtClean="0">
                <a:solidFill>
                  <a:schemeClr val="accent6">
                    <a:lumMod val="75000"/>
                  </a:schemeClr>
                </a:solidFill>
              </a:rPr>
              <a:t>Мастер-класс </a:t>
            </a:r>
            <a:r>
              <a:rPr lang="ru-RU" sz="3200" b="1" dirty="0" smtClean="0"/>
              <a:t/>
            </a:r>
            <a:br>
              <a:rPr lang="ru-RU" sz="3200" b="1" dirty="0" smtClean="0"/>
            </a:br>
            <a:r>
              <a:rPr lang="ru-RU" b="1" dirty="0" smtClean="0">
                <a:solidFill>
                  <a:schemeClr val="accent6">
                    <a:lumMod val="75000"/>
                  </a:schemeClr>
                </a:solidFill>
              </a:rPr>
              <a:t>"Цветочек пожеланий"</a:t>
            </a:r>
            <a:endParaRPr lang="ru-RU" sz="3200" b="1" dirty="0">
              <a:solidFill>
                <a:schemeClr val="accent6">
                  <a:lumMod val="75000"/>
                </a:schemeClr>
              </a:solidFill>
            </a:endParaRPr>
          </a:p>
        </p:txBody>
      </p:sp>
      <p:sp>
        <p:nvSpPr>
          <p:cNvPr id="3" name="Подзаголовок 2"/>
          <p:cNvSpPr>
            <a:spLocks noGrp="1"/>
          </p:cNvSpPr>
          <p:nvPr>
            <p:ph type="subTitle" idx="1"/>
          </p:nvPr>
        </p:nvSpPr>
        <p:spPr>
          <a:xfrm>
            <a:off x="3635896" y="3789040"/>
            <a:ext cx="4392488" cy="1752600"/>
          </a:xfrm>
        </p:spPr>
        <p:txBody>
          <a:bodyPr>
            <a:normAutofit/>
          </a:bodyPr>
          <a:lstStyle/>
          <a:p>
            <a:pPr lvl="0" algn="r">
              <a:spcBef>
                <a:spcPts val="0"/>
              </a:spcBef>
            </a:pPr>
            <a:r>
              <a:rPr lang="ru-RU" sz="1800" b="1" dirty="0">
                <a:solidFill>
                  <a:schemeClr val="tx1"/>
                </a:solidFill>
              </a:rPr>
              <a:t>Автор </a:t>
            </a:r>
            <a:r>
              <a:rPr lang="ru-RU" sz="1800" b="1" dirty="0" smtClean="0">
                <a:solidFill>
                  <a:schemeClr val="tx1"/>
                </a:solidFill>
              </a:rPr>
              <a:t>:</a:t>
            </a:r>
            <a:endParaRPr lang="ru-RU" sz="1800" b="1" dirty="0">
              <a:solidFill>
                <a:schemeClr val="tx1"/>
              </a:solidFill>
            </a:endParaRPr>
          </a:p>
          <a:p>
            <a:pPr lvl="0" algn="r">
              <a:spcBef>
                <a:spcPts val="0"/>
              </a:spcBef>
            </a:pPr>
            <a:r>
              <a:rPr lang="ru-RU" sz="1800" b="1" dirty="0" err="1" smtClean="0">
                <a:solidFill>
                  <a:schemeClr val="tx1"/>
                </a:solidFill>
              </a:rPr>
              <a:t>Веденина</a:t>
            </a:r>
            <a:r>
              <a:rPr lang="ru-RU" sz="1800" b="1" dirty="0" smtClean="0">
                <a:solidFill>
                  <a:schemeClr val="tx1"/>
                </a:solidFill>
              </a:rPr>
              <a:t> Ирина Николаевна</a:t>
            </a:r>
          </a:p>
          <a:p>
            <a:pPr lvl="0" algn="r">
              <a:spcBef>
                <a:spcPts val="0"/>
              </a:spcBef>
            </a:pPr>
            <a:r>
              <a:rPr lang="ru-RU" sz="1800" b="1" dirty="0" smtClean="0">
                <a:solidFill>
                  <a:schemeClr val="tx1"/>
                </a:solidFill>
              </a:rPr>
              <a:t>Педагог-психолог </a:t>
            </a:r>
          </a:p>
          <a:p>
            <a:pPr lvl="0" algn="r">
              <a:spcBef>
                <a:spcPts val="0"/>
              </a:spcBef>
            </a:pPr>
            <a:r>
              <a:rPr lang="ru-RU" sz="1800" b="1" dirty="0" smtClean="0">
                <a:solidFill>
                  <a:schemeClr val="tx1"/>
                </a:solidFill>
              </a:rPr>
              <a:t>МБОУ «СОШ №84»</a:t>
            </a:r>
            <a:endParaRPr lang="ru-RU" sz="1800" b="1" dirty="0">
              <a:solidFill>
                <a:schemeClr val="tx1"/>
              </a:solidFill>
            </a:endParaRPr>
          </a:p>
          <a:p>
            <a:pPr lvl="0" algn="r">
              <a:spcBef>
                <a:spcPts val="0"/>
              </a:spcBef>
            </a:pPr>
            <a:r>
              <a:rPr lang="ru-RU" sz="1800" b="1" dirty="0" smtClean="0">
                <a:solidFill>
                  <a:schemeClr val="tx1"/>
                </a:solidFill>
              </a:rPr>
              <a:t>Томская обл., г. </a:t>
            </a:r>
            <a:r>
              <a:rPr lang="ru-RU" sz="1800" b="1" dirty="0" err="1" smtClean="0">
                <a:solidFill>
                  <a:schemeClr val="tx1"/>
                </a:solidFill>
              </a:rPr>
              <a:t>Северск</a:t>
            </a:r>
            <a:r>
              <a:rPr lang="ru-RU" sz="1800" b="1" dirty="0" smtClean="0">
                <a:solidFill>
                  <a:schemeClr val="tx1"/>
                </a:solidFill>
              </a:rPr>
              <a:t>. </a:t>
            </a:r>
            <a:endParaRPr lang="ru-RU" sz="1800" b="1" dirty="0">
              <a:solidFill>
                <a:schemeClr val="tx1"/>
              </a:solidFill>
            </a:endParaRPr>
          </a:p>
          <a:p>
            <a:endParaRPr lang="ru-RU" dirty="0"/>
          </a:p>
        </p:txBody>
      </p:sp>
      <p:pic>
        <p:nvPicPr>
          <p:cNvPr id="8" name="Рисунок 7" descr="PrW8RerXTTE.jpg"/>
          <p:cNvPicPr>
            <a:picLocks noChangeAspect="1"/>
          </p:cNvPicPr>
          <p:nvPr/>
        </p:nvPicPr>
        <p:blipFill>
          <a:blip r:embed="rId3" cstate="print"/>
          <a:stretch>
            <a:fillRect/>
          </a:stretch>
        </p:blipFill>
        <p:spPr>
          <a:xfrm>
            <a:off x="1763688" y="3573016"/>
            <a:ext cx="3096344" cy="20653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Прямоугольник 8"/>
          <p:cNvSpPr/>
          <p:nvPr/>
        </p:nvSpPr>
        <p:spPr>
          <a:xfrm>
            <a:off x="1547664" y="1412776"/>
            <a:ext cx="6192688" cy="646331"/>
          </a:xfrm>
          <a:prstGeom prst="rect">
            <a:avLst/>
          </a:prstGeom>
        </p:spPr>
        <p:txBody>
          <a:bodyPr wrap="square">
            <a:spAutoFit/>
          </a:bodyPr>
          <a:lstStyle/>
          <a:p>
            <a:pPr algn="ctr"/>
            <a:r>
              <a:rPr lang="ru-RU" b="1" dirty="0" smtClean="0"/>
              <a:t>Администрация ЗАТО </a:t>
            </a:r>
            <a:r>
              <a:rPr lang="ru-RU" b="1" dirty="0" err="1" smtClean="0"/>
              <a:t>Северск</a:t>
            </a:r>
            <a:r>
              <a:rPr lang="ru-RU" b="1" dirty="0" smtClean="0"/>
              <a:t> </a:t>
            </a:r>
          </a:p>
          <a:p>
            <a:pPr algn="ctr">
              <a:buNone/>
            </a:pPr>
            <a:r>
              <a:rPr lang="ru-RU" b="1" dirty="0" smtClean="0"/>
              <a:t>МБОУ «Средняя общеобразовательная школа № 84»</a:t>
            </a:r>
          </a:p>
        </p:txBody>
      </p:sp>
      <p:sp>
        <p:nvSpPr>
          <p:cNvPr id="10" name="Прямоугольник 9"/>
          <p:cNvSpPr/>
          <p:nvPr/>
        </p:nvSpPr>
        <p:spPr>
          <a:xfrm>
            <a:off x="179512" y="5949280"/>
            <a:ext cx="8532441" cy="646331"/>
          </a:xfrm>
          <a:prstGeom prst="rect">
            <a:avLst/>
          </a:prstGeom>
        </p:spPr>
        <p:txBody>
          <a:bodyPr wrap="square">
            <a:spAutoFit/>
          </a:bodyPr>
          <a:lstStyle/>
          <a:p>
            <a:pPr algn="ctr"/>
            <a:r>
              <a:rPr lang="ru-RU" b="1" i="1" dirty="0" smtClean="0">
                <a:solidFill>
                  <a:schemeClr val="bg1">
                    <a:lumMod val="50000"/>
                  </a:schemeClr>
                </a:solidFill>
              </a:rPr>
              <a:t>Материалы VIII открытого конкурса проектно-исследовательских </a:t>
            </a:r>
          </a:p>
          <a:p>
            <a:pPr algn="ctr"/>
            <a:r>
              <a:rPr lang="ru-RU" b="1" i="1" dirty="0" smtClean="0">
                <a:solidFill>
                  <a:schemeClr val="bg1">
                    <a:lumMod val="50000"/>
                  </a:schemeClr>
                </a:solidFill>
              </a:rPr>
              <a:t>и реферативных работ «Мир начинается с меня». ЗАТО </a:t>
            </a:r>
            <a:r>
              <a:rPr lang="ru-RU" b="1" i="1" dirty="0" err="1" smtClean="0">
                <a:solidFill>
                  <a:schemeClr val="bg1">
                    <a:lumMod val="50000"/>
                  </a:schemeClr>
                </a:solidFill>
              </a:rPr>
              <a:t>Северск</a:t>
            </a:r>
            <a:r>
              <a:rPr lang="ru-RU" b="1" i="1" dirty="0" smtClean="0">
                <a:solidFill>
                  <a:schemeClr val="bg1">
                    <a:lumMod val="50000"/>
                  </a:schemeClr>
                </a:solidFill>
              </a:rPr>
              <a:t> 2019г.</a:t>
            </a:r>
            <a:endParaRPr lang="ru-RU" b="1" i="1" dirty="0">
              <a:solidFill>
                <a:schemeClr val="bg1">
                  <a:lumMod val="50000"/>
                </a:schemeClr>
              </a:solidFill>
            </a:endParaRPr>
          </a:p>
        </p:txBody>
      </p:sp>
      <p:pic>
        <p:nvPicPr>
          <p:cNvPr id="14" name="Рисунок 13" descr="1390973933_1390046857_shkola.jpg"/>
          <p:cNvPicPr>
            <a:picLocks noChangeAspect="1"/>
          </p:cNvPicPr>
          <p:nvPr/>
        </p:nvPicPr>
        <p:blipFill>
          <a:blip r:embed="rId4" cstate="print"/>
          <a:stretch>
            <a:fillRect/>
          </a:stretch>
        </p:blipFill>
        <p:spPr>
          <a:xfrm>
            <a:off x="7020272" y="404664"/>
            <a:ext cx="1624361" cy="11442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290" name="Picture 2" descr="C:\Users\Хозяйка\Desktop\gerb.gif"/>
          <p:cNvPicPr>
            <a:picLocks noChangeAspect="1" noChangeArrowheads="1"/>
          </p:cNvPicPr>
          <p:nvPr/>
        </p:nvPicPr>
        <p:blipFill>
          <a:blip r:embed="rId5" cstate="print"/>
          <a:srcRect/>
          <a:stretch>
            <a:fillRect/>
          </a:stretch>
        </p:blipFill>
        <p:spPr bwMode="auto">
          <a:xfrm>
            <a:off x="611560" y="260648"/>
            <a:ext cx="1080120" cy="1325602"/>
          </a:xfrm>
          <a:prstGeom prst="rect">
            <a:avLst/>
          </a:prstGeom>
          <a:noFill/>
        </p:spPr>
      </p:pic>
      <p:pic>
        <p:nvPicPr>
          <p:cNvPr id="17" name="Picture 3" descr="C:\Users\Хозяйка\Desktop\1422352362_10 (1).jpg"/>
          <p:cNvPicPr>
            <a:picLocks noChangeAspect="1" noChangeArrowheads="1"/>
          </p:cNvPicPr>
          <p:nvPr/>
        </p:nvPicPr>
        <p:blipFill>
          <a:blip r:embed="rId6" cstate="print"/>
          <a:srcRect/>
          <a:stretch>
            <a:fillRect/>
          </a:stretch>
        </p:blipFill>
        <p:spPr bwMode="auto">
          <a:xfrm>
            <a:off x="8028384" y="1196752"/>
            <a:ext cx="792088" cy="933313"/>
          </a:xfrm>
          <a:prstGeom prst="rect">
            <a:avLst/>
          </a:prstGeom>
          <a:noFill/>
        </p:spPr>
      </p:pic>
    </p:spTree>
    <p:extLst>
      <p:ext uri="{BB962C8B-B14F-4D97-AF65-F5344CB8AC3E}">
        <p14:creationId xmlns="" xmlns:p14="http://schemas.microsoft.com/office/powerpoint/2010/main" val="244764074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260</TotalTime>
  <Words>488</Words>
  <Application>Microsoft Office PowerPoint</Application>
  <PresentationFormat>Экран (4:3)</PresentationFormat>
  <Paragraphs>78</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Мастер-класс  «Доброта и красота"</vt:lpstr>
      <vt:lpstr>Актуальность</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Мастер-класс  "Цветочек пожеланий"</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Название презентации</dc:title>
  <dc:creator>Comp</dc:creator>
  <cp:lastModifiedBy>Хозяйка</cp:lastModifiedBy>
  <cp:revision>31</cp:revision>
  <dcterms:created xsi:type="dcterms:W3CDTF">2018-03-04T12:53:09Z</dcterms:created>
  <dcterms:modified xsi:type="dcterms:W3CDTF">2020-10-31T07:16:59Z</dcterms:modified>
</cp:coreProperties>
</file>