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29"/>
  </p:notesMasterIdLst>
  <p:sldIdLst>
    <p:sldId id="256" r:id="rId2"/>
    <p:sldId id="257" r:id="rId3"/>
    <p:sldId id="259" r:id="rId4"/>
    <p:sldId id="265" r:id="rId5"/>
    <p:sldId id="269" r:id="rId6"/>
    <p:sldId id="266" r:id="rId7"/>
    <p:sldId id="267" r:id="rId8"/>
    <p:sldId id="268" r:id="rId9"/>
    <p:sldId id="272" r:id="rId10"/>
    <p:sldId id="289" r:id="rId11"/>
    <p:sldId id="273" r:id="rId12"/>
    <p:sldId id="274" r:id="rId13"/>
    <p:sldId id="275" r:id="rId14"/>
    <p:sldId id="292" r:id="rId15"/>
    <p:sldId id="293" r:id="rId16"/>
    <p:sldId id="277" r:id="rId17"/>
    <p:sldId id="278" r:id="rId18"/>
    <p:sldId id="287" r:id="rId19"/>
    <p:sldId id="279" r:id="rId20"/>
    <p:sldId id="280" r:id="rId21"/>
    <p:sldId id="281" r:id="rId22"/>
    <p:sldId id="282" r:id="rId23"/>
    <p:sldId id="290" r:id="rId24"/>
    <p:sldId id="286" r:id="rId25"/>
    <p:sldId id="283" r:id="rId26"/>
    <p:sldId id="288" r:id="rId27"/>
    <p:sldId id="291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738468-5A72-4504-AE50-E66B82D30BFE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8B4E2-DCCF-4D4E-852A-492670832C4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3711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C8B4E2-DCCF-4D4E-852A-492670832C44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49281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4C71EC6-210F-42DE-9C53-41977AD35B3D}" type="datetimeFigureOut">
              <a:rPr lang="ru-RU" smtClean="0"/>
              <a:t>02.04.2025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e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9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188641"/>
            <a:ext cx="7700392" cy="1944216"/>
          </a:xfrm>
        </p:spPr>
        <p:txBody>
          <a:bodyPr/>
          <a:lstStyle/>
          <a:p>
            <a:pPr marL="182880" indent="0">
              <a:buNone/>
            </a:pP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организационной работы с детьми с расстройствами 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аутического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спектра в МКОУ 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Тогучинского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«</a:t>
            </a:r>
            <a:r>
              <a:rPr lang="ru-RU" sz="2400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Тогучинская</a:t>
            </a:r>
            <a:r>
              <a:rPr lang="ru-RU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для обучающихся с ОВЗ»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774148"/>
            <a:ext cx="1822848" cy="22309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11760" y="2636912"/>
            <a:ext cx="2880320" cy="21602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565533" y="3067069"/>
            <a:ext cx="2996952" cy="22477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9435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363272" cy="593752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	Аутизм</a:t>
            </a:r>
            <a:r>
              <a:rPr lang="ru-RU" kern="100" dirty="0" smtClean="0">
                <a:latin typeface="Times New Roman"/>
                <a:ea typeface="Andale Sans UI"/>
              </a:rPr>
              <a:t> </a:t>
            </a:r>
            <a:r>
              <a:rPr lang="ru-RU" kern="100" dirty="0">
                <a:solidFill>
                  <a:schemeClr val="tx1"/>
                </a:solidFill>
                <a:latin typeface="Times New Roman"/>
                <a:ea typeface="Andale Sans UI"/>
              </a:rPr>
              <a:t>—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особенность психического развития человека. Аутизм (от греч. </a:t>
            </a:r>
            <a:r>
              <a:rPr lang="ru-RU" sz="2000" kern="100" dirty="0" err="1">
                <a:solidFill>
                  <a:schemeClr val="tx1"/>
                </a:solidFill>
                <a:latin typeface="Times New Roman"/>
                <a:ea typeface="Andale Sans UI"/>
              </a:rPr>
              <a:t>autos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 – сам) представляет собой отрыв от реальности, отгороженность от окружающего мира.</a:t>
            </a:r>
          </a:p>
          <a:p>
            <a:pPr marL="0" indent="0" algn="just">
              <a:buNone/>
            </a:pP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	То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есть ребенок - </a:t>
            </a:r>
            <a:r>
              <a:rPr lang="ru-RU" sz="2000" kern="100" dirty="0" err="1">
                <a:solidFill>
                  <a:schemeClr val="tx1"/>
                </a:solidFill>
                <a:latin typeface="Times New Roman"/>
                <a:ea typeface="Andale Sans UI"/>
              </a:rPr>
              <a:t>аутист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 находится как бы сам в себе, он отгорожен от окружающего мира стеной, оторван от реальности и не может адекватно на нее реагировать. Отсюда и расстройства речи, моторики, стереотипность деятельности и поведения, приводящие таких детей к социальной </a:t>
            </a:r>
            <a:r>
              <a:rPr lang="ru-RU" sz="2000" kern="100" dirty="0" err="1">
                <a:solidFill>
                  <a:schemeClr val="tx1"/>
                </a:solidFill>
                <a:latin typeface="Times New Roman"/>
                <a:ea typeface="Andale Sans UI"/>
              </a:rPr>
              <a:t>дезадаптации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6645" y="3427310"/>
            <a:ext cx="3168352" cy="23762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02049" y="3437579"/>
            <a:ext cx="3525011" cy="264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5249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404664"/>
            <a:ext cx="8219256" cy="5721499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kern="100" dirty="0">
                <a:solidFill>
                  <a:schemeClr val="tx1"/>
                </a:solidFill>
                <a:latin typeface="Times New Roman"/>
                <a:ea typeface="Andale Sans UI"/>
              </a:rPr>
              <a:t>На сегодняшний </a:t>
            </a:r>
            <a:r>
              <a:rPr lang="ru-RU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день в образовательной организации обучаются дети с РАС по  варианту 8.3.  и  8.4.  Трое обучающихся  обучаются в школе, трое обучаются на надомном обучении.</a:t>
            </a:r>
          </a:p>
          <a:p>
            <a:pPr marL="0" indent="0">
              <a:spcAft>
                <a:spcPts val="0"/>
              </a:spcAft>
              <a:buNone/>
            </a:pPr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27382" y="3029282"/>
            <a:ext cx="3715031" cy="27862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3270" y="1996654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64944" y="3605597"/>
            <a:ext cx="3717032" cy="27877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7381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836712"/>
            <a:ext cx="8496944" cy="5174035"/>
          </a:xfrm>
        </p:spPr>
        <p:txBody>
          <a:bodyPr/>
          <a:lstStyle/>
          <a:p>
            <a:pPr marL="0" indent="0" algn="ctr">
              <a:spcAft>
                <a:spcPts val="0"/>
              </a:spcAft>
              <a:buNone/>
            </a:pPr>
            <a:r>
              <a:rPr lang="ru-RU" sz="2400" b="1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4 основные группы РДА </a:t>
            </a:r>
          </a:p>
          <a:p>
            <a:pPr marL="0" indent="0" algn="ctr">
              <a:spcAft>
                <a:spcPts val="0"/>
              </a:spcAft>
              <a:buNone/>
            </a:pPr>
            <a:r>
              <a:rPr lang="ru-RU" sz="2400" b="1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(расстройства </a:t>
            </a:r>
            <a:r>
              <a:rPr lang="ru-RU" sz="2400" b="1" kern="100" dirty="0" err="1" smtClean="0">
                <a:solidFill>
                  <a:srgbClr val="FF0000"/>
                </a:solidFill>
                <a:latin typeface="Times New Roman"/>
                <a:ea typeface="Andale Sans UI"/>
              </a:rPr>
              <a:t>аутического</a:t>
            </a:r>
            <a:r>
              <a:rPr lang="ru-RU" sz="2400" b="1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 спектра)</a:t>
            </a:r>
          </a:p>
          <a:p>
            <a:pPr marL="0" indent="0" algn="ctr">
              <a:spcAft>
                <a:spcPts val="0"/>
              </a:spcAft>
              <a:buNone/>
            </a:pPr>
            <a:endParaRPr lang="ru-RU" sz="2400" b="1" kern="100" dirty="0" smtClean="0">
              <a:solidFill>
                <a:srgbClr val="FF0000"/>
              </a:solidFill>
              <a:latin typeface="Times New Roman"/>
              <a:ea typeface="Andale Sans UI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2000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Группы </a:t>
            </a:r>
            <a:r>
              <a:rPr lang="ru-RU" sz="2000" kern="100" dirty="0">
                <a:solidFill>
                  <a:srgbClr val="FF0000"/>
                </a:solidFill>
                <a:latin typeface="Times New Roman"/>
                <a:ea typeface="Andale Sans UI"/>
              </a:rPr>
              <a:t>РДА I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– наиболее тяжелая форма аутизма. Характерные признаки: эмоциональный контакт со взрослыми отсутствует; реакция на внешние раздражители слабы; может присутствовать </a:t>
            </a:r>
            <a:r>
              <a:rPr lang="ru-RU" sz="2000" kern="100" dirty="0" err="1">
                <a:solidFill>
                  <a:schemeClr val="tx1"/>
                </a:solidFill>
                <a:latin typeface="Times New Roman"/>
                <a:ea typeface="Andale Sans UI"/>
              </a:rPr>
              <a:t>мутизм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; типична мимическая маска глубокого покоя; характерно полевое поведение (бесцельное перемещение по комнате); избегание сильных стимулов, вызывающих страх (шум, яркий свет, прикосновение и т.д.).</a:t>
            </a:r>
          </a:p>
          <a:p>
            <a:pPr marL="0" indent="0">
              <a:buNone/>
            </a:pPr>
            <a:endParaRPr lang="ru-RU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9642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620688"/>
            <a:ext cx="8363272" cy="5505475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1 группе мы относим детей, обучающихся на надомном обучении.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70428"/>
            <a:ext cx="2304256" cy="172791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542643"/>
            <a:ext cx="2304256" cy="17279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95" y="3448666"/>
            <a:ext cx="3138170" cy="235579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6081" y="1340768"/>
            <a:ext cx="3130945" cy="229870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142527" y="3957165"/>
            <a:ext cx="3044957" cy="22837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58728" y="4136656"/>
            <a:ext cx="2780928" cy="20856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03814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188640"/>
            <a:ext cx="8136904" cy="5976664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2400" kern="100" dirty="0">
                <a:solidFill>
                  <a:srgbClr val="FF0000"/>
                </a:solidFill>
                <a:latin typeface="Times New Roman"/>
                <a:ea typeface="Andale Sans UI"/>
              </a:rPr>
              <a:t>II </a:t>
            </a:r>
            <a:r>
              <a:rPr lang="ru-RU" sz="2400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 ГРУППА</a:t>
            </a:r>
            <a:r>
              <a:rPr lang="ru-RU" sz="24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 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Характерные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признаки: присутствует реакция на неприятные физические ощущения (боль, холод, голод); в речи преобладают однотипные штампы-команды; возможно выполнение просьб 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матери, учителя;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чрезмерная привязанность к матери</a:t>
            </a:r>
            <a:r>
              <a:rPr lang="ru-RU" sz="2000" kern="100" dirty="0">
                <a:solidFill>
                  <a:srgbClr val="FF0000"/>
                </a:solidFill>
                <a:latin typeface="Times New Roman"/>
                <a:ea typeface="Andale Sans UI"/>
              </a:rPr>
              <a:t>; сочетание эмоциональной холодности к окружающим с повышенной </a:t>
            </a:r>
            <a:r>
              <a:rPr lang="ru-RU" sz="2000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чувствительностью;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стереотипные действия, направленные на стимуляцию органов 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чувств; </a:t>
            </a:r>
            <a:r>
              <a:rPr lang="ru-RU" sz="2000" kern="100" dirty="0">
                <a:solidFill>
                  <a:srgbClr val="FF0000"/>
                </a:solidFill>
                <a:latin typeface="Times New Roman"/>
                <a:ea typeface="Andale Sans UI"/>
              </a:rPr>
              <a:t>стимулирование вестибулярного аппарата раскачиванием, подпрыгиванием и т.д.;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ритуализация повседневной 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жизни (всегда должна быть первой).</a:t>
            </a:r>
            <a:endParaRPr lang="ru-RU" sz="2000" kern="100" dirty="0">
              <a:solidFill>
                <a:schemeClr val="tx1"/>
              </a:solidFill>
              <a:latin typeface="Times New Roman"/>
              <a:ea typeface="Andale Sans UI"/>
            </a:endParaRPr>
          </a:p>
          <a:p>
            <a:endParaRPr lang="ru-RU" sz="2400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684"/>
          <a:stretch/>
        </p:blipFill>
        <p:spPr>
          <a:xfrm>
            <a:off x="755576" y="3501008"/>
            <a:ext cx="2160240" cy="3185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15949" y="3545638"/>
            <a:ext cx="3648405" cy="273630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044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260648"/>
            <a:ext cx="8291264" cy="5865515"/>
          </a:xfrm>
        </p:spPr>
        <p:txBody>
          <a:bodyPr>
            <a:normAutofit/>
          </a:bodyPr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sz="2800" kern="100" dirty="0">
                <a:solidFill>
                  <a:srgbClr val="FF0000"/>
                </a:solidFill>
                <a:latin typeface="Times New Roman"/>
                <a:ea typeface="Andale Sans UI"/>
              </a:rPr>
              <a:t>III </a:t>
            </a:r>
            <a:r>
              <a:rPr lang="ru-RU" sz="2800" kern="100" dirty="0" smtClean="0">
                <a:solidFill>
                  <a:srgbClr val="FF0000"/>
                </a:solidFill>
                <a:latin typeface="Times New Roman"/>
                <a:ea typeface="Andale Sans UI"/>
              </a:rPr>
              <a:t>ГРУППА </a:t>
            </a:r>
          </a:p>
          <a:p>
            <a:pPr marL="0" indent="0" algn="just">
              <a:spcAft>
                <a:spcPts val="0"/>
              </a:spcAft>
              <a:buNone/>
            </a:pP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Характерные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признаки: наличие речи в виде эмоционально насыщенного 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монолога; способность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выразить свои потребности посредством речи; конфликтность; поглощенность одним и тем же занятием; большой словарный запас “книжного характера”; парадоксальное сочетание тревожности и пугливости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. Использует ежедневные «ритуальные стимуляторы», они его успокаивают, придают сил и позволяют чувствовать себя в безопасности (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с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майлик, белочка, солнышко, девочка, мишка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Б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арни). </a:t>
            </a:r>
            <a:endParaRPr lang="ru-RU" sz="2000" kern="100" dirty="0">
              <a:solidFill>
                <a:schemeClr val="tx1"/>
              </a:solidFill>
              <a:latin typeface="Times New Roman"/>
              <a:ea typeface="Andale Sans UI"/>
            </a:endParaRP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6510" y="3037145"/>
            <a:ext cx="2059426" cy="3802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389444" y="3392996"/>
            <a:ext cx="3744416" cy="280831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73191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363272" cy="5577483"/>
          </a:xfrm>
        </p:spPr>
        <p:txBody>
          <a:bodyPr/>
          <a:lstStyle/>
          <a:p>
            <a:pPr marL="0" indent="0" algn="just">
              <a:spcAft>
                <a:spcPts val="0"/>
              </a:spcAft>
              <a:buNone/>
            </a:pPr>
            <a:r>
              <a:rPr lang="ru-RU" kern="100" dirty="0">
                <a:solidFill>
                  <a:srgbClr val="FF0000"/>
                </a:solidFill>
                <a:latin typeface="Times New Roman"/>
                <a:ea typeface="Andale Sans UI"/>
              </a:rPr>
              <a:t>IV ГРУППА </a:t>
            </a:r>
            <a:endParaRPr lang="ru-RU" kern="100" dirty="0" smtClean="0">
              <a:solidFill>
                <a:srgbClr val="FF0000"/>
              </a:solidFill>
              <a:latin typeface="Times New Roman"/>
              <a:ea typeface="Andale Sans UI"/>
            </a:endParaRPr>
          </a:p>
          <a:p>
            <a:pPr marL="0" indent="0" algn="just">
              <a:spcAft>
                <a:spcPts val="0"/>
              </a:spcAft>
              <a:buNone/>
            </a:pP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Характерные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признаки: способность к общению; интеллектуальные функции сохранны; чрезмерная потребность к защите и эмоциональной поддержке со стороны 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матери (</a:t>
            </a:r>
            <a:r>
              <a:rPr lang="ru-RU" sz="2000" kern="100" dirty="0" err="1" smtClean="0">
                <a:solidFill>
                  <a:schemeClr val="tx1"/>
                </a:solidFill>
                <a:latin typeface="Times New Roman"/>
                <a:ea typeface="Andale Sans UI"/>
              </a:rPr>
              <a:t>гиперопека</a:t>
            </a:r>
            <a:r>
              <a:rPr lang="ru-RU" sz="2000" kern="100" dirty="0" smtClean="0">
                <a:solidFill>
                  <a:schemeClr val="tx1"/>
                </a:solidFill>
                <a:latin typeface="Times New Roman"/>
                <a:ea typeface="Andale Sans UI"/>
              </a:rPr>
              <a:t> матери, встречает с автобуса в 9 классе);присутствие </a:t>
            </a:r>
            <a:r>
              <a:rPr lang="ru-RU" sz="2000" kern="100" dirty="0">
                <a:solidFill>
                  <a:schemeClr val="tx1"/>
                </a:solidFill>
                <a:latin typeface="Times New Roman"/>
                <a:ea typeface="Andale Sans UI"/>
              </a:rPr>
              <a:t>ритуальных форм поведения; круг общения ограничен близкими взрослыми; трудности в усвоении двигательных навыков.</a:t>
            </a: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79511" y="2996952"/>
            <a:ext cx="3888432" cy="29163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6016" y="3645024"/>
            <a:ext cx="3779912" cy="2834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06757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836712"/>
            <a:ext cx="7283152" cy="763488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коррекционной работы специалистов (учитель-логопед, </a:t>
            </a:r>
            <a:b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педагог-психолог) с обучающимися РАС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600200"/>
            <a:ext cx="8435280" cy="478112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ru-RU" sz="1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Дети с РАС обучаются по индивидуальным программам коррекционной направленности. Специалисты и учителя нашей школы постоянно проходят курсы повышения квалификации. Работа специалистов  построена в одном направлении с каждым обучающимся.</a:t>
            </a:r>
          </a:p>
          <a:p>
            <a:pPr marL="0" indent="0" algn="just">
              <a:buNone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максимальная коррекция недостатков познавательных и эмоциональных процессов, моторных и сенсорных функций обучающихся с нарушением интеллекта, на основе создания оптимальных условий познания ребёнком каждого объекта, его свойств, качеств, признаков; дать правильное многогранное представление об окружающей действительности, способствующего в оптимизации психического развития ребёнка и более эффективной социализации его в обществе. 	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375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80920" cy="6048672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-Способствовать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полноценному психическому и личностному развитию школьника, коррекция недостатков познавательной деятельности обучающихся путём целенаправленного систематического развития у них правильного восприятия цвета, формы, величины, пространственного расположения предметов;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-Выявить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психологические причины, вызывающие затруднения в процессе адаптации обучающихся к школьному обучению;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-Развивать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способность учащихся к обобщениям, содействовать развитию у обучающихся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аналитико-синтетической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деятельности, умения сравнивать, классифицировать;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-Научить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обучающихся сочувствовать другим, сверстникам, взрослым и живому миру; снижать уровень агрессивности;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-Снижать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эмоциональную напряженность обучающихся; создавать ситуацию успеха;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-Изучать индивидуально-психофизические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обучающихся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-Способствовать развитию мелкой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моторики пальцев рук и речи обучающихся, исправлять недостатки их общей моторики, совершенствовать их зрительно- двигательную координацию и ориентацию в пространстве.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22506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8147248" cy="572149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Коррекционные занятия специалистов направлены на</a:t>
            </a:r>
            <a:r>
              <a:rPr lang="ru-RU" sz="2000" b="1" i="1" dirty="0" smtClean="0">
                <a:solidFill>
                  <a:srgbClr val="FF0000"/>
                </a:solidFill>
              </a:rPr>
              <a:t>:</a:t>
            </a:r>
          </a:p>
          <a:p>
            <a:pPr marL="0" indent="0">
              <a:buNone/>
            </a:pPr>
            <a:endParaRPr lang="ru-RU" sz="1600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становление зрительного контакта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собеседником </a:t>
            </a:r>
          </a:p>
          <a:p>
            <a:pPr marL="0" indent="0" algn="ctr">
              <a:buNone/>
            </a:pPr>
            <a:r>
              <a:rPr lang="ru-RU" sz="1600" dirty="0" smtClean="0"/>
              <a:t> </a:t>
            </a:r>
            <a:endParaRPr lang="ru-RU" sz="1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79"/>
          <a:stretch/>
        </p:blipFill>
        <p:spPr>
          <a:xfrm>
            <a:off x="524206" y="1628800"/>
            <a:ext cx="2582482" cy="48333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2283304"/>
            <a:ext cx="5580112" cy="41850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5486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404664"/>
            <a:ext cx="8157592" cy="575009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иксирование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внимания на предлагаемые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предметы (развитие правильного восприятия цвета, формы, величины, пространственного расположения предметов) 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86102" y="1750399"/>
            <a:ext cx="3096346" cy="27091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27813" y="3281119"/>
            <a:ext cx="3658719" cy="27440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353505" y="2105514"/>
            <a:ext cx="4117111" cy="30878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20439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3528" y="548680"/>
            <a:ext cx="8363272" cy="557748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ыполнение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действий с предметами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 развитие сенсорного восприятия)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112" y="1296337"/>
            <a:ext cx="2622796" cy="24482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566217" y="1243033"/>
            <a:ext cx="3035829" cy="22768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13094" y="1546776"/>
            <a:ext cx="4005064" cy="300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1810" y="3705275"/>
            <a:ext cx="4091947" cy="3068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89528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4000" dirty="0" smtClean="0"/>
              <a:t>Развитие артикуляционного </a:t>
            </a:r>
            <a:r>
              <a:rPr lang="ru-RU" sz="4000" dirty="0" err="1" smtClean="0"/>
              <a:t>праксиса</a:t>
            </a:r>
            <a:endParaRPr lang="ru-RU" sz="40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75628" y="2050530"/>
            <a:ext cx="4525963" cy="3394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637" y="800100"/>
            <a:ext cx="2620408" cy="465313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99109" y="1713511"/>
            <a:ext cx="4003848" cy="25382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106621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52736"/>
          </a:xfrm>
        </p:spPr>
        <p:txBody>
          <a:bodyPr/>
          <a:lstStyle/>
          <a:p>
            <a:r>
              <a:rPr lang="ru-RU" sz="4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Накопление словаря</a:t>
            </a:r>
            <a:endParaRPr lang="ru-RU" sz="4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386234" y="1996522"/>
            <a:ext cx="4525963" cy="33944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1134698"/>
            <a:ext cx="3528392" cy="26462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901361"/>
            <a:ext cx="3707904" cy="278092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3623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Понимание 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слов, обозначающих объекты, их признаки, действия, явления природы с помощью учителя и наглядного материала.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 descr="20190115_10252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9271" y="1774789"/>
            <a:ext cx="3816424" cy="20122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79430" y="2780928"/>
            <a:ext cx="5148064" cy="38610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392959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61344"/>
            <a:ext cx="8003232" cy="6436008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кладывание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фигур из счетных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палочек, (мозаика, </a:t>
            </a: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пазлы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прищепки)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показу, образцу, словесной инструкции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взрослого.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тактильно- двигательного восприятия, определение на ощупь плоскостных и объемных фигур и предметов, их величины. Работа с пластилином.</a:t>
            </a:r>
            <a:endParaRPr lang="ru-RU" sz="1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41"/>
          <a:stretch/>
        </p:blipFill>
        <p:spPr>
          <a:xfrm>
            <a:off x="15299" y="1844824"/>
            <a:ext cx="2182021" cy="34563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1046" y="2973369"/>
            <a:ext cx="3059285" cy="388463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2128546"/>
            <a:ext cx="3851920" cy="288894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57098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ru-RU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мелкой моторики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800" y="1062990"/>
            <a:ext cx="2976330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908720"/>
            <a:ext cx="3995936" cy="299695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42469" y="3454116"/>
            <a:ext cx="3513440" cy="26350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038328" y="4124951"/>
            <a:ext cx="3182140" cy="23866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45177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88640"/>
            <a:ext cx="8229600" cy="6408712"/>
          </a:xfrm>
        </p:spPr>
        <p:txBody>
          <a:bodyPr/>
          <a:lstStyle/>
          <a:p>
            <a:pPr marL="0" indent="0" algn="ctr">
              <a:buNone/>
            </a:pP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Нейроупражнения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0" indent="0">
              <a:buNone/>
            </a:pP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комплексы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упражнений, которые направлены на синхронизацию работы правого и левого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полушарий. </a:t>
            </a:r>
            <a:r>
              <a:rPr lang="ru-RU" sz="16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(Развитие логики, мышления, внимания, память)</a:t>
            </a:r>
            <a:endParaRPr lang="ru-RU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2541" y="2789506"/>
            <a:ext cx="3525011" cy="26437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891" y="2275344"/>
            <a:ext cx="3260898" cy="244567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39998" y="3582440"/>
            <a:ext cx="3531773" cy="26488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712169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карточек с напечатанными словами как средства коммуникации по последовательной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инструкции(формирование простой фразы)</a:t>
            </a:r>
            <a:endParaRPr lang="ru-RU" sz="2000" dirty="0"/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40503" y="2511395"/>
            <a:ext cx="3384377" cy="253828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820827" y="1461943"/>
            <a:ext cx="3822170" cy="286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9" y="4077071"/>
            <a:ext cx="3654130" cy="27405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97107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404664"/>
            <a:ext cx="8291264" cy="5721499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Печатание по образцу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551" y="980728"/>
            <a:ext cx="4234617" cy="23819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480" b="6306"/>
          <a:stretch/>
        </p:blipFill>
        <p:spPr>
          <a:xfrm>
            <a:off x="4924892" y="4293096"/>
            <a:ext cx="3240360" cy="24612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88" y="3500067"/>
            <a:ext cx="4104456" cy="26718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116632"/>
            <a:ext cx="2483768" cy="186282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4088" y="2121944"/>
            <a:ext cx="2699792" cy="20248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87543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548680"/>
            <a:ext cx="8291264" cy="5577483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навыков чтения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2735"/>
            <a:ext cx="4248472" cy="317639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277" y="1520212"/>
            <a:ext cx="3611893" cy="27089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586202" y="3817196"/>
            <a:ext cx="3789040" cy="28417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7603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548680"/>
            <a:ext cx="8219256" cy="5577483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Вывод: </a:t>
            </a:r>
            <a:endParaRPr lang="ru-RU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заимодействие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специалистов в школе позволяет существенно повысить результативность коррекционно- развивающей работы на всех уровнях сопровождения, так как при составлении </a:t>
            </a: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индивидуальной программы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развития ребёнка,  всеми специалистами подбираются единые требования к процессу самих занятий. </a:t>
            </a:r>
            <a:endParaRPr lang="ru-RU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коррекционно-развивающим занятиям и   тесному взаимодействию </a:t>
            </a:r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всех участников педагогического процесса возможно успешное формирование личностной готовности  детей с нарушением развития  РАС к школьному обучению, социализации и адаптации их в обществе.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475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881" y="692150"/>
            <a:ext cx="7245350" cy="543401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08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072902" y="1239466"/>
            <a:ext cx="6102351" cy="457676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2600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492" r="27619"/>
          <a:stretch/>
        </p:blipFill>
        <p:spPr>
          <a:xfrm rot="10800000">
            <a:off x="1331640" y="620688"/>
            <a:ext cx="5472608" cy="54726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2679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548680"/>
            <a:ext cx="8075240" cy="557748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ВНИМАНИЕ!</a:t>
            </a:r>
          </a:p>
          <a:p>
            <a:pPr marL="0" indent="0" algn="ctr">
              <a:buNone/>
            </a:pP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361" y="1700808"/>
            <a:ext cx="6491638" cy="486872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68861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сполнительная">
  <a:themeElements>
    <a:clrScheme name="Исполнительная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Исполнительн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Исполнитель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Executive</Template>
  <TotalTime>1253</TotalTime>
  <Words>699</Words>
  <Application>Microsoft Office PowerPoint</Application>
  <PresentationFormat>Экран (4:3)</PresentationFormat>
  <Paragraphs>58</Paragraphs>
  <Slides>27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Andale Sans UI</vt:lpstr>
      <vt:lpstr>Arial</vt:lpstr>
      <vt:lpstr>Calibri</vt:lpstr>
      <vt:lpstr>Century Gothic</vt:lpstr>
      <vt:lpstr>Courier New</vt:lpstr>
      <vt:lpstr>Palatino Linotype</vt:lpstr>
      <vt:lpstr>Times New Roman</vt:lpstr>
      <vt:lpstr>Исполнительная</vt:lpstr>
      <vt:lpstr>Особенности организационной работы с детьми с расстройствами аутического спектра в МКОУ Тогучинского района «Тогучинская школа для обучающихся с ОВЗ»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Презентация PowerPoint</vt:lpstr>
      <vt:lpstr>Особенности коррекционной работы специалистов (учитель-логопед,  педагог-психолог) с обучающимися РАС</vt:lpstr>
      <vt:lpstr>Презентация PowerPoint</vt:lpstr>
      <vt:lpstr>Презентация PowerPoint</vt:lpstr>
      <vt:lpstr>Презентация PowerPoint</vt:lpstr>
      <vt:lpstr>Презентация PowerPoint</vt:lpstr>
      <vt:lpstr>Развитие артикуляционного праксиса</vt:lpstr>
      <vt:lpstr>Накопление словаря</vt:lpstr>
      <vt:lpstr>Презентация PowerPoint</vt:lpstr>
      <vt:lpstr>Презентация PowerPoint</vt:lpstr>
      <vt:lpstr>Развитие мелкой моторики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Юльчик</dc:creator>
  <cp:lastModifiedBy>Admin</cp:lastModifiedBy>
  <cp:revision>68</cp:revision>
  <dcterms:created xsi:type="dcterms:W3CDTF">2021-03-12T11:28:03Z</dcterms:created>
  <dcterms:modified xsi:type="dcterms:W3CDTF">2025-04-02T06:15:14Z</dcterms:modified>
</cp:coreProperties>
</file>