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notesMasterIdLst>
    <p:notesMasterId r:id="rId28"/>
  </p:notesMasterIdLst>
  <p:sldIdLst>
    <p:sldId id="256" r:id="rId2"/>
    <p:sldId id="274" r:id="rId3"/>
    <p:sldId id="257" r:id="rId4"/>
    <p:sldId id="259" r:id="rId5"/>
    <p:sldId id="275" r:id="rId6"/>
    <p:sldId id="291" r:id="rId7"/>
    <p:sldId id="292" r:id="rId8"/>
    <p:sldId id="277" r:id="rId9"/>
    <p:sldId id="278" r:id="rId10"/>
    <p:sldId id="293" r:id="rId11"/>
    <p:sldId id="279" r:id="rId12"/>
    <p:sldId id="294" r:id="rId13"/>
    <p:sldId id="280" r:id="rId14"/>
    <p:sldId id="295" r:id="rId15"/>
    <p:sldId id="299" r:id="rId16"/>
    <p:sldId id="300" r:id="rId17"/>
    <p:sldId id="298" r:id="rId18"/>
    <p:sldId id="297" r:id="rId19"/>
    <p:sldId id="301" r:id="rId20"/>
    <p:sldId id="281" r:id="rId21"/>
    <p:sldId id="302" r:id="rId22"/>
    <p:sldId id="304" r:id="rId23"/>
    <p:sldId id="303" r:id="rId24"/>
    <p:sldId id="286" r:id="rId25"/>
    <p:sldId id="287" r:id="rId26"/>
    <p:sldId id="288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247" autoAdjust="0"/>
  </p:normalViewPr>
  <p:slideViewPr>
    <p:cSldViewPr snapToGrid="0">
      <p:cViewPr varScale="1">
        <p:scale>
          <a:sx n="83" d="100"/>
          <a:sy n="83" d="100"/>
        </p:scale>
        <p:origin x="547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243AAB-853D-4BB5-91A5-B58BC9B0CE6A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3AD7F-3D66-4D97-8844-53ABB53241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737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355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040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25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1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206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029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39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81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413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511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4543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608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1419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348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644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66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48F0A-47A2-4BB9-8D34-D2081BA6AF1C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DD41DE4-0030-4490-BA6F-84B14ABC2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41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4838" y="1124034"/>
            <a:ext cx="10640291" cy="1515533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проект на тему: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Изготовление декоративной композиции в подарок ветерану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001489" y="3583709"/>
            <a:ext cx="6815669" cy="1847273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ученик 6 «А» класса МАОУ СОШ №6</a:t>
            </a: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Салахов Владислав </a:t>
            </a:r>
            <a:endParaRPr lang="ru-RU" sz="2400" dirty="0"/>
          </a:p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Мешалкина Ирина Александровна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04586" y="580373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Корсаков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163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8727" y="624110"/>
            <a:ext cx="9795885" cy="68745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4836" y="1403927"/>
            <a:ext cx="9799781" cy="5454073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Обоснование проекта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Рекомендуемые модели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Критерии выбора модели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Выбор лучшего варианта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Охрана труда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Экономический расчет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Экологическое обоснование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Рекламный проспект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Оценка проделанной работы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Список использованной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43060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4910" y="624110"/>
            <a:ext cx="9749702" cy="650508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задачи: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598422" y="2116978"/>
            <a:ext cx="11318425" cy="501534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sz="8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изучить литературные источники по теме проекта;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рассмотреть несколько вариантов изготовления модели декоративной композиции по теме проекта;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разработать критерии выбора модели декоративной композиции по теме проекта;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выбрать лучший вариант изготовления декоративной композиции по теме проекта;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разработать технологическую карту на декоративной композиции по теме проекта;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изучить и соблюдать правила техники безопасности и охраны труда во время работы;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выполнить экономический расчет;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8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сделать экологическое обоснование проекта;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sz="half" idx="2"/>
          </p:nvPr>
        </p:nvSpPr>
        <p:spPr>
          <a:xfrm>
            <a:off x="554181" y="1507376"/>
            <a:ext cx="11406909" cy="376844"/>
          </a:xfrm>
        </p:spPr>
        <p:txBody>
          <a:bodyPr>
            <a:normAutofit fontScale="25000" lnSpcReduction="20000"/>
          </a:bodyPr>
          <a:lstStyle/>
          <a:p>
            <a:r>
              <a:rPr lang="ru-RU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: </a:t>
            </a:r>
            <a:r>
              <a:rPr lang="ru-RU" sz="8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изготовить декоративную композицию ко дню </a:t>
            </a:r>
            <a:r>
              <a:rPr lang="ru-RU" sz="8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победы</a:t>
            </a:r>
            <a:r>
              <a:rPr lang="ru-RU" sz="80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8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ВОВ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92884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4145" y="624110"/>
            <a:ext cx="9740467" cy="687454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8655" y="1597891"/>
            <a:ext cx="10021454" cy="4277977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этом году наша страна отмечает </a:t>
            </a:r>
            <a:r>
              <a:rPr lang="en-US" sz="2000" kern="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80</a:t>
            </a:r>
            <a:r>
              <a:rPr lang="ru-RU" sz="20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000" kern="1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ую</a:t>
            </a:r>
            <a:r>
              <a:rPr lang="ru-RU" sz="20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годовщину победы над Германией. Это важный праздник для нашего народа ‑‑ день победы в </a:t>
            </a:r>
            <a:r>
              <a:rPr lang="ru-RU" sz="2000" b="1" kern="1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Великой Отечественной войне</a:t>
            </a: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kern="1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справедливой войне за свободу и независимость своей Родины, к</a:t>
            </a: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оторый отмечается 9 мая.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этот день в нашей стране: проходят парады в городах, вспоминают погибших и возлагают цветы к памятникам, дарят цветы и подарки ветеранам.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я </a:t>
            </a:r>
            <a:r>
              <a:rPr lang="ru-RU" sz="20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решил </a:t>
            </a: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изготовить к этому празднику подарок (декоративную композицию) для ветеранов, который будет состоять из вазы и декоративных цветов.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41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8727" y="429208"/>
            <a:ext cx="9795885" cy="699796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6145" y="1330035"/>
            <a:ext cx="10538691" cy="5449455"/>
          </a:xfrm>
        </p:spPr>
        <p:txBody>
          <a:bodyPr>
            <a:normAutofit lnSpcReduction="10000"/>
          </a:bodyPr>
          <a:lstStyle/>
          <a:p>
            <a:pPr indent="228600" algn="just"/>
            <a:r>
              <a:rPr lang="ru-RU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Конечно, живые цветы хороший подарок, но хочется, чтобы моя композиция еще долго радовала того, кому я ее подарю и смогла украсить его интерьер.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/>
            <a:r>
              <a:rPr lang="ru-RU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Основу моей композиции будут составлять искусственные цветы, сделанные своими руками.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/>
            <a:r>
              <a:rPr lang="ru-RU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Искусственные растения ‑ это имитация натуральных растений, используемых для украшения коммерческих или жилых помещений. Иногда их делают в научных целях (например, коллекция стеклянных цветов в Гарвардском университете, которые иллюстрирует флору США). Искусственные растения широко варьируются от массовых сортов, которые можно отличить от реальных растений при случайном наблюдении, до </a:t>
            </a:r>
            <a:r>
              <a:rPr lang="ru-RU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высокодетализированных</a:t>
            </a:r>
            <a:r>
              <a:rPr lang="ru-RU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ботанических или художественных образцов</a:t>
            </a:r>
            <a:r>
              <a:rPr lang="ru-RU" kern="10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/>
            <a:r>
              <a:rPr lang="ru-RU" kern="100" dirty="0">
                <a:solidFill>
                  <a:srgbClr val="36363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Искусственные цветы появились очень давно. Многие ученые утверждают, что в Древнем Египте они были распространены уже в третьем тысячелетии до нашей эры, есть и те, кто утверждает, что первопроходцами в этом вопросе был Древний Китай. Цветы в ту эпоху делали из золота, фарфора, шелка. Также часто использовались более доступные материалы такие, как пергамент, глины или перья.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/>
            <a:r>
              <a:rPr lang="ru-RU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Мастера, занимающиеся изготовлением цветов пользовались заслуженным уважением и стремились в своей работе к точной передаче образа. Считалось, что лишь тот, кто постиг душу цветка, может передать его образ, свято оберегая свои секреты, они передавали их лишь самым достойным.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5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8727" y="624110"/>
            <a:ext cx="9795885" cy="705926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6145" y="1330035"/>
            <a:ext cx="10538691" cy="5449455"/>
          </a:xfrm>
        </p:spPr>
        <p:txBody>
          <a:bodyPr>
            <a:normAutofit/>
          </a:bodyPr>
          <a:lstStyle/>
          <a:p>
            <a:pPr indent="228600"/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России искусственные цветы появляются в конце 18 – начале 19 веков, их привозят вместе с парижскими туалетами и продают на золото наряду с ювелирными украшениями.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настоящее время некогда забытое искусство </a:t>
            </a:r>
            <a:r>
              <a:rPr lang="ru-RU" sz="1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цветоделия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России и в мире обретает все большую популярность и обрастает огромной армией поклонников, выходя из области хобби для себя на профессиональную арену.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/>
            <a:r>
              <a:rPr lang="ru-RU" sz="2000" kern="100" dirty="0">
                <a:solidFill>
                  <a:srgbClr val="36363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применяемых материалов для изготовления цветов очень разнообразен: полиэстер, органза, латекс, пергамент, различные материалы и металлы, которые позволяют получать растения, максимально схожие с натуральными. 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/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компонент моей композиции – ваза. 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ru-RU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Ва́за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(франц. </a:t>
            </a:r>
            <a:r>
              <a:rPr lang="ru-RU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vase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от лат. </a:t>
            </a:r>
            <a:r>
              <a:rPr lang="ru-RU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vas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сосуд, посуда) ‑ сосуд разнообразной формы, употр. в хозяйстве под фрукты, сласти, цветы или служащий украшением жилья и общественных мест.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/>
            <a:r>
              <a:rPr lang="ru-RU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Изначально основным материалом, из которого делали вазы была глина. Сейчас же вазы делают из различных материалов – стекла, фарфора, пластика и другого.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21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133917"/>
            <a:ext cx="8911687" cy="71135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Рекомендуемые модели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</a:t>
            </a:r>
          </a:p>
        </p:txBody>
      </p:sp>
      <p:graphicFrame>
        <p:nvGraphicFramePr>
          <p:cNvPr id="22" name="Объект 21">
            <a:extLst>
              <a:ext uri="{FF2B5EF4-FFF2-40B4-BE49-F238E27FC236}">
                <a16:creationId xmlns:a16="http://schemas.microsoft.com/office/drawing/2014/main" id="{9916FDF8-8C53-872C-AFB3-727C1F26CD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5911002"/>
              </p:ext>
            </p:extLst>
          </p:nvPr>
        </p:nvGraphicFramePr>
        <p:xfrm>
          <a:off x="1604865" y="1084729"/>
          <a:ext cx="9717559" cy="5178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8198">
                  <a:extLst>
                    <a:ext uri="{9D8B030D-6E8A-4147-A177-3AD203B41FA5}">
                      <a16:colId xmlns:a16="http://schemas.microsoft.com/office/drawing/2014/main" val="2416558038"/>
                    </a:ext>
                  </a:extLst>
                </a:gridCol>
                <a:gridCol w="1593997">
                  <a:extLst>
                    <a:ext uri="{9D8B030D-6E8A-4147-A177-3AD203B41FA5}">
                      <a16:colId xmlns:a16="http://schemas.microsoft.com/office/drawing/2014/main" val="4207026621"/>
                    </a:ext>
                  </a:extLst>
                </a:gridCol>
                <a:gridCol w="1736846">
                  <a:extLst>
                    <a:ext uri="{9D8B030D-6E8A-4147-A177-3AD203B41FA5}">
                      <a16:colId xmlns:a16="http://schemas.microsoft.com/office/drawing/2014/main" val="673400318"/>
                    </a:ext>
                  </a:extLst>
                </a:gridCol>
                <a:gridCol w="1366616">
                  <a:extLst>
                    <a:ext uri="{9D8B030D-6E8A-4147-A177-3AD203B41FA5}">
                      <a16:colId xmlns:a16="http://schemas.microsoft.com/office/drawing/2014/main" val="1819708688"/>
                    </a:ext>
                  </a:extLst>
                </a:gridCol>
                <a:gridCol w="1646074">
                  <a:extLst>
                    <a:ext uri="{9D8B030D-6E8A-4147-A177-3AD203B41FA5}">
                      <a16:colId xmlns:a16="http://schemas.microsoft.com/office/drawing/2014/main" val="938344848"/>
                    </a:ext>
                  </a:extLst>
                </a:gridCol>
                <a:gridCol w="1935828">
                  <a:extLst>
                    <a:ext uri="{9D8B030D-6E8A-4147-A177-3AD203B41FA5}">
                      <a16:colId xmlns:a16="http://schemas.microsoft.com/office/drawing/2014/main" val="1642758607"/>
                    </a:ext>
                  </a:extLst>
                </a:gridCol>
              </a:tblGrid>
              <a:tr h="5199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Изображение модели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Используемый материал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Изображение модели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Используемый материал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250435"/>
                  </a:ext>
                </a:extLst>
              </a:tr>
              <a:tr h="15210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Бумага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Пластик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3810189"/>
                  </a:ext>
                </a:extLst>
              </a:tr>
              <a:tr h="16315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Ткань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Стекло</a:t>
                      </a:r>
                      <a:endParaRPr lang="ru-RU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1145063"/>
                  </a:ext>
                </a:extLst>
              </a:tr>
              <a:tr h="15055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Кожа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Банки алюминиевые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4741718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E0ABA1-B3F2-2DD8-1861-477C79A418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1" r="18627"/>
          <a:stretch/>
        </p:blipFill>
        <p:spPr bwMode="auto">
          <a:xfrm>
            <a:off x="3099696" y="1619263"/>
            <a:ext cx="1512085" cy="14185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Поделки Цветы Из Ткани Своими Руками - 29 фото">
            <a:extLst>
              <a:ext uri="{FF2B5EF4-FFF2-40B4-BE49-F238E27FC236}">
                <a16:creationId xmlns:a16="http://schemas.microsoft.com/office/drawing/2014/main" id="{038F2DD2-1BA2-6BC9-F12C-D4B2A99DCA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013" y="3174895"/>
            <a:ext cx="1579880" cy="156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96FF58-2484-D214-22A8-38952AD304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2" t="14194" r="18070" b="5426"/>
          <a:stretch/>
        </p:blipFill>
        <p:spPr bwMode="auto">
          <a:xfrm rot="10800000" flipV="1">
            <a:off x="3019013" y="4801439"/>
            <a:ext cx="1579880" cy="14011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F4C858-6DA1-A23C-C28C-FBFAAC91CAA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68"/>
          <a:stretch/>
        </p:blipFill>
        <p:spPr bwMode="auto">
          <a:xfrm rot="5400000">
            <a:off x="7810633" y="1578907"/>
            <a:ext cx="1418515" cy="1499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6A9A21-3A8A-F544-E388-DAFADEC22B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45931" y="3220201"/>
            <a:ext cx="1589842" cy="1499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0DC3EEE-B374-2DB2-6CA4-34E12352EE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196" y="4801438"/>
            <a:ext cx="1499229" cy="1401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377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133917"/>
            <a:ext cx="8911687" cy="71135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Рекомендуемые модели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ваз</a:t>
            </a:r>
          </a:p>
        </p:txBody>
      </p:sp>
      <p:graphicFrame>
        <p:nvGraphicFramePr>
          <p:cNvPr id="22" name="Объект 21">
            <a:extLst>
              <a:ext uri="{FF2B5EF4-FFF2-40B4-BE49-F238E27FC236}">
                <a16:creationId xmlns:a16="http://schemas.microsoft.com/office/drawing/2014/main" id="{9916FDF8-8C53-872C-AFB3-727C1F26CD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0967157"/>
              </p:ext>
            </p:extLst>
          </p:nvPr>
        </p:nvGraphicFramePr>
        <p:xfrm>
          <a:off x="1922106" y="699247"/>
          <a:ext cx="9149303" cy="5992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223">
                  <a:extLst>
                    <a:ext uri="{9D8B030D-6E8A-4147-A177-3AD203B41FA5}">
                      <a16:colId xmlns:a16="http://schemas.microsoft.com/office/drawing/2014/main" val="2416558038"/>
                    </a:ext>
                  </a:extLst>
                </a:gridCol>
                <a:gridCol w="1586399">
                  <a:extLst>
                    <a:ext uri="{9D8B030D-6E8A-4147-A177-3AD203B41FA5}">
                      <a16:colId xmlns:a16="http://schemas.microsoft.com/office/drawing/2014/main" val="4207026621"/>
                    </a:ext>
                  </a:extLst>
                </a:gridCol>
                <a:gridCol w="1728613">
                  <a:extLst>
                    <a:ext uri="{9D8B030D-6E8A-4147-A177-3AD203B41FA5}">
                      <a16:colId xmlns:a16="http://schemas.microsoft.com/office/drawing/2014/main" val="673400318"/>
                    </a:ext>
                  </a:extLst>
                </a:gridCol>
                <a:gridCol w="1360056">
                  <a:extLst>
                    <a:ext uri="{9D8B030D-6E8A-4147-A177-3AD203B41FA5}">
                      <a16:colId xmlns:a16="http://schemas.microsoft.com/office/drawing/2014/main" val="1819708688"/>
                    </a:ext>
                  </a:extLst>
                </a:gridCol>
                <a:gridCol w="1586399">
                  <a:extLst>
                    <a:ext uri="{9D8B030D-6E8A-4147-A177-3AD203B41FA5}">
                      <a16:colId xmlns:a16="http://schemas.microsoft.com/office/drawing/2014/main" val="938344848"/>
                    </a:ext>
                  </a:extLst>
                </a:gridCol>
                <a:gridCol w="1728613">
                  <a:extLst>
                    <a:ext uri="{9D8B030D-6E8A-4147-A177-3AD203B41FA5}">
                      <a16:colId xmlns:a16="http://schemas.microsoft.com/office/drawing/2014/main" val="1642758607"/>
                    </a:ext>
                  </a:extLst>
                </a:gridCol>
              </a:tblGrid>
              <a:tr h="4856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Изображение модели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Используемый материал</a:t>
                      </a:r>
                      <a:endParaRPr lang="ru-RU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Изображение модели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Используемый материал</a:t>
                      </a:r>
                      <a:endParaRPr lang="ru-RU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250435"/>
                  </a:ext>
                </a:extLst>
              </a:tr>
              <a:tr h="16796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 из газетных трубочек на втулке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 из пластиковой бутылки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3810189"/>
                  </a:ext>
                </a:extLst>
              </a:tr>
              <a:tr h="17728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Ваза, плетенная из кукурузной соломы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 на основе жестяной банки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1145063"/>
                  </a:ext>
                </a:extLst>
              </a:tr>
              <a:tr h="18426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 на основе стеклянной бутылки, обклеенной бумажным шпагатом (веревкой)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Ваза на основе коробки из-под чипсов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4741718"/>
                  </a:ext>
                </a:extLst>
              </a:tr>
            </a:tbl>
          </a:graphicData>
        </a:graphic>
      </p:graphicFrame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59734DD-EF23-2108-9F01-0614476B6E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8" t="-1" r="22499" b="-1431"/>
          <a:stretch/>
        </p:blipFill>
        <p:spPr bwMode="auto">
          <a:xfrm>
            <a:off x="3112882" y="1197166"/>
            <a:ext cx="1573530" cy="16760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EB5219E-90A1-6641-F364-D14FAAA766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54"/>
          <a:stretch/>
        </p:blipFill>
        <p:spPr bwMode="auto">
          <a:xfrm>
            <a:off x="3139552" y="2873186"/>
            <a:ext cx="1520190" cy="1748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79F0CE3-9583-D9F1-D478-373758DCA2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212" y="4736566"/>
            <a:ext cx="1573530" cy="1806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4D6C2CD-7D9D-DAE5-4688-EE2BD23173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5" t="7734" r="6926"/>
          <a:stretch/>
        </p:blipFill>
        <p:spPr bwMode="auto">
          <a:xfrm>
            <a:off x="7834983" y="1197167"/>
            <a:ext cx="1448583" cy="16134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0524437-11B0-2C77-C6BB-3C5BBABB23B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7" r="9774"/>
          <a:stretch/>
        </p:blipFill>
        <p:spPr bwMode="auto">
          <a:xfrm>
            <a:off x="7834982" y="2899256"/>
            <a:ext cx="1448583" cy="17220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DEC1F39-46F4-E590-621A-71A9B28B4CE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" r="11939"/>
          <a:stretch/>
        </p:blipFill>
        <p:spPr bwMode="auto">
          <a:xfrm>
            <a:off x="7844116" y="4736566"/>
            <a:ext cx="1448583" cy="18069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993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9669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выбора модели цветов</a:t>
            </a: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0214442"/>
              </p:ext>
            </p:extLst>
          </p:nvPr>
        </p:nvGraphicFramePr>
        <p:xfrm>
          <a:off x="1267691" y="1528517"/>
          <a:ext cx="9250785" cy="49922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7266">
                  <a:extLst>
                    <a:ext uri="{9D8B030D-6E8A-4147-A177-3AD203B41FA5}">
                      <a16:colId xmlns:a16="http://schemas.microsoft.com/office/drawing/2014/main" val="1497894685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1887284369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3614263637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3268626772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3221838302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235327058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1923257770"/>
                    </a:ext>
                  </a:extLst>
                </a:gridCol>
              </a:tblGrid>
              <a:tr h="301095">
                <a:tc rowSpan="2"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выбора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 gridSpan="6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Номер модели цветка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120959"/>
                  </a:ext>
                </a:extLst>
              </a:tr>
              <a:tr h="3010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136247109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Наличие материала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476321870"/>
                  </a:ext>
                </a:extLst>
              </a:tr>
              <a:tr h="6559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Знание технологии изготовления модели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-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060845966"/>
                  </a:ext>
                </a:extLst>
              </a:tr>
              <a:tr h="5863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Сложность (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посильнось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изготовления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43452162"/>
                  </a:ext>
                </a:extLst>
              </a:tr>
              <a:tr h="6369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Время (длительность изготовления)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74936682"/>
                  </a:ext>
                </a:extLst>
              </a:tr>
              <a:tr h="3010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5.Оригинальность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826728895"/>
                  </a:ext>
                </a:extLst>
              </a:tr>
              <a:tr h="3010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Долговечность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3496372858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Практическая значимость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+ -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ru-RU" sz="1800" b="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714488382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3163596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87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9669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выбора модели вазы</a:t>
            </a: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1494831"/>
              </p:ext>
            </p:extLst>
          </p:nvPr>
        </p:nvGraphicFramePr>
        <p:xfrm>
          <a:off x="1267691" y="1528517"/>
          <a:ext cx="9250785" cy="49922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7266">
                  <a:extLst>
                    <a:ext uri="{9D8B030D-6E8A-4147-A177-3AD203B41FA5}">
                      <a16:colId xmlns:a16="http://schemas.microsoft.com/office/drawing/2014/main" val="1497894685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1887284369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3614263637"/>
                    </a:ext>
                  </a:extLst>
                </a:gridCol>
                <a:gridCol w="985037">
                  <a:extLst>
                    <a:ext uri="{9D8B030D-6E8A-4147-A177-3AD203B41FA5}">
                      <a16:colId xmlns:a16="http://schemas.microsoft.com/office/drawing/2014/main" val="3268626772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3221838302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235327058"/>
                    </a:ext>
                  </a:extLst>
                </a:gridCol>
                <a:gridCol w="986136">
                  <a:extLst>
                    <a:ext uri="{9D8B030D-6E8A-4147-A177-3AD203B41FA5}">
                      <a16:colId xmlns:a16="http://schemas.microsoft.com/office/drawing/2014/main" val="1923257770"/>
                    </a:ext>
                  </a:extLst>
                </a:gridCol>
              </a:tblGrid>
              <a:tr h="301095">
                <a:tc row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выбора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 gridSpan="6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Номер модели вазы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120959"/>
                  </a:ext>
                </a:extLst>
              </a:tr>
              <a:tr h="3010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136247109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Наличие материала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476321870"/>
                  </a:ext>
                </a:extLst>
              </a:tr>
              <a:tr h="6559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Знание технологии изготовления модели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060845966"/>
                  </a:ext>
                </a:extLst>
              </a:tr>
              <a:tr h="5863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Сложность (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посильнось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изготовления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43452162"/>
                  </a:ext>
                </a:extLst>
              </a:tr>
              <a:tr h="636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Время (длительность изготовления)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74936682"/>
                  </a:ext>
                </a:extLst>
              </a:tr>
              <a:tr h="301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5.Оригинальность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 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+-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1826728895"/>
                  </a:ext>
                </a:extLst>
              </a:tr>
              <a:tr h="301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Долговечность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+- 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3496372858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Практическая значимость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 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+ 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ru-RU" sz="18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+-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2714488382"/>
                  </a:ext>
                </a:extLst>
              </a:tr>
              <a:tr h="602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002" marR="66002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6002" marR="66002" marT="0" marB="0"/>
                </a:tc>
                <a:extLst>
                  <a:ext uri="{0D108BD9-81ED-4DB2-BD59-A6C34878D82A}">
                    <a16:rowId xmlns:a16="http://schemas.microsoft.com/office/drawing/2014/main" val="3163596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2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5974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лучшего варианта вазы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2449" y="1394690"/>
            <a:ext cx="8915400" cy="4904509"/>
          </a:xfrm>
        </p:spPr>
        <p:txBody>
          <a:bodyPr>
            <a:normAutofit/>
          </a:bodyPr>
          <a:lstStyle/>
          <a:p>
            <a:pPr marL="0" indent="354013"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основу я </a:t>
            </a:r>
            <a:r>
              <a:rPr lang="ru-RU" sz="20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выбрал </a:t>
            </a: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 модели вазы на основе коробки из-под чипсов, так как она соответствует всем критериям и ее можно использовать: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качестве подарка (с искусственными цветами); 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украшения интерьера дома (как кашпо для цветов);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как емкость для хранения мелких вещей.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354013"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к выбранной модели вазы добавлю вставку из пластиковой бутылки и ее можно будет использовать как вазу для живых цветов, что придаст ей дополнительный плюс. 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354013"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выбранной модели вазы будут изготовлены декоративные цветы из тонколистного металла (алюминиевой банки).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51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5974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лучшего варианта цветка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6368" y="1283855"/>
            <a:ext cx="10748952" cy="5015345"/>
          </a:xfrm>
        </p:spPr>
        <p:txBody>
          <a:bodyPr/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Варианты изготовления цветка из алюминиевой банки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E0A9F154-EACF-BCEA-8A33-FC82C49003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88285"/>
              </p:ext>
            </p:extLst>
          </p:nvPr>
        </p:nvGraphicFramePr>
        <p:xfrm>
          <a:off x="838200" y="1650346"/>
          <a:ext cx="11253890" cy="442612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675804">
                  <a:extLst>
                    <a:ext uri="{9D8B030D-6E8A-4147-A177-3AD203B41FA5}">
                      <a16:colId xmlns:a16="http://schemas.microsoft.com/office/drawing/2014/main" val="107274153"/>
                    </a:ext>
                  </a:extLst>
                </a:gridCol>
                <a:gridCol w="3789043">
                  <a:extLst>
                    <a:ext uri="{9D8B030D-6E8A-4147-A177-3AD203B41FA5}">
                      <a16:colId xmlns:a16="http://schemas.microsoft.com/office/drawing/2014/main" val="1903324050"/>
                    </a:ext>
                  </a:extLst>
                </a:gridCol>
                <a:gridCol w="3789043">
                  <a:extLst>
                    <a:ext uri="{9D8B030D-6E8A-4147-A177-3AD203B41FA5}">
                      <a16:colId xmlns:a16="http://schemas.microsoft.com/office/drawing/2014/main" val="2386785928"/>
                    </a:ext>
                  </a:extLst>
                </a:gridCol>
              </a:tblGrid>
              <a:tr h="2594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 №1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 №2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 №3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5736321"/>
                  </a:ext>
                </a:extLst>
              </a:tr>
              <a:tr h="19754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0721016"/>
                  </a:ext>
                </a:extLst>
              </a:tr>
              <a:tr h="259468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Особенности изготовления цветка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136054"/>
                  </a:ext>
                </a:extLst>
              </a:tr>
              <a:tr h="1928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изготовлении этого образца (похожего на натуральную гвоздику) было достаточно трудно нарезать лепестки, сформировать сам цветок, так как металл плохо деформируется и на изгибах может рваться.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изготовлении этого образца (напоминающего астру или хризантему) достаточно долго нарезаются лепестки и для придания им выгнутой формы нужно иметь специальный инструмент и прилагать определенные усилия при формировании лепестков.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изготовлении этого образца достаточно легко нарезать лепестки применяя ножницы для нарезки зелени, одинаковая ширина лепестков хорошо закручивается в бутон, загибать лепестки удобно ручкой или карандашом.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45821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BE9821-0CCD-9492-DDDA-48813F558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790" y="1991226"/>
            <a:ext cx="1549225" cy="1821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7BC147-0E53-D5EC-6B8F-D8F221510E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65"/>
          <a:stretch/>
        </p:blipFill>
        <p:spPr bwMode="auto">
          <a:xfrm>
            <a:off x="5443202" y="1991225"/>
            <a:ext cx="1605566" cy="18214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5841362-8936-D007-3F74-F032922EDE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1" b="9004"/>
          <a:stretch/>
        </p:blipFill>
        <p:spPr bwMode="auto">
          <a:xfrm>
            <a:off x="9195590" y="1979248"/>
            <a:ext cx="1706689" cy="184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25F14A4-B536-DBEA-F7F8-C3F1C963206D}"/>
              </a:ext>
            </a:extLst>
          </p:cNvPr>
          <p:cNvSpPr txBox="1"/>
          <p:nvPr/>
        </p:nvSpPr>
        <p:spPr>
          <a:xfrm>
            <a:off x="1707502" y="6019360"/>
            <a:ext cx="10384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Изготовив опытные образцы из алюминиевых банок и изучив особенности их изготовления цветка, был выбран вариант №3.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218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4025" y="219710"/>
            <a:ext cx="10835612" cy="551256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изготовление декоративной вазы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9275910"/>
              </p:ext>
            </p:extLst>
          </p:nvPr>
        </p:nvGraphicFramePr>
        <p:xfrm>
          <a:off x="1670153" y="936689"/>
          <a:ext cx="10073612" cy="5589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318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130171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4007934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3254189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6201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 операции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Изображение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Инструменты, материалы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3109619"/>
                  </a:ext>
                </a:extLst>
              </a:tr>
              <a:tr h="40241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2349004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Подготовить инструменты и материалы к работе.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Обезжирить банку из-под чипсов.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Лобзик или ножовка, нож канцелярский, линейка сантиметровая лента, ножницы, клей 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-500, кисточка, банка из-под чипсов, обои деревяные, влажные салфетки.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2218027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Измерить окружность и высоту банки из-под чипсов, сделать разметку на деревянных обоях.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Банка из-под чипсов, сантиметровая лента. Обои деревяные, линейка, фломастер или карандаш.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A382A36-4C0D-CFFC-64DA-A38B5623B2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r="11482"/>
          <a:stretch/>
        </p:blipFill>
        <p:spPr bwMode="auto">
          <a:xfrm rot="5400000">
            <a:off x="4597269" y="2137990"/>
            <a:ext cx="1685290" cy="18738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5274855-C283-1BEC-8E9C-38C2F99B9C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6" r="18219"/>
          <a:stretch/>
        </p:blipFill>
        <p:spPr bwMode="auto">
          <a:xfrm flipH="1">
            <a:off x="6564760" y="2232287"/>
            <a:ext cx="1882775" cy="16852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4DFC905-CA01-1420-0BAD-185ED98DA8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06" t="12062" b="23606"/>
          <a:stretch/>
        </p:blipFill>
        <p:spPr bwMode="auto">
          <a:xfrm>
            <a:off x="4502971" y="4488743"/>
            <a:ext cx="3944564" cy="18718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4323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7891" y="197224"/>
            <a:ext cx="10501745" cy="60710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изготовление декоративной вазы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3405860"/>
              </p:ext>
            </p:extLst>
          </p:nvPr>
        </p:nvGraphicFramePr>
        <p:xfrm>
          <a:off x="1597891" y="804327"/>
          <a:ext cx="10154837" cy="5950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519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54756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4077140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515422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49262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19923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Распилить (или разрезать) обои в размер.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Банка из-под чипсов, сантиметровая лента. Обои деревяные, линейка, фломастер или карандаш.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b="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187411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Нанести клей на заготовку.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Заготовка, клей, кисть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  <a:tr h="1814666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Соединить (склеить) заготовку и банку из-под чипсов, удалить остатки клея влажной салфеткой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Банка из-под чипсов, заготовка из деревяных обоев, влажные салфетки.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494188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7362DC-546E-FCB5-1DE8-572B89FE9A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3" t="16947" r="9867" b="26031"/>
          <a:stretch/>
        </p:blipFill>
        <p:spPr bwMode="auto">
          <a:xfrm>
            <a:off x="5816445" y="1312686"/>
            <a:ext cx="2638831" cy="14065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987BEF8-83A7-957F-8C9D-23B03F1224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2" t="23142" r="9674" b="11361"/>
          <a:stretch/>
        </p:blipFill>
        <p:spPr bwMode="auto">
          <a:xfrm rot="5400000">
            <a:off x="6354483" y="2627270"/>
            <a:ext cx="1562749" cy="2638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C821658-2C51-5885-0177-B5D2B14936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9" t="6178" r="20997" b="8077"/>
          <a:stretch/>
        </p:blipFill>
        <p:spPr bwMode="auto">
          <a:xfrm>
            <a:off x="5816442" y="4988857"/>
            <a:ext cx="2638828" cy="16719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5360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BDED9-6F6D-95C4-C890-E35042451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833" y="74646"/>
            <a:ext cx="10133045" cy="53184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изготовление декоративной вазы</a:t>
            </a:r>
            <a:endParaRPr lang="ru-RU" sz="3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2D620A5B-4ACD-DD6C-4B93-9D6FA7306F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0992535"/>
              </p:ext>
            </p:extLst>
          </p:nvPr>
        </p:nvGraphicFramePr>
        <p:xfrm>
          <a:off x="1597891" y="849086"/>
          <a:ext cx="10133045" cy="5498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6215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48415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4068391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510024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36398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207253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Сделать разметку на пластиковой бутылке.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Разрезать согласно разметке.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Линейка, фломастер, пластиковая бутылка, ножницы.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b="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290123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Снять этикетки, обезжирить, вставить в заготовку вазы – изделие готово.</a:t>
                      </a:r>
                    </a:p>
                    <a:p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Влажные салфетки, заготовки вазы и пластиковой бутылки.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2E32DC-8FAA-81BE-3863-F38C0F00F7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2" t="11140" r="28785" b="20739"/>
          <a:stretch/>
        </p:blipFill>
        <p:spPr bwMode="auto">
          <a:xfrm>
            <a:off x="5917759" y="1252796"/>
            <a:ext cx="1861820" cy="20804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45FD33-6177-9F4F-95CA-27A5DB523C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4" r="16915"/>
          <a:stretch/>
        </p:blipFill>
        <p:spPr bwMode="auto">
          <a:xfrm>
            <a:off x="5165090" y="3476308"/>
            <a:ext cx="1861820" cy="2346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F9FF01-6A8D-F9E9-1AFD-0238551BFB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5" t="-998" r="23008"/>
          <a:stretch/>
        </p:blipFill>
        <p:spPr bwMode="auto">
          <a:xfrm>
            <a:off x="7194015" y="3476308"/>
            <a:ext cx="1828800" cy="22990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29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84AA83-1027-0AC3-511F-02F5862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121298"/>
            <a:ext cx="11616613" cy="52251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Технологическая карта 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изготовление цветка из алюминиевой банки </a:t>
            </a:r>
            <a:endParaRPr lang="ru-RU" sz="3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FE7FAAC-E55E-D1E5-5E2A-BF9BB62045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3601031"/>
              </p:ext>
            </p:extLst>
          </p:nvPr>
        </p:nvGraphicFramePr>
        <p:xfrm>
          <a:off x="1679511" y="765110"/>
          <a:ext cx="10065064" cy="5532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630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55102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3741675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851657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377714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187282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Подготовить инструменты и материалы к работе.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Линейка, клей </a:t>
                      </a: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-500, кисточка, банка из-под сока или кваса, влажные салфетки, фломастер или карандаш., пассатижи (или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длиногубцы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), шило, краска аэрозольная красного и зеленого цветов. 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124641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Разрезать банку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Банка алюминиевая, ножницы.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  <a:tr h="2035456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Сделать разметку деталей: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цветка (ширина полоски 4 см);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чашелистика;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листочков цветка. 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Вырезать заготовки.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Отрезать заготовку стебля.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Банка алюминиевая, ножницы, линейка, фломастер, проволока.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49418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BD9FB3-2381-F1BE-B80E-51ADD4C16D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73" t="9081" r="11482" b="4541"/>
          <a:stretch/>
        </p:blipFill>
        <p:spPr bwMode="auto">
          <a:xfrm>
            <a:off x="5324222" y="1220333"/>
            <a:ext cx="1080135" cy="1703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72B914C-A9C0-AE48-3997-63E9467B74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0" t="5213"/>
          <a:stretch/>
        </p:blipFill>
        <p:spPr bwMode="auto">
          <a:xfrm>
            <a:off x="6675309" y="1220333"/>
            <a:ext cx="1861820" cy="1703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283A26-9F46-F3FC-B33C-765FA1DF0F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68" b="9512"/>
          <a:stretch/>
        </p:blipFill>
        <p:spPr bwMode="auto">
          <a:xfrm>
            <a:off x="5937379" y="3091817"/>
            <a:ext cx="1861820" cy="1092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57DF295-01B8-DB7C-E9A8-4426E925DA4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5" t="28169" r="33050" b="31808"/>
          <a:stretch/>
        </p:blipFill>
        <p:spPr bwMode="auto">
          <a:xfrm rot="5400000">
            <a:off x="5869063" y="4864811"/>
            <a:ext cx="1863770" cy="936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2E7230F-D409-BB06-9CBA-F79430B15A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98" t="30149" r="3748" b="49253"/>
          <a:stretch/>
        </p:blipFill>
        <p:spPr bwMode="auto">
          <a:xfrm rot="5400000">
            <a:off x="7187030" y="4947426"/>
            <a:ext cx="1896281" cy="8039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CABCAFB-41D1-2DE3-8248-F06FB39F8FC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37" r="34671"/>
          <a:stretch/>
        </p:blipFill>
        <p:spPr bwMode="auto">
          <a:xfrm rot="10800000">
            <a:off x="5216535" y="4401238"/>
            <a:ext cx="652145" cy="18618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231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1B7ABE-A7FE-EBDC-AD3F-3B3A93E85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894" y="130630"/>
            <a:ext cx="11644603" cy="52251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Технологическая карта 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изготовление цветка из алюминиевой банки </a:t>
            </a:r>
            <a:endParaRPr lang="ru-RU" sz="32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1195068-18D4-BACE-F3A9-6D43E28AC7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1637647"/>
              </p:ext>
            </p:extLst>
          </p:nvPr>
        </p:nvGraphicFramePr>
        <p:xfrm>
          <a:off x="1679511" y="765110"/>
          <a:ext cx="10065064" cy="5766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630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55102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3741675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851657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377714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164702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Сделать отверстие в центре листика и чашелистика. 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Нанести краску на заготовки листиков, чашелистика, стебля.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Аэрозольная краска зеленого цвета, заготовки листиков, чашелистика, стебля, шило.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1446245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Разрезать заготовку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Заготовка цветка, ножницы.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  <a:tr h="229533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Согнуть проволоку (сделать крючок).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Заготовка стебля, пассатижи (или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длиногубцы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49418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0E5134-3E02-112F-A7EC-88958AB118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67"/>
          <a:stretch/>
        </p:blipFill>
        <p:spPr bwMode="auto">
          <a:xfrm>
            <a:off x="5589731" y="1213535"/>
            <a:ext cx="1499752" cy="150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86A7883-74A9-7288-6689-871599F602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07" r="24779" b="25046"/>
          <a:stretch/>
        </p:blipFill>
        <p:spPr bwMode="auto">
          <a:xfrm rot="16200000" flipV="1">
            <a:off x="7358338" y="1484401"/>
            <a:ext cx="1422479" cy="880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578C06-49C5-8C9E-63E1-BC7319FF3F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0" t="17048" r="5035"/>
          <a:stretch/>
        </p:blipFill>
        <p:spPr bwMode="auto">
          <a:xfrm rot="10800000" flipV="1">
            <a:off x="6096000" y="2827175"/>
            <a:ext cx="2133061" cy="1315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C554C0A-A995-F07F-1B6C-0D1F7D3530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47" r="22991"/>
          <a:stretch/>
        </p:blipFill>
        <p:spPr bwMode="auto">
          <a:xfrm rot="16200000">
            <a:off x="6120460" y="4252078"/>
            <a:ext cx="2084141" cy="21330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3827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FFF79-B9F3-5C6C-2A0B-B266E1C1C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41" y="139959"/>
            <a:ext cx="11765902" cy="578497"/>
          </a:xfrm>
        </p:spPr>
        <p:txBody>
          <a:bodyPr>
            <a:noAutofit/>
          </a:bodyPr>
          <a:lstStyle/>
          <a:p>
            <a:r>
              <a:rPr lang="ru-RU" sz="2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Технологическая карта </a:t>
            </a:r>
            <a:r>
              <a:rPr lang="ru-RU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изготовление цветка из алюминиевой банки </a:t>
            </a:r>
            <a:endParaRPr lang="ru-RU" sz="29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1509BE8-F8B8-29E0-4844-6F91C947FE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9335842"/>
              </p:ext>
            </p:extLst>
          </p:nvPr>
        </p:nvGraphicFramePr>
        <p:xfrm>
          <a:off x="1679511" y="765110"/>
          <a:ext cx="10065064" cy="5822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630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55102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3741675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851657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370006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1430613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Вставить загнутый конец проволоки в начало заготовки цветка.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Заготовки цветка и стебля.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1581253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Скрутить заготовку (бутон цветка). 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Заготовки цветка и стебля.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  <a:tr h="244043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Сделать замок на конце заготовки бутона цветка, снизу закрепить клеем.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Заготовка цветка, кисть, клей.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49418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D7BBDA-EE94-5A19-CBE2-B786C95406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6" t="30161" r="3410" b="12389"/>
          <a:stretch/>
        </p:blipFill>
        <p:spPr bwMode="auto">
          <a:xfrm>
            <a:off x="5944906" y="1218679"/>
            <a:ext cx="1828165" cy="1330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94F39B-9AAE-2387-B801-7F77D969C8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5" t="40722" r="43217" b="29188"/>
          <a:stretch/>
        </p:blipFill>
        <p:spPr bwMode="auto">
          <a:xfrm rot="10800000">
            <a:off x="5966496" y="2660608"/>
            <a:ext cx="1806575" cy="14527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B7D124-D04B-9643-56F9-A52EF3B633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6" t="27230" r="24601" b="40245"/>
          <a:stretch/>
        </p:blipFill>
        <p:spPr bwMode="auto">
          <a:xfrm rot="5400000">
            <a:off x="5054917" y="4459802"/>
            <a:ext cx="2082164" cy="17811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658E998-658C-A8D9-4165-870B7CC328A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21" r="63242" b="21019"/>
          <a:stretch/>
        </p:blipFill>
        <p:spPr bwMode="auto">
          <a:xfrm rot="10800000">
            <a:off x="6986587" y="4309306"/>
            <a:ext cx="1785620" cy="20821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7030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D178D-885A-39EE-EA05-093FD8E03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139960"/>
            <a:ext cx="11560629" cy="513184"/>
          </a:xfrm>
        </p:spPr>
        <p:txBody>
          <a:bodyPr>
            <a:noAutofit/>
          </a:bodyPr>
          <a:lstStyle/>
          <a:p>
            <a:r>
              <a:rPr lang="ru-RU" sz="2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Технологическая карта </a:t>
            </a:r>
            <a:r>
              <a:rPr lang="ru-RU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изготовление цветка из алюминиевой банки </a:t>
            </a:r>
            <a:endParaRPr lang="ru-RU" sz="29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290366B-7748-BB01-BFDF-E315A68721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7641647"/>
              </p:ext>
            </p:extLst>
          </p:nvPr>
        </p:nvGraphicFramePr>
        <p:xfrm>
          <a:off x="1679511" y="765110"/>
          <a:ext cx="10065064" cy="5822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630">
                  <a:extLst>
                    <a:ext uri="{9D8B030D-6E8A-4147-A177-3AD203B41FA5}">
                      <a16:colId xmlns:a16="http://schemas.microsoft.com/office/drawing/2014/main" val="1654506565"/>
                    </a:ext>
                  </a:extLst>
                </a:gridCol>
                <a:gridCol w="2955102">
                  <a:extLst>
                    <a:ext uri="{9D8B030D-6E8A-4147-A177-3AD203B41FA5}">
                      <a16:colId xmlns:a16="http://schemas.microsoft.com/office/drawing/2014/main" val="1333397773"/>
                    </a:ext>
                  </a:extLst>
                </a:gridCol>
                <a:gridCol w="3741675">
                  <a:extLst>
                    <a:ext uri="{9D8B030D-6E8A-4147-A177-3AD203B41FA5}">
                      <a16:colId xmlns:a16="http://schemas.microsoft.com/office/drawing/2014/main" val="1750752150"/>
                    </a:ext>
                  </a:extLst>
                </a:gridCol>
                <a:gridCol w="2851657">
                  <a:extLst>
                    <a:ext uri="{9D8B030D-6E8A-4147-A177-3AD203B41FA5}">
                      <a16:colId xmlns:a16="http://schemas.microsoft.com/office/drawing/2014/main" val="4004690517"/>
                    </a:ext>
                  </a:extLst>
                </a:gridCol>
              </a:tblGrid>
              <a:tr h="370006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292564"/>
                  </a:ext>
                </a:extLst>
              </a:tr>
              <a:tr h="1430613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Придать форму цветку (распушить).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Заготовка цветка, кисть, клей.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5397213"/>
                  </a:ext>
                </a:extLst>
              </a:tr>
              <a:tr h="1581253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Нанести краску на заготовку бутона цветка.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Заготовка цветка, ручка или карандаш.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336872"/>
                  </a:ext>
                </a:extLst>
              </a:tr>
              <a:tr h="2440431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Вставить чашелистик, склеить.</a:t>
                      </a:r>
                      <a:r>
                        <a:rPr lang="ru-RU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Вставить и закрепить листики – цветок готов.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Аэрозольная краска красного цвета, заготовка бутона цветка.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49418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2C7E6E-5FBD-2BDC-5487-54FBE41BBB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9" t="24733" r="37197" b="36944"/>
          <a:stretch/>
        </p:blipFill>
        <p:spPr bwMode="auto">
          <a:xfrm rot="10800000">
            <a:off x="5795157" y="1156995"/>
            <a:ext cx="2019935" cy="13622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2D17B6-A3FE-624E-3C6D-AE78A3148F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3" t="27345" r="48139" b="26686"/>
          <a:stretch/>
        </p:blipFill>
        <p:spPr bwMode="auto">
          <a:xfrm rot="5400000">
            <a:off x="6072696" y="2325752"/>
            <a:ext cx="1436917" cy="2047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014A556-9628-B74D-12D5-E7F22EFA4E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6" t="19348" r="21367"/>
          <a:stretch/>
        </p:blipFill>
        <p:spPr bwMode="auto">
          <a:xfrm>
            <a:off x="5192712" y="4180114"/>
            <a:ext cx="1806575" cy="23812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B2E852F-3754-F972-3131-B8ACD92A4A5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8" t="7749" r="10289" b="8930"/>
          <a:stretch/>
        </p:blipFill>
        <p:spPr bwMode="auto">
          <a:xfrm>
            <a:off x="7073932" y="4184519"/>
            <a:ext cx="1806575" cy="23768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949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61345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труда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9345" y="1385455"/>
            <a:ext cx="10045267" cy="5220618"/>
          </a:xfrm>
        </p:spPr>
        <p:txBody>
          <a:bodyPr>
            <a:normAutofit lnSpcReduction="10000"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изготовлении декоративной композиции нужно соблюдать следующие правила техники безопасности и охраны труда:</a:t>
            </a:r>
          </a:p>
          <a:p>
            <a:r>
              <a:rPr lang="ru-RU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работе с ножницами </a:t>
            </a:r>
            <a:endParaRPr lang="ru-RU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ru-RU" sz="18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Хранить ножницы в определенном месте, класть их сомкнутыми острыми концами от себя. </a:t>
            </a:r>
          </a:p>
          <a:p>
            <a:pPr marL="742950" lvl="1" indent="-285750">
              <a:buFont typeface="+mj-lt"/>
              <a:buAutoNum type="arabicPeriod"/>
            </a:pPr>
            <a:r>
              <a:rPr lang="ru-RU" sz="18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Передавать ножницы нужно кольцами вперед с сомкнутыми лезвиями, а класть рядом с собой наоборот (ручками к себе). </a:t>
            </a:r>
          </a:p>
          <a:p>
            <a:pPr marL="742950" lvl="1" indent="-285750">
              <a:buFont typeface="+mj-lt"/>
              <a:buAutoNum type="arabicPeriod"/>
            </a:pPr>
            <a:r>
              <a:rPr lang="ru-RU" sz="18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Нельзя резать на ходу.</a:t>
            </a:r>
          </a:p>
          <a:p>
            <a:pPr marL="742950" lvl="1" indent="-285750">
              <a:buFont typeface="+mj-lt"/>
              <a:buAutoNum type="arabicPeriod"/>
            </a:pPr>
            <a:r>
              <a:rPr lang="ru-RU" sz="18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работе с ножницами необходимо следить за движением и положением лезвий во время работы. </a:t>
            </a:r>
          </a:p>
          <a:p>
            <a:pPr marL="228600" indent="220980"/>
            <a:r>
              <a:rPr lang="ru-RU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работе с шилом</a:t>
            </a:r>
          </a:p>
          <a:p>
            <a:pPr marL="228600" indent="0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Игла шила должна хорошо держаться в ручке </a:t>
            </a:r>
          </a:p>
          <a:p>
            <a:pPr marL="228600" indent="0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Передавать ручкой от себя, располагать  на столе острым концом от себя. </a:t>
            </a:r>
          </a:p>
          <a:p>
            <a:pPr marL="228600" indent="0">
              <a:buNone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Делать прокол, вращая ручку шила вправо и влево.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Работать шилом только на подкладной доске.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947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7156A1-0F2A-64C1-23B0-041C49B50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30630"/>
            <a:ext cx="8911687" cy="765110"/>
          </a:xfrm>
        </p:spPr>
        <p:txBody>
          <a:bodyPr/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труда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E74CFE-9E72-EFFA-BCFB-A9C4D8AD38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286" y="1399592"/>
            <a:ext cx="10198326" cy="5215812"/>
          </a:xfrm>
        </p:spPr>
        <p:txBody>
          <a:bodyPr>
            <a:normAutofit fontScale="92500" lnSpcReduction="10000"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изготовлении декоративной композиции нужно соблюдать следующие правила техники безопасности и охраны труда:</a:t>
            </a:r>
          </a:p>
          <a:p>
            <a:r>
              <a:rPr lang="ru-RU" sz="19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работе с клеем</a:t>
            </a: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Не допускать попадания клея в глаза, в рот, на слизистые носа. 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Клей хранить в плотно закрытой упаковке.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При работе с клеем пользоваться кисточкой, если это требуется. 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Излишки клея убирать мягкой тряпочкой или салфеткой, осторожно прижимая её.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5.Кисточку и руки после работы хорошо вымыть с мылом. </a:t>
            </a:r>
          </a:p>
          <a:p>
            <a:pPr marL="228600"/>
            <a:r>
              <a:rPr lang="ru-RU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9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работе с тонколистовым металлом</a:t>
            </a:r>
            <a:r>
              <a:rPr lang="ru-RU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indent="-228600">
              <a:buAutoNum type="arabicPeriod"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руку, поддерживающую лист, обязательно надевать рукавицу (перчатку).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При разрезании листа большой длины, нельзя полностью смыкать ножницы, так как это может привести к трещинам и разрывам материала</a:t>
            </a: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Работать нужно осторожно, чтобы пальцы не попали под лезвие ножниц.</a:t>
            </a:r>
            <a:endParaRPr lang="ru-RU" sz="19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Нельзя касаться голой рукой обрезанной кромки заготовки.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741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39C89F-9B86-D901-558E-CBFCE056C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4749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Экономический расчет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C92B73-AC9B-E758-46F4-66995009C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9469" y="1604865"/>
            <a:ext cx="9685143" cy="4629025"/>
          </a:xfrm>
        </p:spPr>
        <p:txBody>
          <a:bodyPr/>
          <a:lstStyle/>
          <a:p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рассчитать себестоимость проекта я </a:t>
            </a:r>
            <a:r>
              <a:rPr lang="ru-RU" sz="18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использовал 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формулу</a:t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= М + А + Р + Э, где 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затраты на материалы (300 руб.);</a:t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амортизация оборудования и инструментов (не было) = 0;</a:t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стоимость работы (200 руб.);</a:t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 - 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затраты на электроэнергию (</a:t>
            </a:r>
            <a:r>
              <a:rPr lang="ru-RU" sz="18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работал 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днем, свет не </a:t>
            </a:r>
            <a:r>
              <a:rPr lang="ru-RU" sz="1800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включал, 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электроприборы не использовались) = 0. </a:t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= 300 + 0 + 200 + 0 = 500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бы я </a:t>
            </a:r>
            <a:r>
              <a:rPr lang="ru-RU" sz="1800" b="1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хотел </a:t>
            </a: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продать свое изделие, то </a:t>
            </a:r>
            <a:r>
              <a:rPr lang="ru-RU" sz="1800" b="1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попросил </a:t>
            </a: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 за него 500 рублей.</a:t>
            </a:r>
            <a: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11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60C345-FE6C-312B-0332-E89C6AE26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58620"/>
            <a:ext cx="8911687" cy="699796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Экономический расчет</a:t>
            </a:r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1AD3603-220E-E46F-CDE1-0B99DC520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274304"/>
              </p:ext>
            </p:extLst>
          </p:nvPr>
        </p:nvGraphicFramePr>
        <p:xfrm>
          <a:off x="1716833" y="755780"/>
          <a:ext cx="10198359" cy="59969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5151">
                  <a:extLst>
                    <a:ext uri="{9D8B030D-6E8A-4147-A177-3AD203B41FA5}">
                      <a16:colId xmlns:a16="http://schemas.microsoft.com/office/drawing/2014/main" val="3294179998"/>
                    </a:ext>
                  </a:extLst>
                </a:gridCol>
                <a:gridCol w="2706704">
                  <a:extLst>
                    <a:ext uri="{9D8B030D-6E8A-4147-A177-3AD203B41FA5}">
                      <a16:colId xmlns:a16="http://schemas.microsoft.com/office/drawing/2014/main" val="3474333295"/>
                    </a:ext>
                  </a:extLst>
                </a:gridCol>
                <a:gridCol w="1686778">
                  <a:extLst>
                    <a:ext uri="{9D8B030D-6E8A-4147-A177-3AD203B41FA5}">
                      <a16:colId xmlns:a16="http://schemas.microsoft.com/office/drawing/2014/main" val="3257808430"/>
                    </a:ext>
                  </a:extLst>
                </a:gridCol>
                <a:gridCol w="1460050">
                  <a:extLst>
                    <a:ext uri="{9D8B030D-6E8A-4147-A177-3AD203B41FA5}">
                      <a16:colId xmlns:a16="http://schemas.microsoft.com/office/drawing/2014/main" val="2612869838"/>
                    </a:ext>
                  </a:extLst>
                </a:gridCol>
                <a:gridCol w="2033992">
                  <a:extLst>
                    <a:ext uri="{9D8B030D-6E8A-4147-A177-3AD203B41FA5}">
                      <a16:colId xmlns:a16="http://schemas.microsoft.com/office/drawing/2014/main" val="34808916"/>
                    </a:ext>
                  </a:extLst>
                </a:gridCol>
                <a:gridCol w="1685684">
                  <a:extLst>
                    <a:ext uri="{9D8B030D-6E8A-4147-A177-3AD203B41FA5}">
                      <a16:colId xmlns:a16="http://schemas.microsoft.com/office/drawing/2014/main" val="3447493482"/>
                    </a:ext>
                  </a:extLst>
                </a:gridCol>
              </a:tblGrid>
              <a:tr h="522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Необходимые материалы и инструменты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Цена (руб.)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Израсходовано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материала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865178622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Коробка из-под чипсов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880356548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Обои деревянные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2348379732"/>
                  </a:ext>
                </a:extLst>
              </a:tr>
              <a:tr h="175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Клей  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кг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3438716418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Банка алюминиевая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3614410470"/>
                  </a:ext>
                </a:extLst>
              </a:tr>
              <a:tr h="175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Проволока 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Была в наличии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4179786559"/>
                  </a:ext>
                </a:extLst>
              </a:tr>
              <a:tr h="175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Краска красная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мл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мл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649391007"/>
                  </a:ext>
                </a:extLst>
              </a:tr>
              <a:tr h="175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Краска зеленая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 мл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мл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871606220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Шило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159314186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Ножницы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2215360483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Кисточка (щетина)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3082013184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Линейка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041659022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Лента сантиметровая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748092449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Лента декоративная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2044670734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Лобзик или ножовка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шт.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3500492331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Фломастер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пачка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2796977193"/>
                  </a:ext>
                </a:extLst>
              </a:tr>
              <a:tr h="361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Перчатки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пара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Было в наличии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163097008"/>
                  </a:ext>
                </a:extLst>
              </a:tr>
              <a:tr h="175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63" marR="43763" marT="0" marB="0"/>
                </a:tc>
                <a:extLst>
                  <a:ext uri="{0D108BD9-81ED-4DB2-BD59-A6C34878D82A}">
                    <a16:rowId xmlns:a16="http://schemas.microsoft.com/office/drawing/2014/main" val="1346239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648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0889" y="624110"/>
            <a:ext cx="8911687" cy="668981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обоснование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4473" y="1551709"/>
            <a:ext cx="10470139" cy="4970389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настоящее время очень много внимания уделяется вопросам экологии, потому что это важно для сохранения жизни и здоровья людей.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выполнении своего проекта «Изготовление декоративной композиции в подарок ветерану» были рассмотрены разные модели ваз, которые можно было сделать из различных материалов – бумаги, шпагата, проволоки, бумаги, алюминиевой банки.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Хотелось сделать не просто красивую и оригинальную поделку для ветерана, но, чтобы она была прочной и не наносила вреда окружающим.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выборе материала и технологии изготовления декоративной композиции было отдано предпочтение повторному использованию банок из-под чипсов, кваса, сока остатков обоев после ремонта.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Изготовление таких изделий не наносит вреда окружающей среде и жизнедеятельности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36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1" y="624110"/>
            <a:ext cx="9675812" cy="766151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Рекламный проспект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6691" y="1477817"/>
            <a:ext cx="10982036" cy="4987637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Название изделия – декоративная композиция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Назначение - подарок ветерану ВОВ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Предприятие – ООО «Никто не забыт»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Реклама товара: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«Никто не забыт» ‑ наш главный девиз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будет всегда ‑ поверьте на слово.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 на праздник – подарки, цветы,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завтра – помощь по дому.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7FE8A7-43AB-FC9C-FA0F-4F569CEA57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311" y="1477817"/>
            <a:ext cx="2010779" cy="379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4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7965" y="279918"/>
            <a:ext cx="9786648" cy="62515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проделанной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8211" y="821094"/>
            <a:ext cx="10403633" cy="5673011"/>
          </a:xfrm>
        </p:spPr>
        <p:txBody>
          <a:bodyPr>
            <a:normAutofit fontScale="85000" lnSpcReduction="20000"/>
          </a:bodyPr>
          <a:lstStyle/>
          <a:p>
            <a:pPr marL="342900" lvl="0" indent="-342900"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начал свою работу с изучения литературных источников и узнал, что «ваза» ‑ 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сосуд используемый в хозяйстве  для различных целей.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Рассматривая модели ваз и цветов, увидел, что они могут быть разной формы, размеров и выполнены из различных материалов.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выбора лучшего варианта изготовления декоративной композиции нужно было разработать критерии. Я использовал те, которые мне понятны и были раньше мною использованы. 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разработке технологической карты я использовал опыт других людей, которые занимаются изготовлением цветов из алюминиевых банок, а также свой, полученный на уроках и при выполнении проекта в прошлом году  – это помогло мне в работе.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Соблюдение правила техники безопасности и охраны труда во время работы мне помогло выполнить работу без порезов, царапин и травм.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Изучив особенности работы с алюминиевыми банками я понял, что это металл который хорошо подается обработке (можно резать, выдавливать, скручивать и т.д.), является долговечным, не ржавеет и поэтому поделки не наносят вреда экологии. А при разметке лучше использовать специальный фломастер.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Вторичное использование банки из-под чипсов и остатков деревянных обоев после ремонта превратили ее в эксклюзивную вазу. 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Мое изделие можно </a:t>
            </a:r>
            <a:r>
              <a:rPr lang="ru-RU" sz="1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многофунционально</a:t>
            </a: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Его можно применить для украшения интерьера (как кашпо и вазу для цветов), а также как как емкость для хранения мелких вещей. 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 3" panose="05040102010807070707" pitchFamily="18" charset="2"/>
              <a:buChar char=""/>
              <a:tabLst>
                <a:tab pos="45720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 понравилось работать с этими материалами. Думаю, что такой подарок принесет радость и пользу.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884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3429</TotalTime>
  <Words>2281</Words>
  <Application>Microsoft Office PowerPoint</Application>
  <PresentationFormat>Широкоэкранный</PresentationFormat>
  <Paragraphs>512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Century Gothic</vt:lpstr>
      <vt:lpstr>Times New Roman</vt:lpstr>
      <vt:lpstr>Wingdings 3</vt:lpstr>
      <vt:lpstr>Легкий дым</vt:lpstr>
      <vt:lpstr>Творческий проект на тему: «Изготовление декоративной композиции в подарок ветерану» </vt:lpstr>
      <vt:lpstr>Содержание:</vt:lpstr>
      <vt:lpstr>Цели и задачи:</vt:lpstr>
      <vt:lpstr>Обоснование проекта</vt:lpstr>
      <vt:lpstr>Историческая справка</vt:lpstr>
      <vt:lpstr>Историческая справка</vt:lpstr>
      <vt:lpstr>Рекомендуемые модели цветов</vt:lpstr>
      <vt:lpstr>Рекомендуемые модели ваз</vt:lpstr>
      <vt:lpstr>Критерии выбора модели цветов</vt:lpstr>
      <vt:lpstr>Критерии выбора модели вазы</vt:lpstr>
      <vt:lpstr>Выбор лучшего варианта вазы</vt:lpstr>
      <vt:lpstr>Выбор лучшего варианта цветка</vt:lpstr>
      <vt:lpstr>Технологическая карта на изготовление декоративной вазы </vt:lpstr>
      <vt:lpstr>Технологическая карта на изготовление декоративной вазы </vt:lpstr>
      <vt:lpstr>Технологическая карта на изготовление декоративной вазы</vt:lpstr>
      <vt:lpstr>Технологическая карта на изготовление цветка из алюминиевой банки </vt:lpstr>
      <vt:lpstr>Технологическая карта на изготовление цветка из алюминиевой банки </vt:lpstr>
      <vt:lpstr>Технологическая карта на изготовление цветка из алюминиевой банки </vt:lpstr>
      <vt:lpstr>Технологическая карта на изготовление цветка из алюминиевой банки </vt:lpstr>
      <vt:lpstr>Охрана труда </vt:lpstr>
      <vt:lpstr>Охрана труда</vt:lpstr>
      <vt:lpstr>Экономический расчет </vt:lpstr>
      <vt:lpstr>Экономический расчет</vt:lpstr>
      <vt:lpstr>Экологическое обоснование</vt:lpstr>
      <vt:lpstr>Рекламный проспект </vt:lpstr>
      <vt:lpstr>Оценка проделанной работы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корзиночки в подарок маме к празднику всемирный день матери.</dc:title>
  <dc:creator>Admin</dc:creator>
  <cp:lastModifiedBy>user</cp:lastModifiedBy>
  <cp:revision>55</cp:revision>
  <dcterms:created xsi:type="dcterms:W3CDTF">2023-05-01T05:51:09Z</dcterms:created>
  <dcterms:modified xsi:type="dcterms:W3CDTF">2026-02-24T10:56:19Z</dcterms:modified>
</cp:coreProperties>
</file>